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802" autoAdjust="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3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6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3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5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7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6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0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6B42-DF0F-4483-8123-97C8E54A48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9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2982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Java Application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90872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자바응용프로그램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717" y="1455167"/>
            <a:ext cx="388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Java Web Application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031231"/>
            <a:ext cx="563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웹브라우저에서</a:t>
            </a:r>
            <a:r>
              <a:rPr lang="ko-KR" altLang="en-US" sz="2400" dirty="0"/>
              <a:t> 실행되는 자바프로그램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7944" y="836712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main()</a:t>
            </a:r>
            <a:r>
              <a:rPr lang="ko-KR" altLang="en-US" sz="2400" dirty="0">
                <a:solidFill>
                  <a:srgbClr val="FF0000"/>
                </a:solidFill>
              </a:rPr>
              <a:t>포함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1843" y="2001614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main() </a:t>
            </a:r>
            <a:r>
              <a:rPr lang="ko-KR" altLang="en-US" sz="2400" dirty="0" err="1">
                <a:solidFill>
                  <a:srgbClr val="FF0000"/>
                </a:solidFill>
              </a:rPr>
              <a:t>비포함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178" y="3861048"/>
            <a:ext cx="6503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생명주기</a:t>
            </a:r>
            <a:r>
              <a:rPr lang="en-US" altLang="ko-KR" sz="2800" b="1" dirty="0">
                <a:solidFill>
                  <a:schemeClr val="accent1"/>
                </a:solidFill>
              </a:rPr>
              <a:t>(</a:t>
            </a:r>
            <a:r>
              <a:rPr lang="en-US" altLang="ko-KR" sz="2800" b="1" dirty="0" err="1">
                <a:solidFill>
                  <a:schemeClr val="accent1"/>
                </a:solidFill>
              </a:rPr>
              <a:t>LifeCycle</a:t>
            </a:r>
            <a:r>
              <a:rPr lang="en-US" altLang="ko-KR" sz="2800" b="1" dirty="0">
                <a:solidFill>
                  <a:schemeClr val="accent1"/>
                </a:solidFill>
              </a:rPr>
              <a:t>)</a:t>
            </a:r>
            <a:r>
              <a:rPr lang="ko-KR" altLang="en-US" sz="2800" b="1" dirty="0" err="1">
                <a:solidFill>
                  <a:schemeClr val="accent1"/>
                </a:solidFill>
              </a:rPr>
              <a:t>메소드를</a:t>
            </a:r>
            <a:r>
              <a:rPr lang="ko-KR" altLang="en-US" sz="2800" b="1" dirty="0">
                <a:solidFill>
                  <a:schemeClr val="accent1"/>
                </a:solidFill>
              </a:rPr>
              <a:t> 통해 실행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450912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init</a:t>
            </a:r>
            <a:r>
              <a:rPr lang="en-US" altLang="ko-KR" sz="2400" b="1" dirty="0"/>
              <a:t>()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4962684"/>
            <a:ext cx="4377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service(request, response)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445224"/>
            <a:ext cx="1851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destroy()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99100" y="2577678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웹브라우저에</a:t>
            </a:r>
            <a:r>
              <a:rPr lang="ko-KR" altLang="en-US" sz="2400" dirty="0"/>
              <a:t> 출력될 화면 하나를 구성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7984" y="3111351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Servlet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69588" y="3111351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JSP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4509120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서블릿</a:t>
            </a:r>
            <a:r>
              <a:rPr lang="ko-KR" altLang="en-US" sz="2400" dirty="0"/>
              <a:t> 적재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초기화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2255" y="4962684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웹브라우저</a:t>
            </a:r>
            <a:r>
              <a:rPr lang="ko-KR" altLang="en-US" sz="2400" dirty="0"/>
              <a:t> 서비스 </a:t>
            </a:r>
            <a:r>
              <a:rPr lang="ko-KR" altLang="en-US" sz="2400" dirty="0" err="1"/>
              <a:t>메소드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586476" y="548761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서블릿</a:t>
            </a:r>
            <a:r>
              <a:rPr lang="ko-KR" altLang="en-US" sz="2400" dirty="0"/>
              <a:t> 종료 직전 호출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1015677" y="3240559"/>
            <a:ext cx="531987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64288" y="2535287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실행</a:t>
            </a:r>
            <a:r>
              <a:rPr lang="en-US" altLang="ko-KR" sz="3200" b="1" dirty="0">
                <a:solidFill>
                  <a:srgbClr val="FF0000"/>
                </a:solidFill>
              </a:rPr>
              <a:t>?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229178" y="3717032"/>
            <a:ext cx="866330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9F351A-0E2B-4631-B0CF-3A19DDDB1858}"/>
              </a:ext>
            </a:extLst>
          </p:cNvPr>
          <p:cNvSpPr/>
          <p:nvPr/>
        </p:nvSpPr>
        <p:spPr>
          <a:xfrm>
            <a:off x="827584" y="609329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서블릿과</a:t>
            </a:r>
            <a:r>
              <a:rPr lang="ko-KR" altLang="en-US" b="1" dirty="0"/>
              <a:t> </a:t>
            </a:r>
            <a:r>
              <a:rPr lang="ko-KR" altLang="en-US" b="1" dirty="0" err="1"/>
              <a:t>JSP를</a:t>
            </a:r>
            <a:r>
              <a:rPr lang="ko-KR" altLang="en-US" b="1" dirty="0"/>
              <a:t> 실행하기 위해서는 </a:t>
            </a:r>
            <a:r>
              <a:rPr lang="ko-KR" altLang="en-US" b="1" dirty="0" err="1">
                <a:solidFill>
                  <a:srgbClr val="FF0000"/>
                </a:solidFill>
              </a:rPr>
              <a:t>Web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Application</a:t>
            </a:r>
            <a:r>
              <a:rPr lang="ko-KR" altLang="en-US" b="1" dirty="0">
                <a:solidFill>
                  <a:srgbClr val="FF0000"/>
                </a:solidFill>
              </a:rPr>
              <a:t> Server</a:t>
            </a:r>
            <a:r>
              <a:rPr lang="en-US" altLang="ko-KR" b="1" dirty="0">
                <a:solidFill>
                  <a:srgbClr val="FF0000"/>
                </a:solidFill>
              </a:rPr>
              <a:t>(WAS)</a:t>
            </a:r>
            <a:r>
              <a:rPr lang="ko-KR" altLang="en-US" b="1" dirty="0"/>
              <a:t>가 필요</a:t>
            </a:r>
          </a:p>
        </p:txBody>
      </p:sp>
      <p:sp>
        <p:nvSpPr>
          <p:cNvPr id="24" name="오른쪽 화살표 21">
            <a:extLst>
              <a:ext uri="{FF2B5EF4-FFF2-40B4-BE49-F238E27FC236}">
                <a16:creationId xmlns:a16="http://schemas.microsoft.com/office/drawing/2014/main" id="{87BB0BEB-74BA-4E83-AF25-FDFB50231F2C}"/>
              </a:ext>
            </a:extLst>
          </p:cNvPr>
          <p:cNvSpPr/>
          <p:nvPr/>
        </p:nvSpPr>
        <p:spPr>
          <a:xfrm>
            <a:off x="223589" y="6165304"/>
            <a:ext cx="531987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5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814060"/>
            <a:ext cx="32790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MyServlet</a:t>
            </a:r>
            <a:endParaRPr lang="en-US" altLang="ko-KR" sz="2400" dirty="0"/>
          </a:p>
          <a:p>
            <a:r>
              <a:rPr lang="en-US" altLang="ko-KR" sz="2400" dirty="0"/>
              <a:t>{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814060"/>
            <a:ext cx="3123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extends </a:t>
            </a:r>
            <a:r>
              <a:rPr lang="en-US" altLang="ko-KR" sz="2400" b="1" dirty="0" err="1"/>
              <a:t>HttpServlet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1678156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init</a:t>
            </a:r>
            <a:r>
              <a:rPr lang="en-US" altLang="ko-KR" sz="2400" b="1" dirty="0"/>
              <a:t>()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316936"/>
            <a:ext cx="4030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service(request, response)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902292"/>
            <a:ext cx="1505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destroy()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4037883"/>
            <a:ext cx="3203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</a:rPr>
              <a:t>MyServlet</a:t>
            </a:r>
            <a:r>
              <a:rPr lang="ko-KR" altLang="en-US" sz="2400" b="1" dirty="0">
                <a:solidFill>
                  <a:schemeClr val="accent1"/>
                </a:solidFill>
              </a:rPr>
              <a:t>클래스호출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469" y="4509120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클래스유무 체크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4941168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메모리 적재 체크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5373216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메모리 적재가 </a:t>
            </a:r>
            <a:r>
              <a:rPr lang="ko-KR" altLang="en-US" sz="2000" dirty="0" err="1"/>
              <a:t>안되었을때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5373216"/>
            <a:ext cx="417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메모리적재</a:t>
            </a:r>
            <a:r>
              <a:rPr lang="en-US" altLang="ko-KR" sz="2000" dirty="0">
                <a:solidFill>
                  <a:srgbClr val="FF0000"/>
                </a:solidFill>
              </a:rPr>
              <a:t>-</a:t>
            </a:r>
            <a:r>
              <a:rPr lang="en-US" altLang="ko-KR" sz="2000" dirty="0" err="1">
                <a:solidFill>
                  <a:srgbClr val="FF0000"/>
                </a:solidFill>
              </a:rPr>
              <a:t>init</a:t>
            </a:r>
            <a:r>
              <a:rPr lang="en-US" altLang="ko-KR" sz="2000" dirty="0">
                <a:solidFill>
                  <a:srgbClr val="FF0000"/>
                </a:solidFill>
              </a:rPr>
              <a:t>()</a:t>
            </a:r>
            <a:r>
              <a:rPr lang="ko-KR" altLang="en-US" sz="2000" dirty="0">
                <a:solidFill>
                  <a:srgbClr val="FF0000"/>
                </a:solidFill>
              </a:rPr>
              <a:t>호출</a:t>
            </a:r>
            <a:r>
              <a:rPr lang="en-US" altLang="ko-KR" sz="2000" dirty="0">
                <a:solidFill>
                  <a:srgbClr val="FF0000"/>
                </a:solidFill>
              </a:rPr>
              <a:t>-service()</a:t>
            </a:r>
            <a:r>
              <a:rPr lang="ko-KR" altLang="en-US" sz="20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2" y="5909210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   </a:t>
            </a:r>
            <a:r>
              <a:rPr lang="ko-KR" altLang="en-US" sz="2000" dirty="0"/>
              <a:t>메모리 적재가 </a:t>
            </a:r>
            <a:r>
              <a:rPr lang="ko-KR" altLang="en-US" sz="2000" dirty="0" err="1"/>
              <a:t>되었을때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5909210"/>
            <a:ext cx="1652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service()</a:t>
            </a:r>
            <a:r>
              <a:rPr lang="ko-KR" altLang="en-US" sz="20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26064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err="1">
                <a:solidFill>
                  <a:schemeClr val="accent1"/>
                </a:solidFill>
              </a:rPr>
              <a:t>서블릿</a:t>
            </a:r>
            <a:r>
              <a:rPr lang="ko-KR" altLang="en-US" sz="2400" b="1" dirty="0">
                <a:solidFill>
                  <a:schemeClr val="accent1"/>
                </a:solidFill>
              </a:rPr>
              <a:t> 만들기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0088" y="4047455"/>
            <a:ext cx="404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</a:t>
            </a:r>
            <a:r>
              <a:rPr lang="en-US" altLang="ko-KR" sz="2400" dirty="0" err="1"/>
              <a:t>ApacheTomcat</a:t>
            </a:r>
            <a:r>
              <a:rPr lang="ko-KR" altLang="en-US" sz="2400" dirty="0"/>
              <a:t>에서 </a:t>
            </a:r>
            <a:r>
              <a:rPr lang="ko-KR" altLang="en-US" sz="2400" dirty="0" err="1"/>
              <a:t>하는일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722313"/>
            <a:ext cx="7128792" cy="321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9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87342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public void service(</a:t>
            </a:r>
            <a:r>
              <a:rPr lang="en-US" altLang="ko-KR" sz="2000" dirty="0" err="1"/>
              <a:t>HttpServletRequest</a:t>
            </a:r>
            <a:r>
              <a:rPr lang="en-US" altLang="ko-KR" sz="2000" dirty="0"/>
              <a:t> </a:t>
            </a:r>
            <a:r>
              <a:rPr lang="en-US" altLang="ko-KR" sz="2400" b="1" dirty="0" err="1"/>
              <a:t>req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HttpServletResponse</a:t>
            </a:r>
            <a:r>
              <a:rPr lang="en-US" altLang="ko-KR" sz="2000" dirty="0"/>
              <a:t> </a:t>
            </a:r>
            <a:r>
              <a:rPr lang="en-US" altLang="ko-KR" sz="2400" b="1" dirty="0" err="1"/>
              <a:t>resp</a:t>
            </a:r>
            <a:r>
              <a:rPr lang="en-US" altLang="ko-KR" sz="2000" dirty="0"/>
              <a:t>){</a:t>
            </a:r>
          </a:p>
          <a:p>
            <a:endParaRPr lang="en-US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113692"/>
            <a:ext cx="537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req</a:t>
            </a:r>
            <a:r>
              <a:rPr lang="en-US" altLang="ko-KR" sz="2000" dirty="0"/>
              <a:t>: </a:t>
            </a:r>
            <a:r>
              <a:rPr lang="ko-KR" altLang="en-US" sz="2000" dirty="0"/>
              <a:t>요청객체</a:t>
            </a:r>
            <a:r>
              <a:rPr lang="en-US" altLang="ko-KR" sz="2000" dirty="0"/>
              <a:t>, </a:t>
            </a:r>
            <a:r>
              <a:rPr lang="ko-KR" altLang="en-US" sz="2000" dirty="0"/>
              <a:t>브라우저</a:t>
            </a:r>
            <a:r>
              <a:rPr lang="en-US" altLang="ko-KR" sz="2000" dirty="0"/>
              <a:t>, </a:t>
            </a:r>
            <a:r>
              <a:rPr lang="ko-KR" altLang="en-US" sz="2000" dirty="0"/>
              <a:t>클라이언트를 의미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708920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클라이언트정보를 얻을 때 사용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273932"/>
            <a:ext cx="3600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resp</a:t>
            </a:r>
            <a:r>
              <a:rPr lang="en-US" altLang="ko-KR" sz="2000" dirty="0"/>
              <a:t>: </a:t>
            </a:r>
            <a:r>
              <a:rPr lang="ko-KR" altLang="en-US" sz="2000" dirty="0"/>
              <a:t>응답객체</a:t>
            </a:r>
            <a:r>
              <a:rPr lang="en-US" altLang="ko-KR" sz="2000" dirty="0"/>
              <a:t>, </a:t>
            </a:r>
            <a:r>
              <a:rPr lang="ko-KR" altLang="en-US" sz="2000" dirty="0"/>
              <a:t>서버를 의미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390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클라이언트에게 서비스를 할 때 사용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4208" y="4683923"/>
            <a:ext cx="1800200" cy="1625397"/>
          </a:xfrm>
          <a:prstGeom prst="rect">
            <a:avLst/>
          </a:prstGeom>
        </p:spPr>
      </p:pic>
      <p:pic>
        <p:nvPicPr>
          <p:cNvPr id="8" name="Picture 4" descr="C:\Users\jaelee1004\AppData\Local\Microsoft\Windows\INetCache\IE\LRH9TL2F\computer-1294809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515" y="2072646"/>
            <a:ext cx="1705893" cy="18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59632" y="5517232"/>
            <a:ext cx="4390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브라우저 </a:t>
            </a:r>
            <a:r>
              <a:rPr lang="ko-KR" altLang="en-US" sz="2000" dirty="0"/>
              <a:t>출력객체를 생성할 때 사용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7504" y="260648"/>
            <a:ext cx="900100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1155516"/>
            <a:ext cx="54470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public void service(</a:t>
            </a:r>
            <a:r>
              <a:rPr lang="en-US" altLang="ko-KR" sz="2000" dirty="0" err="1"/>
              <a:t>HttpServletRequest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req</a:t>
            </a:r>
            <a:r>
              <a:rPr lang="en-US" altLang="ko-KR" sz="2000" dirty="0"/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                     </a:t>
            </a:r>
            <a:r>
              <a:rPr lang="en-US" altLang="ko-KR" sz="2000" dirty="0" err="1"/>
              <a:t>HttpServletResponse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resp</a:t>
            </a:r>
            <a:r>
              <a:rPr lang="en-US" altLang="ko-KR" sz="2000" dirty="0"/>
              <a:t>){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  </a:t>
            </a:r>
            <a:r>
              <a:rPr lang="en-US" altLang="ko-KR" sz="2000" dirty="0" err="1"/>
              <a:t>PrintWriter</a:t>
            </a:r>
            <a:r>
              <a:rPr lang="en-US" altLang="ko-KR" sz="2000" dirty="0"/>
              <a:t> out = </a:t>
            </a:r>
            <a:r>
              <a:rPr lang="en-US" altLang="ko-KR" sz="2000" dirty="0" err="1"/>
              <a:t>resp.getWriter</a:t>
            </a:r>
            <a:r>
              <a:rPr lang="en-US" altLang="ko-KR" sz="20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   </a:t>
            </a:r>
            <a:r>
              <a:rPr lang="en-US" altLang="ko-KR" sz="2000" dirty="0" err="1"/>
              <a:t>out.print</a:t>
            </a:r>
            <a:r>
              <a:rPr lang="en-US" altLang="ko-KR" sz="2000" dirty="0"/>
              <a:t>(                                     );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   </a:t>
            </a:r>
            <a:r>
              <a:rPr lang="en-US" altLang="ko-KR" sz="2000" dirty="0" err="1"/>
              <a:t>out.print</a:t>
            </a:r>
            <a:r>
              <a:rPr lang="en-US" altLang="ko-KR" sz="2000" dirty="0"/>
              <a:t>(                                  );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   </a:t>
            </a:r>
            <a:r>
              <a:rPr lang="en-US" altLang="ko-KR" sz="2000" dirty="0" err="1"/>
              <a:t>out.print</a:t>
            </a:r>
            <a:r>
              <a:rPr lang="en-US" altLang="ko-KR" sz="2000" dirty="0"/>
              <a:t>(                            );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3" name="Picture 4" descr="C:\Users\jaelee1004\AppData\Local\Microsoft\Windows\INetCache\IE\LRH9TL2F\computer-1294809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2"/>
            <a:ext cx="338167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76416" y="3008444"/>
            <a:ext cx="3397084" cy="1163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“&lt;html&gt;&lt;head&gt;&lt;/head&gt;”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“&lt;body&gt;&lt;p&gt;</a:t>
            </a:r>
            <a:r>
              <a:rPr lang="ko-KR" altLang="en-US" sz="2000" b="1" dirty="0"/>
              <a:t>안녕</a:t>
            </a:r>
            <a:r>
              <a:rPr lang="en-US" altLang="ko-KR" sz="2000" b="1" dirty="0"/>
              <a:t>&lt;/p&gt;”</a:t>
            </a:r>
            <a:endParaRPr lang="ko-KR" altLang="en-US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“&lt;/body&gt;&lt;/html&gt;”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33197" y="980728"/>
            <a:ext cx="5403299" cy="41044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53542 -0.1493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71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30232-B577-4D8A-AB60-2C5B65173C22}"/>
              </a:ext>
            </a:extLst>
          </p:cNvPr>
          <p:cNvSpPr/>
          <p:nvPr/>
        </p:nvSpPr>
        <p:spPr>
          <a:xfrm>
            <a:off x="107504" y="5229200"/>
            <a:ext cx="4248472" cy="144016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8184" y="3140968"/>
            <a:ext cx="1800200" cy="1625397"/>
          </a:xfrm>
          <a:prstGeom prst="rect">
            <a:avLst/>
          </a:prstGeom>
        </p:spPr>
      </p:pic>
      <p:pic>
        <p:nvPicPr>
          <p:cNvPr id="8" name="Picture 4" descr="C:\Users\jaelee1004\AppData\Local\Microsoft\Windows\INetCache\IE\LRH9TL2F\computer-1294809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1705893" cy="18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BD950-1A60-466A-BDC1-1DC56DF77C7B}"/>
              </a:ext>
            </a:extLst>
          </p:cNvPr>
          <p:cNvSpPr/>
          <p:nvPr/>
        </p:nvSpPr>
        <p:spPr>
          <a:xfrm>
            <a:off x="179512" y="116632"/>
            <a:ext cx="3184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highlight>
                  <a:srgbClr val="FFFF00"/>
                </a:highlight>
              </a:rPr>
              <a:t>GET방식과</a:t>
            </a:r>
            <a:r>
              <a:rPr lang="ko-KR" altLang="en-US" sz="2400" b="1" dirty="0">
                <a:highlight>
                  <a:srgbClr val="FFFF00"/>
                </a:highlight>
              </a:rPr>
              <a:t> </a:t>
            </a:r>
            <a:r>
              <a:rPr lang="ko-KR" altLang="en-US" sz="2400" b="1" dirty="0" err="1">
                <a:highlight>
                  <a:srgbClr val="FFFF00"/>
                </a:highlight>
              </a:rPr>
              <a:t>POST방식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8AA397-89F1-423A-86AC-8789DED854EA}"/>
              </a:ext>
            </a:extLst>
          </p:cNvPr>
          <p:cNvSpPr/>
          <p:nvPr/>
        </p:nvSpPr>
        <p:spPr>
          <a:xfrm>
            <a:off x="251520" y="548680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 클라이언트 기준!!</a:t>
            </a:r>
          </a:p>
          <a:p>
            <a:r>
              <a:rPr lang="ko-KR" altLang="en-US" dirty="0"/>
              <a:t>- HTTP 전송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6834F1-8805-4D7C-8DA8-4C2CFB4E3E02}"/>
              </a:ext>
            </a:extLst>
          </p:cNvPr>
          <p:cNvSpPr/>
          <p:nvPr/>
        </p:nvSpPr>
        <p:spPr>
          <a:xfrm>
            <a:off x="467544" y="1268760"/>
            <a:ext cx="1370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/>
              <a:t>GET방식</a:t>
            </a:r>
            <a:endParaRPr lang="ko-KR" altLang="en-US" sz="2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4C5736-84A2-4579-BDFF-C120EDD38A3E}"/>
              </a:ext>
            </a:extLst>
          </p:cNvPr>
          <p:cNvSpPr/>
          <p:nvPr/>
        </p:nvSpPr>
        <p:spPr>
          <a:xfrm>
            <a:off x="1835696" y="1268760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서버에 있는 정보를 가져오기 위해 설계된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BCB9F-AA2B-4581-85A6-4137A83D5AE6}"/>
              </a:ext>
            </a:extLst>
          </p:cNvPr>
          <p:cNvSpPr/>
          <p:nvPr/>
        </p:nvSpPr>
        <p:spPr>
          <a:xfrm>
            <a:off x="1835696" y="1700808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(서버에 있는 </a:t>
            </a:r>
            <a:r>
              <a:rPr lang="ko-KR" altLang="en-US" dirty="0" err="1"/>
              <a:t>HTML을</a:t>
            </a:r>
            <a:r>
              <a:rPr lang="ko-KR" altLang="en-US" dirty="0"/>
              <a:t> 브라우저로 가져오기 위해!!)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394CDB-B0A8-4724-9BF4-1870EFD301B1}"/>
              </a:ext>
            </a:extLst>
          </p:cNvPr>
          <p:cNvGrpSpPr/>
          <p:nvPr/>
        </p:nvGrpSpPr>
        <p:grpSpPr>
          <a:xfrm>
            <a:off x="7107092" y="4797128"/>
            <a:ext cx="993300" cy="1031407"/>
            <a:chOff x="755576" y="3870379"/>
            <a:chExt cx="1224136" cy="139017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7B38B7-6ECB-4064-B161-605376E09812}"/>
                </a:ext>
              </a:extLst>
            </p:cNvPr>
            <p:cNvSpPr/>
            <p:nvPr/>
          </p:nvSpPr>
          <p:spPr>
            <a:xfrm>
              <a:off x="755576" y="3933056"/>
              <a:ext cx="1224136" cy="1327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E3C579-76DA-4656-A533-22945944D299}"/>
                </a:ext>
              </a:extLst>
            </p:cNvPr>
            <p:cNvSpPr txBox="1"/>
            <p:nvPr/>
          </p:nvSpPr>
          <p:spPr>
            <a:xfrm>
              <a:off x="934725" y="387037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a.html</a:t>
              </a:r>
              <a:endParaRPr lang="ko-KR" altLang="en-US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5397155-AD70-4A1C-8941-52042B12F931}"/>
              </a:ext>
            </a:extLst>
          </p:cNvPr>
          <p:cNvGrpSpPr/>
          <p:nvPr/>
        </p:nvGrpSpPr>
        <p:grpSpPr>
          <a:xfrm>
            <a:off x="7259492" y="5180400"/>
            <a:ext cx="993300" cy="984904"/>
            <a:chOff x="755576" y="3933056"/>
            <a:chExt cx="1224136" cy="1327502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610D90-5A6B-42FC-9CA7-B9EE296A7B61}"/>
                </a:ext>
              </a:extLst>
            </p:cNvPr>
            <p:cNvSpPr/>
            <p:nvPr/>
          </p:nvSpPr>
          <p:spPr>
            <a:xfrm>
              <a:off x="755576" y="3933056"/>
              <a:ext cx="1224136" cy="13275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390524-8240-4C21-BA8F-5393F374B56D}"/>
                </a:ext>
              </a:extLst>
            </p:cNvPr>
            <p:cNvSpPr txBox="1"/>
            <p:nvPr/>
          </p:nvSpPr>
          <p:spPr>
            <a:xfrm>
              <a:off x="934725" y="3964414"/>
              <a:ext cx="89479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b.html</a:t>
              </a:r>
              <a:endParaRPr lang="ko-KR" altLang="en-US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1495D69-612A-4B71-92C7-3BCB192731B5}"/>
              </a:ext>
            </a:extLst>
          </p:cNvPr>
          <p:cNvGrpSpPr/>
          <p:nvPr/>
        </p:nvGrpSpPr>
        <p:grpSpPr>
          <a:xfrm>
            <a:off x="7539140" y="5612448"/>
            <a:ext cx="993300" cy="984904"/>
            <a:chOff x="755576" y="3933056"/>
            <a:chExt cx="1224136" cy="1327502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E90B4E0-4995-4115-A672-E7FAF4064411}"/>
                </a:ext>
              </a:extLst>
            </p:cNvPr>
            <p:cNvSpPr/>
            <p:nvPr/>
          </p:nvSpPr>
          <p:spPr>
            <a:xfrm>
              <a:off x="755576" y="3933056"/>
              <a:ext cx="1224136" cy="13275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E53C9E-3140-4F7F-ACC8-F589218C8EAF}"/>
                </a:ext>
              </a:extLst>
            </p:cNvPr>
            <p:cNvSpPr txBox="1"/>
            <p:nvPr/>
          </p:nvSpPr>
          <p:spPr>
            <a:xfrm>
              <a:off x="934725" y="4005103"/>
              <a:ext cx="86273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c.html</a:t>
              </a:r>
              <a:endParaRPr lang="ko-KR" altLang="en-US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2DAFC6-25A8-4947-AACD-CEABCD486BB4}"/>
              </a:ext>
            </a:extLst>
          </p:cNvPr>
          <p:cNvGrpSpPr/>
          <p:nvPr/>
        </p:nvGrpSpPr>
        <p:grpSpPr>
          <a:xfrm>
            <a:off x="7110942" y="4799210"/>
            <a:ext cx="993299" cy="1031407"/>
            <a:chOff x="755576" y="3870379"/>
            <a:chExt cx="1224136" cy="139017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56ECE6D-7645-418E-A61B-FD0C3EF233F5}"/>
                </a:ext>
              </a:extLst>
            </p:cNvPr>
            <p:cNvSpPr/>
            <p:nvPr/>
          </p:nvSpPr>
          <p:spPr>
            <a:xfrm>
              <a:off x="755576" y="3933056"/>
              <a:ext cx="1224136" cy="1327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4D3B46-F13D-4318-B663-16D4638BE5CC}"/>
                </a:ext>
              </a:extLst>
            </p:cNvPr>
            <p:cNvSpPr txBox="1"/>
            <p:nvPr/>
          </p:nvSpPr>
          <p:spPr>
            <a:xfrm>
              <a:off x="934725" y="3870379"/>
              <a:ext cx="875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a.html</a:t>
              </a:r>
              <a:endParaRPr lang="ko-KR" altLang="en-US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976795-5675-43B0-9316-B6948EB48AC5}"/>
              </a:ext>
            </a:extLst>
          </p:cNvPr>
          <p:cNvSpPr/>
          <p:nvPr/>
        </p:nvSpPr>
        <p:spPr>
          <a:xfrm>
            <a:off x="323528" y="5373217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</a:t>
            </a:r>
            <a:r>
              <a:rPr lang="en-US" altLang="ko-KR"/>
              <a:t>://</a:t>
            </a:r>
            <a:r>
              <a:rPr lang="en-US" altLang="ko-KR" smtClean="0"/>
              <a:t>localhost:8080/ureca/a.html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9A6DEF-0EAE-4ADD-9DB7-F64877C984FB}"/>
              </a:ext>
            </a:extLst>
          </p:cNvPr>
          <p:cNvSpPr/>
          <p:nvPr/>
        </p:nvSpPr>
        <p:spPr>
          <a:xfrm>
            <a:off x="323528" y="5800618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=“a.html”&gt;</a:t>
            </a:r>
            <a:r>
              <a:rPr lang="ko-KR" altLang="en-US" dirty="0"/>
              <a:t>이동</a:t>
            </a:r>
            <a:r>
              <a:rPr lang="en-US" altLang="ko-KR" dirty="0"/>
              <a:t>&lt;/a&gt;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44B987-9018-4B63-8328-EFE983AB2E5C}"/>
              </a:ext>
            </a:extLst>
          </p:cNvPr>
          <p:cNvSpPr/>
          <p:nvPr/>
        </p:nvSpPr>
        <p:spPr>
          <a:xfrm>
            <a:off x="323528" y="6228020"/>
            <a:ext cx="2457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location.href</a:t>
            </a:r>
            <a:r>
              <a:rPr lang="en-US" altLang="ko-KR" dirty="0"/>
              <a:t>=“a.html”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25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62326 -0.2435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63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FF15F52-B397-4788-863E-5D68D1C49040}"/>
              </a:ext>
            </a:extLst>
          </p:cNvPr>
          <p:cNvSpPr/>
          <p:nvPr/>
        </p:nvSpPr>
        <p:spPr>
          <a:xfrm>
            <a:off x="107504" y="5085184"/>
            <a:ext cx="5328592" cy="1584176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8184" y="3140968"/>
            <a:ext cx="1800200" cy="1625397"/>
          </a:xfrm>
          <a:prstGeom prst="rect">
            <a:avLst/>
          </a:prstGeom>
        </p:spPr>
      </p:pic>
      <p:pic>
        <p:nvPicPr>
          <p:cNvPr id="8" name="Picture 4" descr="C:\Users\jaelee1004\AppData\Local\Microsoft\Windows\INetCache\IE\LRH9TL2F\computer-1294809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1705893" cy="18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6834F1-8805-4D7C-8DA8-4C2CFB4E3E02}"/>
              </a:ext>
            </a:extLst>
          </p:cNvPr>
          <p:cNvSpPr/>
          <p:nvPr/>
        </p:nvSpPr>
        <p:spPr>
          <a:xfrm>
            <a:off x="395536" y="1340768"/>
            <a:ext cx="1582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POST</a:t>
            </a:r>
            <a:r>
              <a:rPr lang="ko-KR" altLang="en-US" sz="2400" b="1" dirty="0"/>
              <a:t>방식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4C5736-84A2-4579-BDFF-C120EDD38A3E}"/>
              </a:ext>
            </a:extLst>
          </p:cNvPr>
          <p:cNvSpPr/>
          <p:nvPr/>
        </p:nvSpPr>
        <p:spPr>
          <a:xfrm>
            <a:off x="2051720" y="1340768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서버로 정보를 올리기 위해 설계된 방법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로그인폼</a:t>
            </a:r>
            <a:r>
              <a:rPr lang="en-US" altLang="ko-KR" dirty="0"/>
              <a:t>, </a:t>
            </a:r>
            <a:r>
              <a:rPr lang="ko-KR" altLang="en-US" dirty="0"/>
              <a:t>회원가입폼</a:t>
            </a:r>
            <a:r>
              <a:rPr lang="en-US" altLang="ko-KR" dirty="0"/>
              <a:t>, </a:t>
            </a:r>
            <a:r>
              <a:rPr lang="ko-KR" altLang="en-US" dirty="0"/>
              <a:t>회원수정폼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BCB9F-AA2B-4581-85A6-4137A83D5AE6}"/>
              </a:ext>
            </a:extLst>
          </p:cNvPr>
          <p:cNvSpPr/>
          <p:nvPr/>
        </p:nvSpPr>
        <p:spPr>
          <a:xfrm>
            <a:off x="1979712" y="2060848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(</a:t>
            </a:r>
            <a:r>
              <a:rPr lang="ko-KR" altLang="en-US" dirty="0" err="1"/>
              <a:t>폼내의</a:t>
            </a:r>
            <a:r>
              <a:rPr lang="ko-KR" altLang="en-US" dirty="0"/>
              <a:t> 데이터를 </a:t>
            </a:r>
            <a:r>
              <a:rPr lang="en-US" altLang="ko-KR" dirty="0"/>
              <a:t>form action</a:t>
            </a:r>
            <a:r>
              <a:rPr lang="ko-KR" altLang="en-US" dirty="0"/>
              <a:t>에 명시된 </a:t>
            </a:r>
            <a:r>
              <a:rPr lang="en-US" altLang="ko-KR" dirty="0"/>
              <a:t>URL</a:t>
            </a:r>
            <a:r>
              <a:rPr lang="ko-KR" altLang="en-US" dirty="0"/>
              <a:t>로 전송</a:t>
            </a:r>
            <a:r>
              <a:rPr lang="en-US" altLang="ko-KR" dirty="0"/>
              <a:t>!!</a:t>
            </a:r>
            <a:r>
              <a:rPr lang="ko-KR" altLang="en-US" dirty="0"/>
              <a:t>)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2DAFC6-25A8-4947-AACD-CEABCD486BB4}"/>
              </a:ext>
            </a:extLst>
          </p:cNvPr>
          <p:cNvGrpSpPr/>
          <p:nvPr/>
        </p:nvGrpSpPr>
        <p:grpSpPr>
          <a:xfrm>
            <a:off x="1403648" y="3117673"/>
            <a:ext cx="993300" cy="1031407"/>
            <a:chOff x="755576" y="3870379"/>
            <a:chExt cx="1224136" cy="139017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56ECE6D-7645-418E-A61B-FD0C3EF233F5}"/>
                </a:ext>
              </a:extLst>
            </p:cNvPr>
            <p:cNvSpPr/>
            <p:nvPr/>
          </p:nvSpPr>
          <p:spPr>
            <a:xfrm>
              <a:off x="755576" y="3933056"/>
              <a:ext cx="1224136" cy="1327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4D3B46-F13D-4318-B663-16D4638BE5CC}"/>
                </a:ext>
              </a:extLst>
            </p:cNvPr>
            <p:cNvSpPr txBox="1"/>
            <p:nvPr/>
          </p:nvSpPr>
          <p:spPr>
            <a:xfrm>
              <a:off x="934725" y="387037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a.html</a:t>
              </a:r>
              <a:endParaRPr lang="ko-KR" altLang="en-US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A162EC-2E43-4190-A48E-948258303927}"/>
              </a:ext>
            </a:extLst>
          </p:cNvPr>
          <p:cNvSpPr/>
          <p:nvPr/>
        </p:nvSpPr>
        <p:spPr>
          <a:xfrm>
            <a:off x="539552" y="5157192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&lt;form action=“</a:t>
            </a:r>
            <a:r>
              <a:rPr lang="en-US" altLang="ko-KR" dirty="0" err="1"/>
              <a:t>myServlet</a:t>
            </a:r>
            <a:r>
              <a:rPr lang="en-US" altLang="ko-KR" dirty="0"/>
              <a:t>” method=“post”&gt;</a:t>
            </a:r>
          </a:p>
          <a:p>
            <a:r>
              <a:rPr lang="en-US" altLang="ko-KR" dirty="0"/>
              <a:t>    &lt;input name=“</a:t>
            </a:r>
            <a:r>
              <a:rPr lang="en-US" altLang="ko-KR" dirty="0" err="1"/>
              <a:t>uname</a:t>
            </a:r>
            <a:r>
              <a:rPr lang="en-US" altLang="ko-KR" dirty="0"/>
              <a:t>”&gt;</a:t>
            </a:r>
          </a:p>
          <a:p>
            <a:r>
              <a:rPr lang="en-US" altLang="ko-KR" dirty="0"/>
              <a:t>    &lt;input name=“</a:t>
            </a:r>
            <a:r>
              <a:rPr lang="en-US" altLang="ko-KR" dirty="0" err="1"/>
              <a:t>uaddr</a:t>
            </a:r>
            <a:r>
              <a:rPr lang="en-US" altLang="ko-KR" dirty="0"/>
              <a:t>”&gt;</a:t>
            </a:r>
          </a:p>
          <a:p>
            <a:r>
              <a:rPr lang="en-US" altLang="ko-KR" dirty="0"/>
              <a:t>    &lt;input type=“submit”&gt;</a:t>
            </a:r>
          </a:p>
          <a:p>
            <a:r>
              <a:rPr lang="en-US" altLang="ko-KR" dirty="0"/>
              <a:t>&lt;/form&gt;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DC4D3-83DE-4E23-8805-6A4284A55525}"/>
              </a:ext>
            </a:extLst>
          </p:cNvPr>
          <p:cNvSpPr/>
          <p:nvPr/>
        </p:nvSpPr>
        <p:spPr>
          <a:xfrm>
            <a:off x="899592" y="5517232"/>
            <a:ext cx="2736304" cy="504056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52A3114-9CE8-4EDF-AD30-A9AF9E02874D}"/>
              </a:ext>
            </a:extLst>
          </p:cNvPr>
          <p:cNvSpPr/>
          <p:nvPr/>
        </p:nvSpPr>
        <p:spPr>
          <a:xfrm rot="19770895">
            <a:off x="3681326" y="4849990"/>
            <a:ext cx="2257149" cy="226395"/>
          </a:xfrm>
          <a:prstGeom prst="rightArrow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5A6F37-4C7A-4118-8723-57F38431ADB6}"/>
              </a:ext>
            </a:extLst>
          </p:cNvPr>
          <p:cNvSpPr/>
          <p:nvPr/>
        </p:nvSpPr>
        <p:spPr>
          <a:xfrm>
            <a:off x="179512" y="116632"/>
            <a:ext cx="3184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highlight>
                  <a:srgbClr val="FFFF00"/>
                </a:highlight>
              </a:rPr>
              <a:t>GET방식과</a:t>
            </a:r>
            <a:r>
              <a:rPr lang="ko-KR" altLang="en-US" sz="2400" b="1" dirty="0">
                <a:highlight>
                  <a:srgbClr val="FFFF00"/>
                </a:highlight>
              </a:rPr>
              <a:t> </a:t>
            </a:r>
            <a:r>
              <a:rPr lang="ko-KR" altLang="en-US" sz="2400" b="1" dirty="0" err="1">
                <a:highlight>
                  <a:srgbClr val="FFFF00"/>
                </a:highlight>
              </a:rPr>
              <a:t>POST방식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84D514-55BC-44F0-97F2-21EDD1AEB7EA}"/>
              </a:ext>
            </a:extLst>
          </p:cNvPr>
          <p:cNvSpPr/>
          <p:nvPr/>
        </p:nvSpPr>
        <p:spPr>
          <a:xfrm>
            <a:off x="251520" y="548680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 클라이언트 기준!!</a:t>
            </a:r>
          </a:p>
          <a:p>
            <a:r>
              <a:rPr lang="ko-KR" altLang="en-US" dirty="0"/>
              <a:t>- HTTP 전송 방식</a:t>
            </a:r>
          </a:p>
        </p:txBody>
      </p:sp>
    </p:spTree>
    <p:extLst>
      <p:ext uri="{BB962C8B-B14F-4D97-AF65-F5344CB8AC3E}">
        <p14:creationId xmlns:p14="http://schemas.microsoft.com/office/powerpoint/2010/main" val="358150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324</Words>
  <Application>Microsoft Office PowerPoint</Application>
  <PresentationFormat>화면 슬라이드 쇼(4:3)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jaelee1004</dc:creator>
  <cp:lastModifiedBy>student</cp:lastModifiedBy>
  <cp:revision>22</cp:revision>
  <dcterms:created xsi:type="dcterms:W3CDTF">2019-07-08T21:48:47Z</dcterms:created>
  <dcterms:modified xsi:type="dcterms:W3CDTF">2024-07-19T00:44:57Z</dcterms:modified>
</cp:coreProperties>
</file>