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Oswald ExtraLight"/>
      <p:regular r:id="rId34"/>
      <p:bold r:id="rId35"/>
    </p:embeddedFont>
    <p:embeddedFont>
      <p:font typeface="Oswald Light"/>
      <p:regular r:id="rId36"/>
      <p:bold r:id="rId37"/>
    </p:embeddedFont>
    <p:embeddedFont>
      <p:font typeface="Average"/>
      <p:regular r:id="rId38"/>
    </p:embeddedFont>
    <p:embeddedFont>
      <p:font typeface="Oswald"/>
      <p:regular r:id="rId39"/>
      <p:bold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1" roundtripDataSignature="AMtx7mid/R82A5U+hhfl0VZsaUPBvB8Sl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swald-bold.fntdata"/><Relationship Id="rId20" Type="http://schemas.openxmlformats.org/officeDocument/2006/relationships/slide" Target="slides/slide15.xml"/><Relationship Id="rId41" Type="http://customschemas.google.com/relationships/presentationmetadata" Target="meta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OswaldExtraLight-bold.fntdata"/><Relationship Id="rId12" Type="http://schemas.openxmlformats.org/officeDocument/2006/relationships/slide" Target="slides/slide7.xml"/><Relationship Id="rId34" Type="http://schemas.openxmlformats.org/officeDocument/2006/relationships/font" Target="fonts/OswaldExtraLight-regular.fntdata"/><Relationship Id="rId15" Type="http://schemas.openxmlformats.org/officeDocument/2006/relationships/slide" Target="slides/slide10.xml"/><Relationship Id="rId37" Type="http://schemas.openxmlformats.org/officeDocument/2006/relationships/font" Target="fonts/OswaldLight-bold.fntdata"/><Relationship Id="rId14" Type="http://schemas.openxmlformats.org/officeDocument/2006/relationships/slide" Target="slides/slide9.xml"/><Relationship Id="rId36" Type="http://schemas.openxmlformats.org/officeDocument/2006/relationships/font" Target="fonts/OswaldLight-regular.fntdata"/><Relationship Id="rId17" Type="http://schemas.openxmlformats.org/officeDocument/2006/relationships/slide" Target="slides/slide12.xml"/><Relationship Id="rId39" Type="http://schemas.openxmlformats.org/officeDocument/2006/relationships/font" Target="fonts/Oswald-regular.fntdata"/><Relationship Id="rId16" Type="http://schemas.openxmlformats.org/officeDocument/2006/relationships/slide" Target="slides/slide11.xml"/><Relationship Id="rId38" Type="http://schemas.openxmlformats.org/officeDocument/2006/relationships/font" Target="fonts/Average-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f625f9d11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gf625f9d11b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fcabc691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fcabc6910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fcabc69103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fcabc69103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fcabc6910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gfcabc69103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fcabc6910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gfcabc69103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fcabc69103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gfcabc69103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f625f9d11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gf625f9d11b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f625f9d11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gf625f9d11b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f625f9d11b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gf625f9d11b_0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f625f9d11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f625f9d11b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f625f9d11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gf625f9d11b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f625f9d11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gf625f9d11b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fcabc69103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gfcabc69103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fcabc69103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gfcabc69103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fcabc69103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fcabc69103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fcabc69103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gfcabc69103_0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f625f9d11b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gf625f9d11b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f625f9d11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gf625f9d11b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f625f9d11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gf625f9d11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9" name="Shape 9"/>
        <p:cNvGrpSpPr/>
        <p:nvPr/>
      </p:nvGrpSpPr>
      <p:grpSpPr>
        <a:xfrm>
          <a:off x="0" y="0"/>
          <a:ext cx="0" cy="0"/>
          <a:chOff x="0" y="0"/>
          <a:chExt cx="0" cy="0"/>
        </a:xfrm>
      </p:grpSpPr>
      <p:sp>
        <p:nvSpPr>
          <p:cNvPr id="10" name="Google Shape;10;p13"/>
          <p:cNvSpPr txBox="1"/>
          <p:nvPr>
            <p:ph type="title"/>
          </p:nvPr>
        </p:nvSpPr>
        <p:spPr>
          <a:xfrm>
            <a:off x="490250" y="526350"/>
            <a:ext cx="62271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11" name="Google Shape;11;p1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2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50" name="Google Shape;50;p20"/>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21"/>
          <p:cNvSpPr txBox="1"/>
          <p:nvPr>
            <p:ph hasCustomPrompt="1" type="title"/>
          </p:nvPr>
        </p:nvSpPr>
        <p:spPr>
          <a:xfrm>
            <a:off x="311700" y="1255275"/>
            <a:ext cx="8520600" cy="1890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3" name="Google Shape;53;p21"/>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4" name="Google Shape;54;p2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 name="Shape 12"/>
        <p:cNvGrpSpPr/>
        <p:nvPr/>
      </p:nvGrpSpPr>
      <p:grpSpPr>
        <a:xfrm>
          <a:off x="0" y="0"/>
          <a:ext cx="0" cy="0"/>
          <a:chOff x="0" y="0"/>
          <a:chExt cx="0" cy="0"/>
        </a:xfrm>
      </p:grpSpPr>
      <p:sp>
        <p:nvSpPr>
          <p:cNvPr id="13" name="Google Shape;13;p15"/>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 name="Google Shape;14;p15"/>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15" name="Google Shape;15;p15"/>
          <p:cNvSpPr txBox="1"/>
          <p:nvPr>
            <p:ph type="title"/>
          </p:nvPr>
        </p:nvSpPr>
        <p:spPr>
          <a:xfrm>
            <a:off x="265500" y="1081400"/>
            <a:ext cx="4045200" cy="1710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6" name="Google Shape;16;p15"/>
          <p:cNvSpPr txBox="1"/>
          <p:nvPr>
            <p:ph idx="1" type="subTitle"/>
          </p:nvPr>
        </p:nvSpPr>
        <p:spPr>
          <a:xfrm>
            <a:off x="265500" y="28452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17" name="Google Shape;17;p15"/>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18" name="Google Shape;18;p1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1" name="Google Shape;21;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2" name="Google Shape;22;p17"/>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5" name="Google Shape;25;p1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1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1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0" name="Google Shape;30;p1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1" name="Shape 31"/>
        <p:cNvGrpSpPr/>
        <p:nvPr/>
      </p:nvGrpSpPr>
      <p:grpSpPr>
        <a:xfrm>
          <a:off x="0" y="0"/>
          <a:ext cx="0" cy="0"/>
          <a:chOff x="0" y="0"/>
          <a:chExt cx="0" cy="0"/>
        </a:xfrm>
      </p:grpSpPr>
      <p:sp>
        <p:nvSpPr>
          <p:cNvPr id="32" name="Google Shape;32;p2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16"/>
          <p:cNvSpPr txBox="1"/>
          <p:nvPr>
            <p:ph type="title"/>
          </p:nvPr>
        </p:nvSpPr>
        <p:spPr>
          <a:xfrm>
            <a:off x="671250" y="2141250"/>
            <a:ext cx="7852200" cy="861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5" name="Google Shape;35;p16"/>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6" name="Shape 36"/>
        <p:cNvGrpSpPr/>
        <p:nvPr/>
      </p:nvGrpSpPr>
      <p:grpSpPr>
        <a:xfrm>
          <a:off x="0" y="0"/>
          <a:ext cx="0" cy="0"/>
          <a:chOff x="0" y="0"/>
          <a:chExt cx="0" cy="0"/>
        </a:xfrm>
      </p:grpSpPr>
      <p:grpSp>
        <p:nvGrpSpPr>
          <p:cNvPr id="37" name="Google Shape;37;p12"/>
          <p:cNvGrpSpPr/>
          <p:nvPr/>
        </p:nvGrpSpPr>
        <p:grpSpPr>
          <a:xfrm>
            <a:off x="4350279" y="2855377"/>
            <a:ext cx="443589" cy="105632"/>
            <a:chOff x="4137525" y="2915950"/>
            <a:chExt cx="869100" cy="207000"/>
          </a:xfrm>
        </p:grpSpPr>
        <p:sp>
          <p:nvSpPr>
            <p:cNvPr id="38" name="Google Shape;38;p1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 name="Google Shape;41;p12"/>
          <p:cNvSpPr txBox="1"/>
          <p:nvPr>
            <p:ph type="ctrTitle"/>
          </p:nvPr>
        </p:nvSpPr>
        <p:spPr>
          <a:xfrm>
            <a:off x="671258" y="990800"/>
            <a:ext cx="7801500" cy="17301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42" name="Google Shape;42;p12"/>
          <p:cNvSpPr txBox="1"/>
          <p:nvPr>
            <p:ph idx="1" type="subTitle"/>
          </p:nvPr>
        </p:nvSpPr>
        <p:spPr>
          <a:xfrm>
            <a:off x="671250" y="3174876"/>
            <a:ext cx="7801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1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4" name="Shape 44"/>
        <p:cNvGrpSpPr/>
        <p:nvPr/>
      </p:nvGrpSpPr>
      <p:grpSpPr>
        <a:xfrm>
          <a:off x="0" y="0"/>
          <a:ext cx="0" cy="0"/>
          <a:chOff x="0" y="0"/>
          <a:chExt cx="0" cy="0"/>
        </a:xfrm>
      </p:grpSpPr>
      <p:sp>
        <p:nvSpPr>
          <p:cNvPr id="45" name="Google Shape;45;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6" name="Google Shape;46;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7" name="Google Shape;47;p19"/>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1pPr>
            <a:lvl2pPr lvl="1"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2pPr>
            <a:lvl3pPr lvl="2"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3pPr>
            <a:lvl4pPr lvl="3"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4pPr>
            <a:lvl5pPr lvl="4"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5pPr>
            <a:lvl6pPr lvl="5"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6pPr>
            <a:lvl7pPr lvl="6"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7pPr>
            <a:lvl8pPr lvl="7"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8pPr>
            <a:lvl9pPr lvl="8"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9pPr>
          </a:lstStyle>
          <a:p/>
        </p:txBody>
      </p:sp>
      <p:sp>
        <p:nvSpPr>
          <p:cNvPr id="7" name="Google Shape;7;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accent3"/>
              </a:buClr>
              <a:buSzPts val="1800"/>
              <a:buFont typeface="Average"/>
              <a:buChar char="●"/>
              <a:defRPr b="0" i="0" sz="1800" u="none" cap="none" strike="noStrike">
                <a:solidFill>
                  <a:schemeClr val="accent3"/>
                </a:solidFill>
                <a:latin typeface="Average"/>
                <a:ea typeface="Average"/>
                <a:cs typeface="Average"/>
                <a:sym typeface="Average"/>
              </a:defRPr>
            </a:lvl1pPr>
            <a:lvl2pPr indent="-317500" lvl="1" marL="9144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2pPr>
            <a:lvl3pPr indent="-317500" lvl="2" marL="13716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3pPr>
            <a:lvl4pPr indent="-317500" lvl="3" marL="18288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4pPr>
            <a:lvl5pPr indent="-317500" lvl="4" marL="22860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5pPr>
            <a:lvl6pPr indent="-317500" lvl="5" marL="27432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6pPr>
            <a:lvl7pPr indent="-317500" lvl="6" marL="32004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7pPr>
            <a:lvl8pPr indent="-317500" lvl="7" marL="36576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8pPr>
            <a:lvl9pPr indent="-317500" lvl="8" marL="41148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9pPr>
          </a:lstStyle>
          <a:p/>
        </p:txBody>
      </p:sp>
      <p:sp>
        <p:nvSpPr>
          <p:cNvPr id="8" name="Google Shape;8;p1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10.png"/><Relationship Id="rId5"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2"/>
          <p:cNvSpPr txBox="1"/>
          <p:nvPr>
            <p:ph idx="4294967295" type="ctrTitle"/>
          </p:nvPr>
        </p:nvSpPr>
        <p:spPr>
          <a:xfrm>
            <a:off x="204600" y="2214600"/>
            <a:ext cx="8734800" cy="850800"/>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Clr>
                <a:schemeClr val="dk1"/>
              </a:buClr>
              <a:buSzPts val="3000"/>
              <a:buFont typeface="Oswald"/>
              <a:buNone/>
            </a:pPr>
            <a:r>
              <a:rPr b="0" i="0" lang="en" sz="3500" u="none" cap="none" strike="noStrike">
                <a:solidFill>
                  <a:srgbClr val="000000"/>
                </a:solidFill>
                <a:latin typeface="Oswald"/>
                <a:ea typeface="Oswald"/>
                <a:cs typeface="Oswald"/>
                <a:sym typeface="Oswald"/>
              </a:rPr>
              <a:t>Autonomous Library Management System</a:t>
            </a:r>
            <a:endParaRPr b="0" i="0" sz="3500" u="none" cap="none" strike="noStrike">
              <a:solidFill>
                <a:srgbClr val="000000"/>
              </a:solidFill>
              <a:latin typeface="Oswald"/>
              <a:ea typeface="Oswald"/>
              <a:cs typeface="Oswald"/>
              <a:sym typeface="Oswald"/>
            </a:endParaRPr>
          </a:p>
        </p:txBody>
      </p:sp>
      <p:sp>
        <p:nvSpPr>
          <p:cNvPr id="60" name="Google Shape;60;p2"/>
          <p:cNvSpPr txBox="1"/>
          <p:nvPr>
            <p:ph idx="4294967295" type="subTitle"/>
          </p:nvPr>
        </p:nvSpPr>
        <p:spPr>
          <a:xfrm>
            <a:off x="5901025" y="3466000"/>
            <a:ext cx="2477100" cy="1203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accent3"/>
              </a:buClr>
              <a:buSzPts val="1800"/>
              <a:buFont typeface="Average"/>
              <a:buNone/>
            </a:pPr>
            <a:r>
              <a:rPr b="0" i="0" lang="en" sz="1300" u="none" cap="none" strike="noStrike">
                <a:solidFill>
                  <a:srgbClr val="000000"/>
                </a:solidFill>
                <a:latin typeface="Average"/>
                <a:ea typeface="Average"/>
                <a:cs typeface="Average"/>
                <a:sym typeface="Average"/>
              </a:rPr>
              <a:t>BY:</a:t>
            </a:r>
            <a:endParaRPr b="0" i="0" sz="1300" u="none" cap="none" strike="noStrike">
              <a:solidFill>
                <a:srgbClr val="000000"/>
              </a:solidFill>
              <a:latin typeface="Average"/>
              <a:ea typeface="Average"/>
              <a:cs typeface="Average"/>
              <a:sym typeface="Average"/>
            </a:endParaRPr>
          </a:p>
          <a:p>
            <a:pPr indent="0" lvl="0" marL="0" marR="0" rtl="0" algn="r">
              <a:lnSpc>
                <a:spcPct val="150000"/>
              </a:lnSpc>
              <a:spcBef>
                <a:spcPts val="0"/>
              </a:spcBef>
              <a:spcAft>
                <a:spcPts val="0"/>
              </a:spcAft>
              <a:buClr>
                <a:schemeClr val="accent3"/>
              </a:buClr>
              <a:buSzPts val="1800"/>
              <a:buFont typeface="Average"/>
              <a:buNone/>
            </a:pPr>
            <a:r>
              <a:rPr b="0" i="0" lang="en" sz="1300" u="none" cap="none" strike="noStrike">
                <a:solidFill>
                  <a:srgbClr val="000000"/>
                </a:solidFill>
                <a:latin typeface="Average"/>
                <a:ea typeface="Average"/>
                <a:cs typeface="Average"/>
                <a:sym typeface="Average"/>
              </a:rPr>
              <a:t>B.ABHISHEK(18C91A0509) C.K.S.RUTHWIK(18C91A0513) G.DIKSHETHA(18C91A0526)</a:t>
            </a:r>
            <a:endParaRPr b="0" i="0" sz="1300" u="none" cap="none" strike="noStrike">
              <a:solidFill>
                <a:srgbClr val="000000"/>
              </a:solidFill>
              <a:latin typeface="Average"/>
              <a:ea typeface="Average"/>
              <a:cs typeface="Average"/>
              <a:sym typeface="Average"/>
            </a:endParaRPr>
          </a:p>
          <a:p>
            <a:pPr indent="0" lvl="0" marL="0" marR="0" rtl="0" algn="l">
              <a:lnSpc>
                <a:spcPct val="115000"/>
              </a:lnSpc>
              <a:spcBef>
                <a:spcPts val="1200"/>
              </a:spcBef>
              <a:spcAft>
                <a:spcPts val="0"/>
              </a:spcAft>
              <a:buClr>
                <a:schemeClr val="accent3"/>
              </a:buClr>
              <a:buSzPts val="1800"/>
              <a:buFont typeface="Average"/>
              <a:buNone/>
            </a:pPr>
            <a:r>
              <a:t/>
            </a:r>
            <a:endParaRPr b="0" i="0" sz="1300" u="none" cap="none" strike="noStrike">
              <a:solidFill>
                <a:srgbClr val="000000"/>
              </a:solidFill>
              <a:latin typeface="Average"/>
              <a:ea typeface="Average"/>
              <a:cs typeface="Average"/>
              <a:sym typeface="Average"/>
            </a:endParaRPr>
          </a:p>
          <a:p>
            <a:pPr indent="0" lvl="0" marL="0" marR="0" rtl="0" algn="l">
              <a:lnSpc>
                <a:spcPct val="115000"/>
              </a:lnSpc>
              <a:spcBef>
                <a:spcPts val="1200"/>
              </a:spcBef>
              <a:spcAft>
                <a:spcPts val="1200"/>
              </a:spcAft>
              <a:buClr>
                <a:schemeClr val="accent3"/>
              </a:buClr>
              <a:buSzPts val="1800"/>
              <a:buFont typeface="Average"/>
              <a:buNone/>
            </a:pPr>
            <a:r>
              <a:t/>
            </a:r>
            <a:endParaRPr b="0" i="0" sz="1300" u="none" cap="none" strike="noStrike">
              <a:solidFill>
                <a:srgbClr val="000000"/>
              </a:solidFill>
              <a:latin typeface="Average"/>
              <a:ea typeface="Average"/>
              <a:cs typeface="Average"/>
              <a:sym typeface="Average"/>
            </a:endParaRPr>
          </a:p>
        </p:txBody>
      </p:sp>
      <p:sp>
        <p:nvSpPr>
          <p:cNvPr id="61" name="Google Shape;61;p2"/>
          <p:cNvSpPr txBox="1"/>
          <p:nvPr/>
        </p:nvSpPr>
        <p:spPr>
          <a:xfrm>
            <a:off x="938850" y="3655000"/>
            <a:ext cx="3184800" cy="1073700"/>
          </a:xfrm>
          <a:prstGeom prst="rect">
            <a:avLst/>
          </a:prstGeom>
          <a:noFill/>
          <a:ln>
            <a:noFill/>
          </a:ln>
        </p:spPr>
        <p:txBody>
          <a:bodyPr anchorCtr="0" anchor="t" bIns="91425" lIns="91425" spcFirstLastPara="1" rIns="91425" wrap="square" tIns="91425">
            <a:spAutoFit/>
          </a:bodyPr>
          <a:lstStyle/>
          <a:p>
            <a:pPr indent="0" lvl="0" marL="0" marR="57150" rtl="0" algn="l">
              <a:lnSpc>
                <a:spcPct val="150000"/>
              </a:lnSpc>
              <a:spcBef>
                <a:spcPts val="0"/>
              </a:spcBef>
              <a:spcAft>
                <a:spcPts val="0"/>
              </a:spcAft>
              <a:buClr>
                <a:srgbClr val="000000"/>
              </a:buClr>
              <a:buSzPts val="1300"/>
              <a:buFont typeface="Arial"/>
              <a:buNone/>
            </a:pPr>
            <a:r>
              <a:rPr b="0" i="0" lang="en" sz="1300" u="none" cap="none" strike="noStrike">
                <a:solidFill>
                  <a:srgbClr val="000000"/>
                </a:solidFill>
                <a:latin typeface="Average"/>
                <a:ea typeface="Average"/>
                <a:cs typeface="Average"/>
                <a:sym typeface="Average"/>
              </a:rPr>
              <a:t>GUIDE :</a:t>
            </a:r>
            <a:endParaRPr b="0" i="0" sz="1300" u="none" cap="none" strike="noStrike">
              <a:solidFill>
                <a:srgbClr val="000000"/>
              </a:solidFill>
              <a:latin typeface="Average"/>
              <a:ea typeface="Average"/>
              <a:cs typeface="Average"/>
              <a:sym typeface="Average"/>
            </a:endParaRPr>
          </a:p>
          <a:p>
            <a:pPr indent="0" lvl="0" marL="0" marR="57150" rtl="0" algn="l">
              <a:lnSpc>
                <a:spcPct val="115000"/>
              </a:lnSpc>
              <a:spcBef>
                <a:spcPts val="0"/>
              </a:spcBef>
              <a:spcAft>
                <a:spcPts val="0"/>
              </a:spcAft>
              <a:buClr>
                <a:srgbClr val="000000"/>
              </a:buClr>
              <a:buSzPts val="1300"/>
              <a:buFont typeface="Arial"/>
              <a:buNone/>
            </a:pPr>
            <a:r>
              <a:rPr b="1" i="0" lang="en" sz="1300" u="none" cap="none" strike="noStrike">
                <a:solidFill>
                  <a:srgbClr val="000000"/>
                </a:solidFill>
                <a:latin typeface="Average"/>
                <a:ea typeface="Average"/>
                <a:cs typeface="Average"/>
                <a:sym typeface="Average"/>
              </a:rPr>
              <a:t>Mrs.CH.TULASI RATNA MANI.</a:t>
            </a:r>
            <a:r>
              <a:rPr b="1" i="0" lang="en" sz="1400" u="none" cap="none" strike="noStrike">
                <a:solidFill>
                  <a:srgbClr val="000000"/>
                </a:solidFill>
                <a:latin typeface="Average"/>
                <a:ea typeface="Average"/>
                <a:cs typeface="Average"/>
                <a:sym typeface="Average"/>
              </a:rPr>
              <a:t> </a:t>
            </a:r>
            <a:r>
              <a:rPr b="1" i="0" lang="en" sz="950" u="none" cap="none" strike="noStrike">
                <a:solidFill>
                  <a:srgbClr val="000000"/>
                </a:solidFill>
                <a:latin typeface="Times New Roman"/>
                <a:ea typeface="Times New Roman"/>
                <a:cs typeface="Times New Roman"/>
                <a:sym typeface="Times New Roman"/>
              </a:rPr>
              <a:t>M.Tech</a:t>
            </a:r>
            <a:endParaRPr b="1" i="0" sz="950" u="none" cap="none" strike="noStrike">
              <a:solidFill>
                <a:srgbClr val="000000"/>
              </a:solidFill>
              <a:latin typeface="Times New Roman"/>
              <a:ea typeface="Times New Roman"/>
              <a:cs typeface="Times New Roman"/>
              <a:sym typeface="Times New Roman"/>
            </a:endParaRPr>
          </a:p>
          <a:p>
            <a:pPr indent="0" lvl="0" marL="0" marR="0" rtl="0" algn="ctr">
              <a:lnSpc>
                <a:spcPct val="115000"/>
              </a:lnSpc>
              <a:spcBef>
                <a:spcPts val="0"/>
              </a:spcBef>
              <a:spcAft>
                <a:spcPts val="0"/>
              </a:spcAft>
              <a:buClr>
                <a:srgbClr val="000000"/>
              </a:buClr>
              <a:buSzPts val="1100"/>
              <a:buFont typeface="Arial"/>
              <a:buNone/>
            </a:pPr>
            <a:r>
              <a:rPr b="0" i="0" lang="en" sz="1100" u="none" cap="none" strike="noStrike">
                <a:solidFill>
                  <a:srgbClr val="000000"/>
                </a:solidFill>
                <a:latin typeface="Times New Roman"/>
                <a:ea typeface="Times New Roman"/>
                <a:cs typeface="Times New Roman"/>
                <a:sym typeface="Times New Roman"/>
              </a:rPr>
              <a:t>Assistant Professor</a:t>
            </a:r>
            <a:endParaRPr b="0" i="0" sz="850" u="none" cap="none" strike="noStrike">
              <a:solidFill>
                <a:srgbClr val="000000"/>
              </a:solidFill>
              <a:latin typeface="Times New Roman"/>
              <a:ea typeface="Times New Roman"/>
              <a:cs typeface="Times New Roman"/>
              <a:sym typeface="Times New Roman"/>
            </a:endParaRPr>
          </a:p>
          <a:p>
            <a:pPr indent="0" lvl="0" marL="0" marR="57150" rtl="0" algn="l">
              <a:lnSpc>
                <a:spcPct val="150000"/>
              </a:lnSpc>
              <a:spcBef>
                <a:spcPts val="0"/>
              </a:spcBef>
              <a:spcAft>
                <a:spcPts val="0"/>
              </a:spcAft>
              <a:buClr>
                <a:srgbClr val="000000"/>
              </a:buClr>
              <a:buSzPts val="1300"/>
              <a:buFont typeface="Arial"/>
              <a:buNone/>
            </a:pPr>
            <a:r>
              <a:t/>
            </a:r>
            <a:endParaRPr b="0" i="0" sz="950" u="none" cap="none" strike="noStrike">
              <a:solidFill>
                <a:srgbClr val="000000"/>
              </a:solidFill>
              <a:latin typeface="Times New Roman"/>
              <a:ea typeface="Times New Roman"/>
              <a:cs typeface="Times New Roman"/>
              <a:sym typeface="Times New Roman"/>
            </a:endParaRPr>
          </a:p>
        </p:txBody>
      </p:sp>
      <p:sp>
        <p:nvSpPr>
          <p:cNvPr id="62" name="Google Shape;62;p2"/>
          <p:cNvSpPr txBox="1"/>
          <p:nvPr/>
        </p:nvSpPr>
        <p:spPr>
          <a:xfrm>
            <a:off x="938850" y="625825"/>
            <a:ext cx="7266300" cy="1423800"/>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0"/>
              </a:spcBef>
              <a:spcAft>
                <a:spcPts val="0"/>
              </a:spcAft>
              <a:buClr>
                <a:srgbClr val="000000"/>
              </a:buClr>
              <a:buSzPts val="1900"/>
              <a:buFont typeface="Arial"/>
              <a:buNone/>
            </a:pPr>
            <a:r>
              <a:rPr b="1" i="0" lang="en" sz="1900" u="none" cap="none" strike="noStrike">
                <a:solidFill>
                  <a:srgbClr val="000000"/>
                </a:solidFill>
                <a:latin typeface="Times New Roman"/>
                <a:ea typeface="Times New Roman"/>
                <a:cs typeface="Times New Roman"/>
                <a:sym typeface="Times New Roman"/>
              </a:rPr>
              <a:t>HOLY MARY INSTITUTE OF TECHNOLOGY &amp; SCIENCE</a:t>
            </a:r>
            <a:endParaRPr b="1" i="0" sz="1900" u="none" cap="none" strike="noStrike">
              <a:solidFill>
                <a:srgbClr val="000000"/>
              </a:solidFill>
              <a:latin typeface="Times New Roman"/>
              <a:ea typeface="Times New Roman"/>
              <a:cs typeface="Times New Roman"/>
              <a:sym typeface="Times New Roman"/>
            </a:endParaRPr>
          </a:p>
          <a:p>
            <a:pPr indent="0" lvl="0" marL="0" marR="0" rtl="0" algn="ctr">
              <a:lnSpc>
                <a:spcPct val="150000"/>
              </a:lnSpc>
              <a:spcBef>
                <a:spcPts val="0"/>
              </a:spcBef>
              <a:spcAft>
                <a:spcPts val="0"/>
              </a:spcAft>
              <a:buClr>
                <a:srgbClr val="000000"/>
              </a:buClr>
              <a:buSzPts val="1300"/>
              <a:buFont typeface="Arial"/>
              <a:buNone/>
            </a:pPr>
            <a:r>
              <a:rPr b="0" i="1" lang="en" sz="1300" u="none" cap="none" strike="noStrike">
                <a:solidFill>
                  <a:srgbClr val="000000"/>
                </a:solidFill>
                <a:latin typeface="Times New Roman"/>
                <a:ea typeface="Times New Roman"/>
                <a:cs typeface="Times New Roman"/>
                <a:sym typeface="Times New Roman"/>
              </a:rPr>
              <a:t>(Approved by AICTE, Affiliated to JNTU Hyderabad, Accredited by NAAC 'A' grade)</a:t>
            </a:r>
            <a:endParaRPr b="0" i="1" sz="1300" u="none" cap="none" strike="noStrike">
              <a:solidFill>
                <a:srgbClr val="000000"/>
              </a:solidFill>
              <a:latin typeface="Times New Roman"/>
              <a:ea typeface="Times New Roman"/>
              <a:cs typeface="Times New Roman"/>
              <a:sym typeface="Times New Roman"/>
            </a:endParaRPr>
          </a:p>
          <a:p>
            <a:pPr indent="0" lvl="0" marL="0" marR="0" rtl="0" algn="ctr">
              <a:lnSpc>
                <a:spcPct val="150000"/>
              </a:lnSpc>
              <a:spcBef>
                <a:spcPts val="0"/>
              </a:spcBef>
              <a:spcAft>
                <a:spcPts val="0"/>
              </a:spcAft>
              <a:buClr>
                <a:srgbClr val="000000"/>
              </a:buClr>
              <a:buSzPts val="1300"/>
              <a:buFont typeface="Arial"/>
              <a:buNone/>
            </a:pPr>
            <a:r>
              <a:rPr b="0" i="1" lang="en" sz="1300" u="none" cap="none" strike="noStrike">
                <a:solidFill>
                  <a:srgbClr val="000000"/>
                </a:solidFill>
                <a:latin typeface="Times New Roman"/>
                <a:ea typeface="Times New Roman"/>
                <a:cs typeface="Times New Roman"/>
                <a:sym typeface="Times New Roman"/>
              </a:rPr>
              <a:t>Bogaram (V), Keesara (M), Medchal Dist. – 501 301</a:t>
            </a:r>
            <a:endParaRPr b="0" i="1" sz="1300" u="none" cap="none" strike="noStrike">
              <a:solidFill>
                <a:srgbClr val="000000"/>
              </a:solidFill>
              <a:latin typeface="Times New Roman"/>
              <a:ea typeface="Times New Roman"/>
              <a:cs typeface="Times New Roman"/>
              <a:sym typeface="Times New Roman"/>
            </a:endParaRPr>
          </a:p>
          <a:p>
            <a:pPr indent="0" lvl="0" marL="0" marR="0" rtl="0" algn="ctr">
              <a:lnSpc>
                <a:spcPct val="300000"/>
              </a:lnSpc>
              <a:spcBef>
                <a:spcPts val="0"/>
              </a:spcBef>
              <a:spcAft>
                <a:spcPts val="0"/>
              </a:spcAft>
              <a:buClr>
                <a:srgbClr val="000000"/>
              </a:buClr>
              <a:buSzPts val="1300"/>
              <a:buFont typeface="Arial"/>
              <a:buNone/>
            </a:pPr>
            <a:r>
              <a:rPr b="0" i="0" lang="en" sz="1300" u="none" cap="none" strike="noStrike">
                <a:solidFill>
                  <a:srgbClr val="000000"/>
                </a:solidFill>
                <a:latin typeface="Times New Roman"/>
                <a:ea typeface="Times New Roman"/>
                <a:cs typeface="Times New Roman"/>
                <a:sym typeface="Times New Roman"/>
              </a:rPr>
              <a:t>DEPARTMENT OF COMPUTER SCIENCE AND ENGINEERING</a:t>
            </a:r>
            <a:endParaRPr b="0" i="0" sz="1600" u="none" cap="none" strike="noStrike">
              <a:solidFill>
                <a:srgbClr val="000000"/>
              </a:solidFill>
              <a:latin typeface="Average"/>
              <a:ea typeface="Average"/>
              <a:cs typeface="Average"/>
              <a:sym typeface="Average"/>
            </a:endParaRPr>
          </a:p>
        </p:txBody>
      </p:sp>
      <p:pic>
        <p:nvPicPr>
          <p:cNvPr id="63" name="Google Shape;63;p2"/>
          <p:cNvPicPr preferRelativeResize="0"/>
          <p:nvPr/>
        </p:nvPicPr>
        <p:blipFill rotWithShape="1">
          <a:blip r:embed="rId3">
            <a:alphaModFix/>
          </a:blip>
          <a:srcRect b="11670" l="0" r="0" t="-11670"/>
          <a:stretch/>
        </p:blipFill>
        <p:spPr>
          <a:xfrm>
            <a:off x="126750" y="201200"/>
            <a:ext cx="1423800" cy="1423800"/>
          </a:xfrm>
          <a:prstGeom prst="rect">
            <a:avLst/>
          </a:prstGeom>
          <a:noFill/>
          <a:ln>
            <a:noFill/>
          </a:ln>
        </p:spPr>
      </p:pic>
      <p:sp>
        <p:nvSpPr>
          <p:cNvPr id="64" name="Google Shape;64;p2"/>
          <p:cNvSpPr txBox="1"/>
          <p:nvPr/>
        </p:nvSpPr>
        <p:spPr>
          <a:xfrm>
            <a:off x="3571925" y="3004275"/>
            <a:ext cx="16392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1" i="1" lang="en" sz="1600" u="none" cap="none" strike="noStrike">
                <a:solidFill>
                  <a:srgbClr val="000000"/>
                </a:solidFill>
                <a:latin typeface="Times New Roman"/>
                <a:ea typeface="Times New Roman"/>
                <a:cs typeface="Times New Roman"/>
                <a:sym typeface="Times New Roman"/>
              </a:rPr>
              <a:t>Batch: A9</a:t>
            </a:r>
            <a:endParaRPr b="1" i="1" sz="1400" u="none" cap="none" strike="noStrike">
              <a:solidFill>
                <a:srgbClr val="000000"/>
              </a:solidFill>
              <a:latin typeface="Average"/>
              <a:ea typeface="Average"/>
              <a:cs typeface="Average"/>
              <a:sym typeface="Averag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f625f9d11b_0_15"/>
          <p:cNvSpPr txBox="1"/>
          <p:nvPr>
            <p:ph type="title"/>
          </p:nvPr>
        </p:nvSpPr>
        <p:spPr>
          <a:xfrm>
            <a:off x="452475" y="0"/>
            <a:ext cx="2715000" cy="812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4800"/>
              <a:buNone/>
            </a:pPr>
            <a:r>
              <a:rPr lang="en" sz="3000"/>
              <a:t>System Design</a:t>
            </a:r>
            <a:endParaRPr sz="3000"/>
          </a:p>
        </p:txBody>
      </p:sp>
      <p:pic>
        <p:nvPicPr>
          <p:cNvPr id="123" name="Google Shape;123;gf625f9d11b_0_15"/>
          <p:cNvPicPr preferRelativeResize="0"/>
          <p:nvPr/>
        </p:nvPicPr>
        <p:blipFill rotWithShape="1">
          <a:blip r:embed="rId3">
            <a:alphaModFix/>
          </a:blip>
          <a:srcRect b="0" l="0" r="0" t="0"/>
          <a:stretch/>
        </p:blipFill>
        <p:spPr>
          <a:xfrm>
            <a:off x="507975" y="181375"/>
            <a:ext cx="8128051" cy="4897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fcabc69103_0_0"/>
          <p:cNvSpPr txBox="1"/>
          <p:nvPr>
            <p:ph type="title"/>
          </p:nvPr>
        </p:nvSpPr>
        <p:spPr>
          <a:xfrm>
            <a:off x="375300" y="2165388"/>
            <a:ext cx="2715000" cy="81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Use Case Diagram</a:t>
            </a:r>
            <a:endParaRPr sz="3000"/>
          </a:p>
        </p:txBody>
      </p:sp>
      <p:pic>
        <p:nvPicPr>
          <p:cNvPr id="129" name="Google Shape;129;gfcabc69103_0_0"/>
          <p:cNvPicPr preferRelativeResize="0"/>
          <p:nvPr/>
        </p:nvPicPr>
        <p:blipFill rotWithShape="1">
          <a:blip r:embed="rId3">
            <a:alphaModFix/>
          </a:blip>
          <a:srcRect b="8497" l="0" r="0" t="11265"/>
          <a:stretch/>
        </p:blipFill>
        <p:spPr>
          <a:xfrm>
            <a:off x="3573361" y="154775"/>
            <a:ext cx="5067989" cy="4833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fcabc69103_0_4"/>
          <p:cNvSpPr txBox="1"/>
          <p:nvPr>
            <p:ph type="title"/>
          </p:nvPr>
        </p:nvSpPr>
        <p:spPr>
          <a:xfrm>
            <a:off x="1072388" y="849575"/>
            <a:ext cx="3032400" cy="4986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213333"/>
              <a:buNone/>
            </a:pPr>
            <a:r>
              <a:rPr lang="en" sz="2500"/>
              <a:t>Login Sequence Diagram</a:t>
            </a:r>
            <a:endParaRPr sz="2500"/>
          </a:p>
        </p:txBody>
      </p:sp>
      <p:pic>
        <p:nvPicPr>
          <p:cNvPr id="135" name="Google Shape;135;gfcabc69103_0_4"/>
          <p:cNvPicPr preferRelativeResize="0"/>
          <p:nvPr/>
        </p:nvPicPr>
        <p:blipFill rotWithShape="1">
          <a:blip r:embed="rId3">
            <a:alphaModFix/>
          </a:blip>
          <a:srcRect b="3622" l="1400" r="0" t="0"/>
          <a:stretch/>
        </p:blipFill>
        <p:spPr>
          <a:xfrm>
            <a:off x="264525" y="1431325"/>
            <a:ext cx="4537325" cy="3038100"/>
          </a:xfrm>
          <a:prstGeom prst="rect">
            <a:avLst/>
          </a:prstGeom>
          <a:noFill/>
          <a:ln>
            <a:noFill/>
          </a:ln>
        </p:spPr>
      </p:pic>
      <p:sp>
        <p:nvSpPr>
          <p:cNvPr id="136" name="Google Shape;136;gfcabc69103_0_4"/>
          <p:cNvSpPr txBox="1"/>
          <p:nvPr/>
        </p:nvSpPr>
        <p:spPr>
          <a:xfrm>
            <a:off x="2961150" y="203075"/>
            <a:ext cx="3221700" cy="646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000"/>
              <a:buFont typeface="Arial"/>
              <a:buNone/>
            </a:pPr>
            <a:r>
              <a:rPr b="0" i="0" lang="en" sz="3000" u="none" cap="none" strike="noStrike">
                <a:solidFill>
                  <a:schemeClr val="lt1"/>
                </a:solidFill>
                <a:latin typeface="Oswald"/>
                <a:ea typeface="Oswald"/>
                <a:cs typeface="Oswald"/>
                <a:sym typeface="Oswald"/>
              </a:rPr>
              <a:t>Sequence Diagrams</a:t>
            </a:r>
            <a:endParaRPr b="0" i="0" sz="1900" u="none" cap="none" strike="noStrike">
              <a:solidFill>
                <a:srgbClr val="000000"/>
              </a:solidFill>
              <a:latin typeface="Average"/>
              <a:ea typeface="Average"/>
              <a:cs typeface="Average"/>
              <a:sym typeface="Average"/>
            </a:endParaRPr>
          </a:p>
        </p:txBody>
      </p:sp>
      <p:pic>
        <p:nvPicPr>
          <p:cNvPr id="137" name="Google Shape;137;gfcabc69103_0_4"/>
          <p:cNvPicPr preferRelativeResize="0"/>
          <p:nvPr/>
        </p:nvPicPr>
        <p:blipFill rotWithShape="1">
          <a:blip r:embed="rId4">
            <a:alphaModFix/>
          </a:blip>
          <a:srcRect b="0" l="1787" r="0" t="0"/>
          <a:stretch/>
        </p:blipFill>
        <p:spPr>
          <a:xfrm>
            <a:off x="5295572" y="1431326"/>
            <a:ext cx="3520578" cy="3491475"/>
          </a:xfrm>
          <a:prstGeom prst="rect">
            <a:avLst/>
          </a:prstGeom>
          <a:noFill/>
          <a:ln>
            <a:noFill/>
          </a:ln>
        </p:spPr>
      </p:pic>
      <p:sp>
        <p:nvSpPr>
          <p:cNvPr id="138" name="Google Shape;138;gfcabc69103_0_4"/>
          <p:cNvSpPr txBox="1"/>
          <p:nvPr/>
        </p:nvSpPr>
        <p:spPr>
          <a:xfrm>
            <a:off x="5225100" y="849575"/>
            <a:ext cx="3661500" cy="785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n" sz="2500" u="none" cap="none" strike="noStrike">
                <a:solidFill>
                  <a:schemeClr val="lt1"/>
                </a:solidFill>
                <a:latin typeface="Oswald"/>
                <a:ea typeface="Oswald"/>
                <a:cs typeface="Oswald"/>
                <a:sym typeface="Oswald"/>
              </a:rPr>
              <a:t>Issue Book Sequence Diagram</a:t>
            </a:r>
            <a:endParaRPr b="0" i="0" sz="2500" u="none" cap="none" strike="noStrike">
              <a:solidFill>
                <a:schemeClr val="lt1"/>
              </a:solidFill>
              <a:latin typeface="Oswald"/>
              <a:ea typeface="Oswald"/>
              <a:cs typeface="Oswald"/>
              <a:sym typeface="Oswald"/>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verage"/>
              <a:ea typeface="Average"/>
              <a:cs typeface="Average"/>
              <a:sym typeface="Averag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gfcabc69103_0_8"/>
          <p:cNvPicPr preferRelativeResize="0"/>
          <p:nvPr/>
        </p:nvPicPr>
        <p:blipFill rotWithShape="1">
          <a:blip r:embed="rId3">
            <a:alphaModFix/>
          </a:blip>
          <a:srcRect b="0" l="0" r="0" t="0"/>
          <a:stretch/>
        </p:blipFill>
        <p:spPr>
          <a:xfrm>
            <a:off x="3852350" y="1347050"/>
            <a:ext cx="5059050" cy="3468800"/>
          </a:xfrm>
          <a:prstGeom prst="rect">
            <a:avLst/>
          </a:prstGeom>
          <a:noFill/>
          <a:ln>
            <a:noFill/>
          </a:ln>
        </p:spPr>
      </p:pic>
      <p:sp>
        <p:nvSpPr>
          <p:cNvPr id="144" name="Google Shape;144;gfcabc69103_0_8"/>
          <p:cNvSpPr txBox="1"/>
          <p:nvPr/>
        </p:nvSpPr>
        <p:spPr>
          <a:xfrm>
            <a:off x="92350" y="1652950"/>
            <a:ext cx="2807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verage"/>
              <a:ea typeface="Average"/>
              <a:cs typeface="Average"/>
              <a:sym typeface="Average"/>
            </a:endParaRPr>
          </a:p>
        </p:txBody>
      </p:sp>
      <p:sp>
        <p:nvSpPr>
          <p:cNvPr id="145" name="Google Shape;145;gfcabc69103_0_8"/>
          <p:cNvSpPr txBox="1"/>
          <p:nvPr>
            <p:ph idx="4294967295" type="title"/>
          </p:nvPr>
        </p:nvSpPr>
        <p:spPr>
          <a:xfrm>
            <a:off x="4613375" y="373863"/>
            <a:ext cx="3537000" cy="13899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20033"/>
              <a:buNone/>
            </a:pPr>
            <a:r>
              <a:rPr lang="en" sz="2777"/>
              <a:t>Pre Registration of a Book </a:t>
            </a:r>
            <a:endParaRPr sz="2777"/>
          </a:p>
          <a:p>
            <a:pPr indent="0" lvl="0" marL="0" rtl="0" algn="ctr">
              <a:lnSpc>
                <a:spcPct val="100000"/>
              </a:lnSpc>
              <a:spcBef>
                <a:spcPts val="0"/>
              </a:spcBef>
              <a:spcAft>
                <a:spcPts val="0"/>
              </a:spcAft>
              <a:buSzPct val="120033"/>
              <a:buNone/>
            </a:pPr>
            <a:r>
              <a:rPr lang="en" sz="2777"/>
              <a:t>Sequence Diagram</a:t>
            </a:r>
            <a:endParaRPr sz="2777"/>
          </a:p>
          <a:p>
            <a:pPr indent="0" lvl="0" marL="0" rtl="0" algn="ctr">
              <a:lnSpc>
                <a:spcPct val="100000"/>
              </a:lnSpc>
              <a:spcBef>
                <a:spcPts val="0"/>
              </a:spcBef>
              <a:spcAft>
                <a:spcPts val="0"/>
              </a:spcAft>
              <a:buSzPct val="111111"/>
              <a:buNone/>
            </a:pPr>
            <a:r>
              <a:t/>
            </a:r>
            <a:endParaRPr/>
          </a:p>
        </p:txBody>
      </p:sp>
      <p:pic>
        <p:nvPicPr>
          <p:cNvPr id="146" name="Google Shape;146;gfcabc69103_0_8"/>
          <p:cNvPicPr preferRelativeResize="0"/>
          <p:nvPr/>
        </p:nvPicPr>
        <p:blipFill rotWithShape="1">
          <a:blip r:embed="rId4">
            <a:alphaModFix/>
          </a:blip>
          <a:srcRect b="0" l="0" r="0" t="0"/>
          <a:stretch/>
        </p:blipFill>
        <p:spPr>
          <a:xfrm>
            <a:off x="216025" y="1347050"/>
            <a:ext cx="3290850" cy="3468801"/>
          </a:xfrm>
          <a:prstGeom prst="rect">
            <a:avLst/>
          </a:prstGeom>
          <a:noFill/>
          <a:ln>
            <a:noFill/>
          </a:ln>
        </p:spPr>
      </p:pic>
      <p:sp>
        <p:nvSpPr>
          <p:cNvPr id="147" name="Google Shape;147;gfcabc69103_0_8"/>
          <p:cNvSpPr txBox="1"/>
          <p:nvPr/>
        </p:nvSpPr>
        <p:spPr>
          <a:xfrm>
            <a:off x="323200" y="193925"/>
            <a:ext cx="2955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verage"/>
              <a:ea typeface="Average"/>
              <a:cs typeface="Average"/>
              <a:sym typeface="Average"/>
            </a:endParaRPr>
          </a:p>
        </p:txBody>
      </p:sp>
      <p:sp>
        <p:nvSpPr>
          <p:cNvPr id="148" name="Google Shape;148;gfcabc69103_0_8"/>
          <p:cNvSpPr txBox="1"/>
          <p:nvPr/>
        </p:nvSpPr>
        <p:spPr>
          <a:xfrm>
            <a:off x="254650" y="373875"/>
            <a:ext cx="3213600" cy="954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500"/>
              <a:buFont typeface="Arial"/>
              <a:buNone/>
            </a:pPr>
            <a:r>
              <a:rPr b="0" i="0" lang="en" sz="2500" u="none" cap="none" strike="noStrike">
                <a:solidFill>
                  <a:schemeClr val="dk1"/>
                </a:solidFill>
                <a:latin typeface="Oswald"/>
                <a:ea typeface="Oswald"/>
                <a:cs typeface="Oswald"/>
                <a:sym typeface="Oswald"/>
              </a:rPr>
              <a:t>Return Book</a:t>
            </a:r>
            <a:endParaRPr b="0" i="0" sz="2500" u="none" cap="none" strike="noStrike">
              <a:solidFill>
                <a:schemeClr val="dk1"/>
              </a:solidFill>
              <a:latin typeface="Oswald"/>
              <a:ea typeface="Oswald"/>
              <a:cs typeface="Oswald"/>
              <a:sym typeface="Oswald"/>
            </a:endParaRPr>
          </a:p>
          <a:p>
            <a:pPr indent="0" lvl="0" marL="0" marR="0" rtl="0" algn="ctr">
              <a:lnSpc>
                <a:spcPct val="100000"/>
              </a:lnSpc>
              <a:spcBef>
                <a:spcPts val="0"/>
              </a:spcBef>
              <a:spcAft>
                <a:spcPts val="0"/>
              </a:spcAft>
              <a:buClr>
                <a:srgbClr val="000000"/>
              </a:buClr>
              <a:buSzPts val="2500"/>
              <a:buFont typeface="Arial"/>
              <a:buNone/>
            </a:pPr>
            <a:r>
              <a:rPr b="0" i="0" lang="en" sz="2500" u="none" cap="none" strike="noStrike">
                <a:solidFill>
                  <a:schemeClr val="dk1"/>
                </a:solidFill>
                <a:latin typeface="Oswald"/>
                <a:ea typeface="Oswald"/>
                <a:cs typeface="Oswald"/>
                <a:sym typeface="Oswald"/>
              </a:rPr>
              <a:t>Sequence Diagram</a:t>
            </a:r>
            <a:endParaRPr b="0" i="0" sz="2500" u="none" cap="none" strike="noStrike">
              <a:solidFill>
                <a:srgbClr val="000000"/>
              </a:solidFill>
              <a:latin typeface="Average"/>
              <a:ea typeface="Average"/>
              <a:cs typeface="Average"/>
              <a:sym typeface="Averag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2" name="Shape 152"/>
        <p:cNvGrpSpPr/>
        <p:nvPr/>
      </p:nvGrpSpPr>
      <p:grpSpPr>
        <a:xfrm>
          <a:off x="0" y="0"/>
          <a:ext cx="0" cy="0"/>
          <a:chOff x="0" y="0"/>
          <a:chExt cx="0" cy="0"/>
        </a:xfrm>
      </p:grpSpPr>
      <p:sp>
        <p:nvSpPr>
          <p:cNvPr id="153" name="Google Shape;153;gfcabc69103_0_38"/>
          <p:cNvSpPr txBox="1"/>
          <p:nvPr>
            <p:ph idx="4294967295" type="title"/>
          </p:nvPr>
        </p:nvSpPr>
        <p:spPr>
          <a:xfrm>
            <a:off x="523075" y="2165388"/>
            <a:ext cx="2715000" cy="812700"/>
          </a:xfrm>
          <a:prstGeom prst="rect">
            <a:avLst/>
          </a:prstGeom>
          <a:solidFill>
            <a:schemeClr val="lt1"/>
          </a:solid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3000"/>
              <a:buNone/>
            </a:pPr>
            <a:r>
              <a:rPr lang="en" sz="3800"/>
              <a:t>Class Diagram</a:t>
            </a:r>
            <a:endParaRPr sz="3800"/>
          </a:p>
        </p:txBody>
      </p:sp>
      <p:pic>
        <p:nvPicPr>
          <p:cNvPr id="154" name="Google Shape;154;gfcabc69103_0_38"/>
          <p:cNvPicPr preferRelativeResize="0"/>
          <p:nvPr/>
        </p:nvPicPr>
        <p:blipFill rotWithShape="1">
          <a:blip r:embed="rId3">
            <a:alphaModFix/>
          </a:blip>
          <a:srcRect b="0" l="11416" r="16779" t="0"/>
          <a:stretch/>
        </p:blipFill>
        <p:spPr>
          <a:xfrm>
            <a:off x="3858125" y="87725"/>
            <a:ext cx="4663199" cy="49680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fcabc69103_0_44"/>
          <p:cNvSpPr txBox="1"/>
          <p:nvPr/>
        </p:nvSpPr>
        <p:spPr>
          <a:xfrm>
            <a:off x="840325" y="470950"/>
            <a:ext cx="5319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verage"/>
              <a:ea typeface="Average"/>
              <a:cs typeface="Average"/>
              <a:sym typeface="Average"/>
            </a:endParaRPr>
          </a:p>
        </p:txBody>
      </p:sp>
      <p:sp>
        <p:nvSpPr>
          <p:cNvPr id="160" name="Google Shape;160;gfcabc69103_0_44"/>
          <p:cNvSpPr txBox="1"/>
          <p:nvPr>
            <p:ph idx="4294967295" type="title"/>
          </p:nvPr>
        </p:nvSpPr>
        <p:spPr>
          <a:xfrm>
            <a:off x="2982000" y="58450"/>
            <a:ext cx="3180000" cy="812700"/>
          </a:xfrm>
          <a:prstGeom prst="rect">
            <a:avLst/>
          </a:prstGeom>
          <a:solidFill>
            <a:schemeClr val="lt1"/>
          </a:solid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87719"/>
              <a:buNone/>
            </a:pPr>
            <a:r>
              <a:rPr lang="en" sz="3800"/>
              <a:t>Activity  Diagrams</a:t>
            </a:r>
            <a:endParaRPr sz="3800"/>
          </a:p>
        </p:txBody>
      </p:sp>
      <p:pic>
        <p:nvPicPr>
          <p:cNvPr id="161" name="Google Shape;161;gfcabc69103_0_44"/>
          <p:cNvPicPr preferRelativeResize="0"/>
          <p:nvPr/>
        </p:nvPicPr>
        <p:blipFill rotWithShape="1">
          <a:blip r:embed="rId3">
            <a:alphaModFix/>
          </a:blip>
          <a:srcRect b="0" l="0" r="0" t="0"/>
          <a:stretch/>
        </p:blipFill>
        <p:spPr>
          <a:xfrm>
            <a:off x="609149" y="838950"/>
            <a:ext cx="1707900" cy="3582850"/>
          </a:xfrm>
          <a:prstGeom prst="rect">
            <a:avLst/>
          </a:prstGeom>
          <a:noFill/>
          <a:ln>
            <a:noFill/>
          </a:ln>
        </p:spPr>
      </p:pic>
      <p:pic>
        <p:nvPicPr>
          <p:cNvPr id="162" name="Google Shape;162;gfcabc69103_0_44"/>
          <p:cNvPicPr preferRelativeResize="0"/>
          <p:nvPr/>
        </p:nvPicPr>
        <p:blipFill rotWithShape="1">
          <a:blip r:embed="rId4">
            <a:alphaModFix/>
          </a:blip>
          <a:srcRect b="0" l="13854" r="18399" t="0"/>
          <a:stretch/>
        </p:blipFill>
        <p:spPr>
          <a:xfrm>
            <a:off x="3657716" y="1029162"/>
            <a:ext cx="1828570" cy="3441725"/>
          </a:xfrm>
          <a:prstGeom prst="rect">
            <a:avLst/>
          </a:prstGeom>
          <a:noFill/>
          <a:ln>
            <a:noFill/>
          </a:ln>
        </p:spPr>
      </p:pic>
      <p:pic>
        <p:nvPicPr>
          <p:cNvPr id="163" name="Google Shape;163;gfcabc69103_0_44"/>
          <p:cNvPicPr preferRelativeResize="0"/>
          <p:nvPr/>
        </p:nvPicPr>
        <p:blipFill rotWithShape="1">
          <a:blip r:embed="rId5">
            <a:alphaModFix/>
          </a:blip>
          <a:srcRect b="0" l="0" r="0" t="0"/>
          <a:stretch/>
        </p:blipFill>
        <p:spPr>
          <a:xfrm rot="-5400000">
            <a:off x="5768737" y="1777262"/>
            <a:ext cx="3705400" cy="1588975"/>
          </a:xfrm>
          <a:prstGeom prst="rect">
            <a:avLst/>
          </a:prstGeom>
          <a:noFill/>
          <a:ln>
            <a:noFill/>
          </a:ln>
        </p:spPr>
      </p:pic>
      <p:sp>
        <p:nvSpPr>
          <p:cNvPr id="164" name="Google Shape;164;gfcabc69103_0_44"/>
          <p:cNvSpPr txBox="1"/>
          <p:nvPr>
            <p:ph idx="4294967295" type="title"/>
          </p:nvPr>
        </p:nvSpPr>
        <p:spPr>
          <a:xfrm>
            <a:off x="758700" y="4358400"/>
            <a:ext cx="1286700" cy="5241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9047"/>
              <a:buNone/>
            </a:pPr>
            <a:r>
              <a:rPr lang="en"/>
              <a:t>Login</a:t>
            </a:r>
            <a:endParaRPr sz="2800"/>
          </a:p>
        </p:txBody>
      </p:sp>
      <p:sp>
        <p:nvSpPr>
          <p:cNvPr id="165" name="Google Shape;165;gfcabc69103_0_44"/>
          <p:cNvSpPr txBox="1"/>
          <p:nvPr>
            <p:ph idx="4294967295" type="title"/>
          </p:nvPr>
        </p:nvSpPr>
        <p:spPr>
          <a:xfrm>
            <a:off x="3928650" y="4421800"/>
            <a:ext cx="1286700" cy="5241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9047"/>
              <a:buNone/>
            </a:pPr>
            <a:r>
              <a:rPr lang="en"/>
              <a:t>Maintain</a:t>
            </a:r>
            <a:endParaRPr sz="2800"/>
          </a:p>
        </p:txBody>
      </p:sp>
      <p:sp>
        <p:nvSpPr>
          <p:cNvPr id="166" name="Google Shape;166;gfcabc69103_0_44"/>
          <p:cNvSpPr txBox="1"/>
          <p:nvPr/>
        </p:nvSpPr>
        <p:spPr>
          <a:xfrm>
            <a:off x="6409288" y="4383700"/>
            <a:ext cx="2424300" cy="600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700"/>
              <a:buFont typeface="Arial"/>
              <a:buNone/>
            </a:pPr>
            <a:r>
              <a:rPr b="0" i="0" lang="en" sz="2700" u="none" cap="none" strike="noStrike">
                <a:solidFill>
                  <a:schemeClr val="dk1"/>
                </a:solidFill>
                <a:latin typeface="Oswald"/>
                <a:ea typeface="Oswald"/>
                <a:cs typeface="Oswald"/>
                <a:sym typeface="Oswald"/>
              </a:rPr>
              <a:t>Pre Registration</a:t>
            </a:r>
            <a:endParaRPr b="0" i="0" sz="2700" u="none" cap="none" strike="noStrike">
              <a:solidFill>
                <a:srgbClr val="000000"/>
              </a:solidFill>
              <a:latin typeface="Average"/>
              <a:ea typeface="Average"/>
              <a:cs typeface="Average"/>
              <a:sym typeface="Averag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f625f9d11b_0_35"/>
          <p:cNvSpPr txBox="1"/>
          <p:nvPr>
            <p:ph type="title"/>
          </p:nvPr>
        </p:nvSpPr>
        <p:spPr>
          <a:xfrm>
            <a:off x="424650" y="380400"/>
            <a:ext cx="82947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a:t>Autonomous Library Management System Implementation </a:t>
            </a:r>
            <a:endParaRPr/>
          </a:p>
        </p:txBody>
      </p:sp>
      <p:sp>
        <p:nvSpPr>
          <p:cNvPr id="172" name="Google Shape;172;gf625f9d11b_0_35"/>
          <p:cNvSpPr txBox="1"/>
          <p:nvPr/>
        </p:nvSpPr>
        <p:spPr>
          <a:xfrm>
            <a:off x="249525" y="1431325"/>
            <a:ext cx="8098500" cy="3386400"/>
          </a:xfrm>
          <a:prstGeom prst="rect">
            <a:avLst/>
          </a:prstGeom>
          <a:noFill/>
          <a:ln>
            <a:noFill/>
          </a:ln>
        </p:spPr>
        <p:txBody>
          <a:bodyPr anchorCtr="0" anchor="t" bIns="91425" lIns="91425" spcFirstLastPara="1" rIns="91425" wrap="square" tIns="91425">
            <a:spAutoFit/>
          </a:bodyPr>
          <a:lstStyle/>
          <a:p>
            <a:pPr indent="0" lvl="0" marL="457200" marR="0" rtl="0" algn="just">
              <a:lnSpc>
                <a:spcPct val="150000"/>
              </a:lnSpc>
              <a:spcBef>
                <a:spcPts val="0"/>
              </a:spcBef>
              <a:spcAft>
                <a:spcPts val="0"/>
              </a:spcAft>
              <a:buClr>
                <a:srgbClr val="000000"/>
              </a:buClr>
              <a:buSzPts val="1600"/>
              <a:buFont typeface="Arial"/>
              <a:buNone/>
            </a:pPr>
            <a:r>
              <a:rPr b="0" i="0" lang="en" sz="1600" u="none" cap="none" strike="noStrike">
                <a:solidFill>
                  <a:schemeClr val="dk1"/>
                </a:solidFill>
                <a:latin typeface="Average"/>
                <a:ea typeface="Average"/>
                <a:cs typeface="Average"/>
                <a:sym typeface="Average"/>
              </a:rPr>
              <a:t>A library management system is a software used to maintain a record of all the books present in the library and keep track of who are borrowing them and for how much duration, but most of the library management system softwares are poorly designed, their interface is outdated, data is not secure and their functionality is limited. </a:t>
            </a:r>
            <a:endParaRPr b="0" i="0" sz="1600" u="none" cap="none" strike="noStrike">
              <a:solidFill>
                <a:schemeClr val="dk1"/>
              </a:solidFill>
              <a:latin typeface="Average"/>
              <a:ea typeface="Average"/>
              <a:cs typeface="Average"/>
              <a:sym typeface="Average"/>
            </a:endParaRPr>
          </a:p>
          <a:p>
            <a:pPr indent="0" lvl="0" marL="0" marR="0" rtl="0" algn="just">
              <a:lnSpc>
                <a:spcPct val="150000"/>
              </a:lnSpc>
              <a:spcBef>
                <a:spcPts val="0"/>
              </a:spcBef>
              <a:spcAft>
                <a:spcPts val="0"/>
              </a:spcAft>
              <a:buClr>
                <a:srgbClr val="000000"/>
              </a:buClr>
              <a:buSzPts val="1600"/>
              <a:buFont typeface="Arial"/>
              <a:buNone/>
            </a:pPr>
            <a:r>
              <a:t/>
            </a:r>
            <a:endParaRPr b="0" i="0" sz="1600" u="none" cap="none" strike="noStrike">
              <a:solidFill>
                <a:schemeClr val="dk1"/>
              </a:solidFill>
              <a:latin typeface="Average"/>
              <a:ea typeface="Average"/>
              <a:cs typeface="Average"/>
              <a:sym typeface="Average"/>
            </a:endParaRPr>
          </a:p>
          <a:p>
            <a:pPr indent="0" lvl="0" marL="457200" marR="0" rtl="0" algn="just">
              <a:lnSpc>
                <a:spcPct val="150000"/>
              </a:lnSpc>
              <a:spcBef>
                <a:spcPts val="0"/>
              </a:spcBef>
              <a:spcAft>
                <a:spcPts val="0"/>
              </a:spcAft>
              <a:buClr>
                <a:srgbClr val="000000"/>
              </a:buClr>
              <a:buSzPts val="1600"/>
              <a:buFont typeface="Arial"/>
              <a:buNone/>
            </a:pPr>
            <a:r>
              <a:rPr b="0" i="0" lang="en" sz="1600" u="none" cap="none" strike="noStrike">
                <a:solidFill>
                  <a:schemeClr val="dk1"/>
                </a:solidFill>
                <a:latin typeface="Average"/>
                <a:ea typeface="Average"/>
                <a:cs typeface="Average"/>
                <a:sym typeface="Average"/>
              </a:rPr>
              <a:t>The implement Autonomous Library Management system is to overcome these issues and implement the a new, clean yet simple user interface, also to implement cloud services making this highly secure and to prevent data corruption, and add new functionalities  </a:t>
            </a:r>
            <a:endParaRPr b="0" i="0" sz="1600" u="none" cap="none" strike="noStrike">
              <a:solidFill>
                <a:schemeClr val="dk1"/>
              </a:solidFill>
              <a:latin typeface="Average"/>
              <a:ea typeface="Average"/>
              <a:cs typeface="Average"/>
              <a:sym typeface="Averag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f625f9d11b_0_39"/>
          <p:cNvSpPr txBox="1"/>
          <p:nvPr>
            <p:ph type="title"/>
          </p:nvPr>
        </p:nvSpPr>
        <p:spPr>
          <a:xfrm>
            <a:off x="444075" y="92325"/>
            <a:ext cx="3563700" cy="10899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4800"/>
              <a:buNone/>
            </a:pPr>
            <a:r>
              <a:rPr lang="en" sz="4400"/>
              <a:t>System Testing</a:t>
            </a:r>
            <a:endParaRPr sz="4400"/>
          </a:p>
        </p:txBody>
      </p:sp>
      <p:sp>
        <p:nvSpPr>
          <p:cNvPr id="178" name="Google Shape;178;gf625f9d11b_0_39"/>
          <p:cNvSpPr txBox="1"/>
          <p:nvPr/>
        </p:nvSpPr>
        <p:spPr>
          <a:xfrm>
            <a:off x="747975" y="1172750"/>
            <a:ext cx="7378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verage"/>
              <a:ea typeface="Average"/>
              <a:cs typeface="Average"/>
              <a:sym typeface="Average"/>
            </a:endParaRPr>
          </a:p>
        </p:txBody>
      </p:sp>
      <p:pic>
        <p:nvPicPr>
          <p:cNvPr id="179" name="Google Shape;179;gf625f9d11b_0_39"/>
          <p:cNvPicPr preferRelativeResize="0"/>
          <p:nvPr/>
        </p:nvPicPr>
        <p:blipFill rotWithShape="1">
          <a:blip r:embed="rId3">
            <a:alphaModFix/>
          </a:blip>
          <a:srcRect b="0" l="0" r="0" t="0"/>
          <a:stretch/>
        </p:blipFill>
        <p:spPr>
          <a:xfrm>
            <a:off x="4572000" y="286275"/>
            <a:ext cx="4385250" cy="4478625"/>
          </a:xfrm>
          <a:prstGeom prst="rect">
            <a:avLst/>
          </a:prstGeom>
          <a:noFill/>
          <a:ln>
            <a:noFill/>
          </a:ln>
        </p:spPr>
      </p:pic>
      <p:sp>
        <p:nvSpPr>
          <p:cNvPr id="180" name="Google Shape;180;gf625f9d11b_0_39"/>
          <p:cNvSpPr txBox="1"/>
          <p:nvPr/>
        </p:nvSpPr>
        <p:spPr>
          <a:xfrm>
            <a:off x="517125" y="1052700"/>
            <a:ext cx="3739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verage"/>
              <a:ea typeface="Average"/>
              <a:cs typeface="Average"/>
              <a:sym typeface="Average"/>
            </a:endParaRPr>
          </a:p>
        </p:txBody>
      </p:sp>
      <p:sp>
        <p:nvSpPr>
          <p:cNvPr id="181" name="Google Shape;181;gf625f9d11b_0_39"/>
          <p:cNvSpPr txBox="1"/>
          <p:nvPr/>
        </p:nvSpPr>
        <p:spPr>
          <a:xfrm>
            <a:off x="558675" y="1274325"/>
            <a:ext cx="3656700" cy="3232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verage"/>
                <a:ea typeface="Average"/>
                <a:cs typeface="Average"/>
                <a:sym typeface="Average"/>
              </a:rPr>
              <a:t>Testing is one of the most important phases of a project, its main objective is to uncover/point most of the errors with minimum effort and time. Basically testing is process of executing the project to find errors</a:t>
            </a:r>
            <a:endParaRPr b="0" i="0" sz="1800" u="none" cap="none" strike="noStrike">
              <a:solidFill>
                <a:srgbClr val="000000"/>
              </a:solidFill>
              <a:latin typeface="Average"/>
              <a:ea typeface="Average"/>
              <a:cs typeface="Average"/>
              <a:sym typeface="Average"/>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verage"/>
              <a:ea typeface="Average"/>
              <a:cs typeface="Average"/>
              <a:sym typeface="Average"/>
            </a:endParaRPr>
          </a:p>
          <a:p>
            <a:pPr indent="0" lvl="0" marL="0" marR="0" rtl="0" algn="just">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verage"/>
                <a:ea typeface="Average"/>
                <a:cs typeface="Average"/>
                <a:sym typeface="Average"/>
              </a:rPr>
              <a:t>The best way to implement  testing is by testing in levels as shown in the diagram.</a:t>
            </a:r>
            <a:endParaRPr b="0" i="0" sz="1800" u="none" cap="none" strike="noStrike">
              <a:solidFill>
                <a:srgbClr val="000000"/>
              </a:solidFill>
              <a:latin typeface="Average"/>
              <a:ea typeface="Average"/>
              <a:cs typeface="Average"/>
              <a:sym typeface="Averag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f625f9d11b_0_83"/>
          <p:cNvSpPr txBox="1"/>
          <p:nvPr>
            <p:ph idx="2" type="body"/>
          </p:nvPr>
        </p:nvSpPr>
        <p:spPr>
          <a:xfrm>
            <a:off x="396200" y="724200"/>
            <a:ext cx="3837000" cy="3695100"/>
          </a:xfrm>
          <a:prstGeom prst="rect">
            <a:avLst/>
          </a:prstGeom>
          <a:noFill/>
          <a:ln>
            <a:noFill/>
          </a:ln>
        </p:spPr>
        <p:txBody>
          <a:bodyPr anchorCtr="0" anchor="ctr" bIns="91425" lIns="91425" spcFirstLastPara="1" rIns="91425" wrap="square" tIns="91425">
            <a:normAutofit/>
          </a:bodyPr>
          <a:lstStyle/>
          <a:p>
            <a:pPr indent="0" lvl="0" marL="0" rtl="0" algn="l">
              <a:lnSpc>
                <a:spcPct val="115000"/>
              </a:lnSpc>
              <a:spcBef>
                <a:spcPts val="0"/>
              </a:spcBef>
              <a:spcAft>
                <a:spcPts val="0"/>
              </a:spcAft>
              <a:buSzPts val="1800"/>
              <a:buNone/>
            </a:pPr>
            <a:r>
              <a:rPr lang="en" sz="4800">
                <a:solidFill>
                  <a:schemeClr val="dk1"/>
                </a:solidFill>
                <a:latin typeface="Oswald Light"/>
                <a:ea typeface="Oswald Light"/>
                <a:cs typeface="Oswald Light"/>
                <a:sym typeface="Oswald Light"/>
              </a:rPr>
              <a:t>R</a:t>
            </a:r>
            <a:r>
              <a:rPr lang="en" sz="3000">
                <a:solidFill>
                  <a:schemeClr val="dk1"/>
                </a:solidFill>
                <a:latin typeface="Oswald"/>
                <a:ea typeface="Oswald"/>
                <a:cs typeface="Oswald"/>
                <a:sym typeface="Oswald"/>
              </a:rPr>
              <a:t>ESULTS</a:t>
            </a:r>
            <a:endParaRPr sz="3000">
              <a:solidFill>
                <a:schemeClr val="dk1"/>
              </a:solidFill>
              <a:latin typeface="Oswald"/>
              <a:ea typeface="Oswald"/>
              <a:cs typeface="Oswald"/>
              <a:sym typeface="Oswa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gf625f9d11b_0_48"/>
          <p:cNvPicPr preferRelativeResize="0"/>
          <p:nvPr/>
        </p:nvPicPr>
        <p:blipFill rotWithShape="1">
          <a:blip r:embed="rId3">
            <a:alphaModFix/>
          </a:blip>
          <a:srcRect b="0" l="0" r="0" t="0"/>
          <a:stretch/>
        </p:blipFill>
        <p:spPr>
          <a:xfrm>
            <a:off x="253975" y="189350"/>
            <a:ext cx="8354907" cy="4838701"/>
          </a:xfrm>
          <a:prstGeom prst="rect">
            <a:avLst/>
          </a:prstGeom>
          <a:noFill/>
          <a:ln>
            <a:noFill/>
          </a:ln>
        </p:spPr>
      </p:pic>
      <p:sp>
        <p:nvSpPr>
          <p:cNvPr id="192" name="Google Shape;192;gf625f9d11b_0_48"/>
          <p:cNvSpPr txBox="1"/>
          <p:nvPr/>
        </p:nvSpPr>
        <p:spPr>
          <a:xfrm>
            <a:off x="387850" y="267800"/>
            <a:ext cx="3379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verage"/>
                <a:ea typeface="Average"/>
                <a:cs typeface="Average"/>
                <a:sym typeface="Average"/>
              </a:rPr>
              <a:t>Autonomous Library Management System</a:t>
            </a:r>
            <a:endParaRPr b="0" i="0" sz="1400" u="none" cap="none" strike="noStrike">
              <a:solidFill>
                <a:schemeClr val="dk1"/>
              </a:solidFill>
              <a:latin typeface="Average"/>
              <a:ea typeface="Average"/>
              <a:cs typeface="Average"/>
              <a:sym typeface="Averag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3"/>
          <p:cNvSpPr txBox="1"/>
          <p:nvPr/>
        </p:nvSpPr>
        <p:spPr>
          <a:xfrm>
            <a:off x="504900" y="1173450"/>
            <a:ext cx="8043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verage"/>
              <a:ea typeface="Average"/>
              <a:cs typeface="Average"/>
              <a:sym typeface="Average"/>
            </a:endParaRPr>
          </a:p>
        </p:txBody>
      </p:sp>
      <p:sp>
        <p:nvSpPr>
          <p:cNvPr id="70" name="Google Shape;70;p3"/>
          <p:cNvSpPr txBox="1"/>
          <p:nvPr/>
        </p:nvSpPr>
        <p:spPr>
          <a:xfrm>
            <a:off x="829650" y="1480325"/>
            <a:ext cx="7484700" cy="3370800"/>
          </a:xfrm>
          <a:prstGeom prst="rect">
            <a:avLst/>
          </a:prstGeom>
          <a:noFill/>
          <a:ln>
            <a:noFill/>
          </a:ln>
        </p:spPr>
        <p:txBody>
          <a:bodyPr anchorCtr="0" anchor="t" bIns="91425" lIns="91425" spcFirstLastPara="1" rIns="91425" wrap="square" tIns="91425">
            <a:spAutoFit/>
          </a:bodyPr>
          <a:lstStyle/>
          <a:p>
            <a:pPr indent="0" lvl="0" marL="0" marR="57150" rtl="0" algn="just">
              <a:lnSpc>
                <a:spcPct val="150000"/>
              </a:lnSpc>
              <a:spcBef>
                <a:spcPts val="0"/>
              </a:spcBef>
              <a:spcAft>
                <a:spcPts val="0"/>
              </a:spcAft>
              <a:buClr>
                <a:srgbClr val="000000"/>
              </a:buClr>
              <a:buSzPts val="1800"/>
              <a:buFont typeface="Arial"/>
              <a:buNone/>
            </a:pPr>
            <a:r>
              <a:rPr b="0" i="0" lang="en" sz="1800" u="none" cap="none" strike="noStrike">
                <a:solidFill>
                  <a:srgbClr val="000000"/>
                </a:solidFill>
                <a:latin typeface="Times New Roman"/>
                <a:ea typeface="Times New Roman"/>
                <a:cs typeface="Times New Roman"/>
                <a:sym typeface="Times New Roman"/>
              </a:rPr>
              <a:t>           </a:t>
            </a:r>
            <a:r>
              <a:rPr b="0" i="0" lang="en" sz="1800" u="none" cap="none" strike="noStrike">
                <a:solidFill>
                  <a:srgbClr val="000000"/>
                </a:solidFill>
                <a:latin typeface="Average"/>
                <a:ea typeface="Average"/>
                <a:cs typeface="Average"/>
                <a:sym typeface="Average"/>
              </a:rPr>
              <a:t>  The prevailing practises in the library are, the borrower picks up a book according to their choice and they forget to return the books by the due date. In addition to this, there is a high risk of data loss due to software corruption, human error and physical damage. In order to prevent this the project’s goal is to design and develop web based software to overcome data loss using cloud services. To create borrower accounts, which notify borrowers the due date and give information about availability of a particular book, also provide an option to pre register the book.</a:t>
            </a:r>
            <a:endParaRPr b="0" i="0" sz="1800" u="none" cap="none" strike="noStrike">
              <a:solidFill>
                <a:srgbClr val="000000"/>
              </a:solidFill>
              <a:latin typeface="Average"/>
              <a:ea typeface="Average"/>
              <a:cs typeface="Average"/>
              <a:sym typeface="Average"/>
            </a:endParaRPr>
          </a:p>
        </p:txBody>
      </p:sp>
      <p:sp>
        <p:nvSpPr>
          <p:cNvPr id="71" name="Google Shape;71;p3"/>
          <p:cNvSpPr/>
          <p:nvPr/>
        </p:nvSpPr>
        <p:spPr>
          <a:xfrm>
            <a:off x="0" y="383825"/>
            <a:ext cx="9144000" cy="641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marR="0" rtl="0" algn="l">
              <a:lnSpc>
                <a:spcPct val="100000"/>
              </a:lnSpc>
              <a:spcBef>
                <a:spcPts val="0"/>
              </a:spcBef>
              <a:spcAft>
                <a:spcPts val="0"/>
              </a:spcAft>
              <a:buClr>
                <a:srgbClr val="000000"/>
              </a:buClr>
              <a:buSzPts val="2400"/>
              <a:buFont typeface="Arial"/>
              <a:buNone/>
            </a:pPr>
            <a:r>
              <a:rPr b="0" i="0" lang="en" sz="2400" u="none" cap="none" strike="noStrike">
                <a:solidFill>
                  <a:schemeClr val="accent6"/>
                </a:solidFill>
                <a:latin typeface="Average"/>
                <a:ea typeface="Average"/>
                <a:cs typeface="Average"/>
                <a:sym typeface="Average"/>
              </a:rPr>
              <a:t>      </a:t>
            </a:r>
            <a:r>
              <a:rPr b="0" i="0" lang="en" sz="3500" u="none" cap="none" strike="noStrike">
                <a:solidFill>
                  <a:schemeClr val="accent6"/>
                </a:solidFill>
                <a:latin typeface="Average"/>
                <a:ea typeface="Average"/>
                <a:cs typeface="Average"/>
                <a:sym typeface="Average"/>
              </a:rPr>
              <a:t>A</a:t>
            </a:r>
            <a:r>
              <a:rPr b="0" i="0" lang="en" sz="2000" u="none" cap="none" strike="noStrike">
                <a:solidFill>
                  <a:schemeClr val="accent6"/>
                </a:solidFill>
                <a:latin typeface="Average"/>
                <a:ea typeface="Average"/>
                <a:cs typeface="Average"/>
                <a:sym typeface="Average"/>
              </a:rPr>
              <a:t>BSTRACT</a:t>
            </a:r>
            <a:endParaRPr b="0" i="0" sz="2000" u="none" cap="none" strike="noStrike">
              <a:solidFill>
                <a:schemeClr val="accent6"/>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gf625f9d11b_0_54"/>
          <p:cNvPicPr preferRelativeResize="0"/>
          <p:nvPr/>
        </p:nvPicPr>
        <p:blipFill rotWithShape="1">
          <a:blip r:embed="rId3">
            <a:alphaModFix/>
          </a:blip>
          <a:srcRect b="13257" l="10147" r="11915" t="7727"/>
          <a:stretch/>
        </p:blipFill>
        <p:spPr>
          <a:xfrm>
            <a:off x="312775" y="196512"/>
            <a:ext cx="8330524" cy="4750475"/>
          </a:xfrm>
          <a:prstGeom prst="rect">
            <a:avLst/>
          </a:prstGeom>
          <a:noFill/>
          <a:ln>
            <a:noFill/>
          </a:ln>
        </p:spPr>
      </p:pic>
      <p:sp>
        <p:nvSpPr>
          <p:cNvPr id="198" name="Google Shape;198;gf625f9d11b_0_54"/>
          <p:cNvSpPr txBox="1"/>
          <p:nvPr/>
        </p:nvSpPr>
        <p:spPr>
          <a:xfrm>
            <a:off x="387850" y="267800"/>
            <a:ext cx="3379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verage"/>
                <a:ea typeface="Average"/>
                <a:cs typeface="Average"/>
                <a:sym typeface="Average"/>
              </a:rPr>
              <a:t>Autonomous Library Management System</a:t>
            </a:r>
            <a:endParaRPr b="0" i="0" sz="1400" u="none" cap="none" strike="noStrike">
              <a:solidFill>
                <a:schemeClr val="dk1"/>
              </a:solidFill>
              <a:latin typeface="Average"/>
              <a:ea typeface="Average"/>
              <a:cs typeface="Average"/>
              <a:sym typeface="Averag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f625f9d11b_0_67"/>
          <p:cNvSpPr txBox="1"/>
          <p:nvPr>
            <p:ph type="title"/>
          </p:nvPr>
        </p:nvSpPr>
        <p:spPr>
          <a:xfrm>
            <a:off x="265500" y="1081400"/>
            <a:ext cx="4045200" cy="17103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200"/>
              <a:buNone/>
            </a:pPr>
            <a:r>
              <a:t/>
            </a:r>
            <a:endParaRPr/>
          </a:p>
        </p:txBody>
      </p:sp>
      <p:sp>
        <p:nvSpPr>
          <p:cNvPr id="204" name="Google Shape;204;gf625f9d11b_0_67"/>
          <p:cNvSpPr txBox="1"/>
          <p:nvPr>
            <p:ph idx="1" type="subTitle"/>
          </p:nvPr>
        </p:nvSpPr>
        <p:spPr>
          <a:xfrm>
            <a:off x="265500" y="2845201"/>
            <a:ext cx="4045200" cy="13455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100"/>
              <a:buNone/>
            </a:pPr>
            <a:r>
              <a:t/>
            </a:r>
            <a:endParaRPr/>
          </a:p>
        </p:txBody>
      </p:sp>
      <p:sp>
        <p:nvSpPr>
          <p:cNvPr id="205" name="Google Shape;205;gf625f9d11b_0_67"/>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a:p>
        </p:txBody>
      </p:sp>
      <p:pic>
        <p:nvPicPr>
          <p:cNvPr id="206" name="Google Shape;206;gf625f9d11b_0_67"/>
          <p:cNvPicPr preferRelativeResize="0"/>
          <p:nvPr/>
        </p:nvPicPr>
        <p:blipFill rotWithShape="1">
          <a:blip r:embed="rId3">
            <a:alphaModFix/>
          </a:blip>
          <a:srcRect b="0" l="0" r="0" t="0"/>
          <a:stretch/>
        </p:blipFill>
        <p:spPr>
          <a:xfrm>
            <a:off x="0" y="261394"/>
            <a:ext cx="9144001" cy="4620713"/>
          </a:xfrm>
          <a:prstGeom prst="rect">
            <a:avLst/>
          </a:prstGeom>
          <a:noFill/>
          <a:ln>
            <a:noFill/>
          </a:ln>
        </p:spPr>
      </p:pic>
      <p:sp>
        <p:nvSpPr>
          <p:cNvPr id="207" name="Google Shape;207;gf625f9d11b_0_67"/>
          <p:cNvSpPr txBox="1"/>
          <p:nvPr/>
        </p:nvSpPr>
        <p:spPr>
          <a:xfrm>
            <a:off x="138525" y="324000"/>
            <a:ext cx="3837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verage"/>
                <a:ea typeface="Average"/>
                <a:cs typeface="Average"/>
                <a:sym typeface="Average"/>
              </a:rPr>
              <a:t>Autonomous Library Management System</a:t>
            </a:r>
            <a:endParaRPr b="0" i="0" sz="1400" u="none" cap="none" strike="noStrike">
              <a:solidFill>
                <a:schemeClr val="dk1"/>
              </a:solidFill>
              <a:latin typeface="Average"/>
              <a:ea typeface="Average"/>
              <a:cs typeface="Average"/>
              <a:sym typeface="Average"/>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gfcabc69103_0_59"/>
          <p:cNvPicPr preferRelativeResize="0"/>
          <p:nvPr/>
        </p:nvPicPr>
        <p:blipFill rotWithShape="1">
          <a:blip r:embed="rId3">
            <a:alphaModFix/>
          </a:blip>
          <a:srcRect b="0" l="14197" r="11661" t="0"/>
          <a:stretch/>
        </p:blipFill>
        <p:spPr>
          <a:xfrm>
            <a:off x="418025" y="148600"/>
            <a:ext cx="8307926" cy="48463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gfcabc69103_0_67"/>
          <p:cNvPicPr preferRelativeResize="0"/>
          <p:nvPr/>
        </p:nvPicPr>
        <p:blipFill rotWithShape="1">
          <a:blip r:embed="rId3">
            <a:alphaModFix/>
          </a:blip>
          <a:srcRect b="0" l="9631" r="7476" t="0"/>
          <a:stretch/>
        </p:blipFill>
        <p:spPr>
          <a:xfrm>
            <a:off x="420150" y="166850"/>
            <a:ext cx="8303700" cy="48098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gfcabc69103_0_75"/>
          <p:cNvPicPr preferRelativeResize="0"/>
          <p:nvPr/>
        </p:nvPicPr>
        <p:blipFill rotWithShape="1">
          <a:blip r:embed="rId3">
            <a:alphaModFix/>
          </a:blip>
          <a:srcRect b="0" l="15117" r="11461" t="0"/>
          <a:stretch/>
        </p:blipFill>
        <p:spPr>
          <a:xfrm>
            <a:off x="366025" y="256188"/>
            <a:ext cx="8411950" cy="46311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gfcabc69103_0_85"/>
          <p:cNvPicPr preferRelativeResize="0"/>
          <p:nvPr/>
        </p:nvPicPr>
        <p:blipFill rotWithShape="1">
          <a:blip r:embed="rId3">
            <a:alphaModFix/>
          </a:blip>
          <a:srcRect b="26275" l="17529" r="9032" t="0"/>
          <a:stretch/>
        </p:blipFill>
        <p:spPr>
          <a:xfrm>
            <a:off x="404688" y="442963"/>
            <a:ext cx="8334625" cy="42575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f625f9d11b_0_75"/>
          <p:cNvSpPr txBox="1"/>
          <p:nvPr>
            <p:ph type="title"/>
          </p:nvPr>
        </p:nvSpPr>
        <p:spPr>
          <a:xfrm>
            <a:off x="462550" y="156975"/>
            <a:ext cx="4902600" cy="10251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90476"/>
              <a:buNone/>
            </a:pPr>
            <a:r>
              <a:rPr lang="en">
                <a:latin typeface="Oswald Light"/>
                <a:ea typeface="Oswald Light"/>
                <a:cs typeface="Oswald Light"/>
                <a:sym typeface="Oswald Light"/>
              </a:rPr>
              <a:t>F</a:t>
            </a:r>
            <a:r>
              <a:rPr lang="en" sz="2800"/>
              <a:t>UTURE </a:t>
            </a:r>
            <a:r>
              <a:rPr lang="en">
                <a:latin typeface="Oswald Light"/>
                <a:ea typeface="Oswald Light"/>
                <a:cs typeface="Oswald Light"/>
                <a:sym typeface="Oswald Light"/>
              </a:rPr>
              <a:t>S</a:t>
            </a:r>
            <a:r>
              <a:rPr lang="en" sz="2800"/>
              <a:t>COPE </a:t>
            </a:r>
            <a:r>
              <a:rPr lang="en">
                <a:latin typeface="Oswald Light"/>
                <a:ea typeface="Oswald Light"/>
                <a:cs typeface="Oswald Light"/>
                <a:sym typeface="Oswald Light"/>
              </a:rPr>
              <a:t>O</a:t>
            </a:r>
            <a:r>
              <a:rPr lang="en" sz="2800"/>
              <a:t>F </a:t>
            </a:r>
            <a:r>
              <a:rPr lang="en">
                <a:latin typeface="Oswald Light"/>
                <a:ea typeface="Oswald Light"/>
                <a:cs typeface="Oswald Light"/>
                <a:sym typeface="Oswald Light"/>
              </a:rPr>
              <a:t>T</a:t>
            </a:r>
            <a:r>
              <a:rPr lang="en" sz="2800"/>
              <a:t>HE </a:t>
            </a:r>
            <a:r>
              <a:rPr lang="en">
                <a:latin typeface="Oswald Light"/>
                <a:ea typeface="Oswald Light"/>
                <a:cs typeface="Oswald Light"/>
                <a:sym typeface="Oswald Light"/>
              </a:rPr>
              <a:t>P</a:t>
            </a:r>
            <a:r>
              <a:rPr lang="en" sz="2800"/>
              <a:t>ROJECT</a:t>
            </a:r>
            <a:endParaRPr sz="2800"/>
          </a:p>
        </p:txBody>
      </p:sp>
      <p:sp>
        <p:nvSpPr>
          <p:cNvPr id="233" name="Google Shape;233;gf625f9d11b_0_75"/>
          <p:cNvSpPr txBox="1"/>
          <p:nvPr/>
        </p:nvSpPr>
        <p:spPr>
          <a:xfrm>
            <a:off x="803375" y="1237400"/>
            <a:ext cx="7405800" cy="36327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Average"/>
                <a:ea typeface="Average"/>
                <a:cs typeface="Average"/>
                <a:sym typeface="Average"/>
              </a:rPr>
              <a:t>This Library Management System project covers most of the requirements of a LMS, the future scope of the project is :</a:t>
            </a:r>
            <a:endParaRPr b="0" i="0" sz="1600" u="none" cap="none" strike="noStrike">
              <a:solidFill>
                <a:srgbClr val="000000"/>
              </a:solidFill>
              <a:latin typeface="Average"/>
              <a:ea typeface="Average"/>
              <a:cs typeface="Average"/>
              <a:sym typeface="Average"/>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verage"/>
              <a:ea typeface="Average"/>
              <a:cs typeface="Average"/>
              <a:sym typeface="Average"/>
            </a:endParaRPr>
          </a:p>
          <a:p>
            <a:pPr indent="0" lvl="0" marL="457200" marR="0" rtl="0" algn="just">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Average"/>
                <a:ea typeface="Average"/>
                <a:cs typeface="Average"/>
                <a:sym typeface="Average"/>
              </a:rPr>
              <a:t>To implement  and integrate it into mobile applications and integrate features like notifications into devices like smart watches</a:t>
            </a:r>
            <a:endParaRPr b="0" i="0" sz="1600" u="none" cap="none" strike="noStrike">
              <a:solidFill>
                <a:srgbClr val="000000"/>
              </a:solidFill>
              <a:latin typeface="Average"/>
              <a:ea typeface="Average"/>
              <a:cs typeface="Average"/>
              <a:sym typeface="Average"/>
            </a:endParaRPr>
          </a:p>
          <a:p>
            <a:pPr indent="0" lvl="0" marL="45720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verage"/>
              <a:ea typeface="Average"/>
              <a:cs typeface="Average"/>
              <a:sym typeface="Average"/>
            </a:endParaRPr>
          </a:p>
          <a:p>
            <a:pPr indent="0" lvl="0" marL="457200" marR="0" rtl="0" algn="just">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Average"/>
                <a:ea typeface="Average"/>
                <a:cs typeface="Average"/>
                <a:sym typeface="Average"/>
              </a:rPr>
              <a:t>To design a system where in times of unavailability of internet the changes made in data are automatically changed in the cloud server as soon as the internet connection is established</a:t>
            </a:r>
            <a:endParaRPr b="0" i="0" sz="1600" u="none" cap="none" strike="noStrike">
              <a:solidFill>
                <a:srgbClr val="000000"/>
              </a:solidFill>
              <a:latin typeface="Average"/>
              <a:ea typeface="Average"/>
              <a:cs typeface="Average"/>
              <a:sym typeface="Average"/>
            </a:endParaRPr>
          </a:p>
          <a:p>
            <a:pPr indent="0" lvl="0" marL="45720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verage"/>
              <a:ea typeface="Average"/>
              <a:cs typeface="Average"/>
              <a:sym typeface="Average"/>
            </a:endParaRPr>
          </a:p>
          <a:p>
            <a:pPr indent="0" lvl="0" marL="457200" marR="0" rtl="0" algn="just">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Average"/>
                <a:ea typeface="Average"/>
                <a:cs typeface="Average"/>
                <a:sym typeface="Average"/>
              </a:rPr>
              <a:t>To implement Artificial intelligence and Machine learning algorithms to inform the librarian about when to arrange the books and what books to arrange in the book shelves based on syllabus of the the students and based on demand of the book.</a:t>
            </a:r>
            <a:endParaRPr b="0" i="0" sz="1600" u="none" cap="none" strike="noStrike">
              <a:solidFill>
                <a:srgbClr val="000000"/>
              </a:solidFill>
              <a:latin typeface="Average"/>
              <a:ea typeface="Average"/>
              <a:cs typeface="Average"/>
              <a:sym typeface="Average"/>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9"/>
          <p:cNvSpPr txBox="1"/>
          <p:nvPr>
            <p:ph type="title"/>
          </p:nvPr>
        </p:nvSpPr>
        <p:spPr>
          <a:xfrm>
            <a:off x="645900" y="244650"/>
            <a:ext cx="7852200" cy="8610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88888"/>
              <a:buNone/>
            </a:pPr>
            <a:r>
              <a:rPr lang="en" sz="4500"/>
              <a:t>C</a:t>
            </a:r>
            <a:r>
              <a:rPr lang="en"/>
              <a:t>ONCLUSION</a:t>
            </a:r>
            <a:endParaRPr/>
          </a:p>
        </p:txBody>
      </p:sp>
      <p:sp>
        <p:nvSpPr>
          <p:cNvPr id="239" name="Google Shape;239;p9"/>
          <p:cNvSpPr txBox="1"/>
          <p:nvPr/>
        </p:nvSpPr>
        <p:spPr>
          <a:xfrm>
            <a:off x="509100" y="1168750"/>
            <a:ext cx="8125800" cy="3386400"/>
          </a:xfrm>
          <a:prstGeom prst="rect">
            <a:avLst/>
          </a:prstGeom>
          <a:noFill/>
          <a:ln>
            <a:noFill/>
          </a:ln>
        </p:spPr>
        <p:txBody>
          <a:bodyPr anchorCtr="0" anchor="t" bIns="91425" lIns="91425" spcFirstLastPara="1" rIns="91425" wrap="square" tIns="91425">
            <a:spAutoFit/>
          </a:bodyPr>
          <a:lstStyle/>
          <a:p>
            <a:pPr indent="0" lvl="0" marL="0" marR="0" rtl="0" algn="just">
              <a:lnSpc>
                <a:spcPct val="125000"/>
              </a:lnSpc>
              <a:spcBef>
                <a:spcPts val="0"/>
              </a:spcBef>
              <a:spcAft>
                <a:spcPts val="0"/>
              </a:spcAft>
              <a:buClr>
                <a:srgbClr val="000000"/>
              </a:buClr>
              <a:buSzPts val="2200"/>
              <a:buFont typeface="Arial"/>
              <a:buNone/>
            </a:pPr>
            <a:r>
              <a:rPr b="0" i="0" lang="en" sz="1300" u="none" cap="none" strike="noStrike">
                <a:solidFill>
                  <a:schemeClr val="dk1"/>
                </a:solidFill>
                <a:latin typeface="Average"/>
                <a:ea typeface="Average"/>
                <a:cs typeface="Average"/>
                <a:sym typeface="Average"/>
              </a:rPr>
              <a:t>In Conclusion the main aim of this project is to develop a library Management System  that overcomes the drawbacks of the existing library Management Systems like:</a:t>
            </a:r>
            <a:endParaRPr b="0" i="0" sz="1300" u="none" cap="none" strike="noStrike">
              <a:solidFill>
                <a:schemeClr val="dk1"/>
              </a:solidFill>
              <a:latin typeface="Average"/>
              <a:ea typeface="Average"/>
              <a:cs typeface="Average"/>
              <a:sym typeface="Average"/>
            </a:endParaRPr>
          </a:p>
          <a:p>
            <a:pPr indent="-311150" lvl="0" marL="457200" marR="0" rtl="0" algn="just">
              <a:lnSpc>
                <a:spcPct val="125000"/>
              </a:lnSpc>
              <a:spcBef>
                <a:spcPts val="0"/>
              </a:spcBef>
              <a:spcAft>
                <a:spcPts val="0"/>
              </a:spcAft>
              <a:buClr>
                <a:schemeClr val="dk1"/>
              </a:buClr>
              <a:buSzPts val="1300"/>
              <a:buFont typeface="Average"/>
              <a:buChar char="●"/>
            </a:pPr>
            <a:r>
              <a:rPr b="0" i="0" lang="en" sz="1300" u="none" cap="none" strike="noStrike">
                <a:solidFill>
                  <a:schemeClr val="dk1"/>
                </a:solidFill>
                <a:latin typeface="Average"/>
                <a:ea typeface="Average"/>
                <a:cs typeface="Average"/>
                <a:sym typeface="Average"/>
              </a:rPr>
              <a:t>To prevent data loss using cloud services.</a:t>
            </a:r>
            <a:endParaRPr b="0" i="0" sz="1300" u="none" cap="none" strike="noStrike">
              <a:solidFill>
                <a:schemeClr val="dk1"/>
              </a:solidFill>
              <a:latin typeface="Average"/>
              <a:ea typeface="Average"/>
              <a:cs typeface="Average"/>
              <a:sym typeface="Average"/>
            </a:endParaRPr>
          </a:p>
          <a:p>
            <a:pPr indent="-311150" lvl="0" marL="457200" marR="0" rtl="0" algn="just">
              <a:lnSpc>
                <a:spcPct val="125000"/>
              </a:lnSpc>
              <a:spcBef>
                <a:spcPts val="0"/>
              </a:spcBef>
              <a:spcAft>
                <a:spcPts val="0"/>
              </a:spcAft>
              <a:buClr>
                <a:schemeClr val="dk1"/>
              </a:buClr>
              <a:buSzPts val="1300"/>
              <a:buFont typeface="Average"/>
              <a:buChar char="●"/>
            </a:pPr>
            <a:r>
              <a:rPr b="0" i="0" lang="en" sz="1300" u="none" cap="none" strike="noStrike">
                <a:solidFill>
                  <a:schemeClr val="dk1"/>
                </a:solidFill>
                <a:latin typeface="Average"/>
                <a:ea typeface="Average"/>
                <a:cs typeface="Average"/>
                <a:sym typeface="Average"/>
              </a:rPr>
              <a:t>Notify the borrowers the due date of the books they borrowed.</a:t>
            </a:r>
            <a:endParaRPr b="0" i="0" sz="1300" u="none" cap="none" strike="noStrike">
              <a:solidFill>
                <a:schemeClr val="dk1"/>
              </a:solidFill>
              <a:latin typeface="Average"/>
              <a:ea typeface="Average"/>
              <a:cs typeface="Average"/>
              <a:sym typeface="Average"/>
            </a:endParaRPr>
          </a:p>
          <a:p>
            <a:pPr indent="-311150" lvl="0" marL="457200" marR="0" rtl="0" algn="just">
              <a:lnSpc>
                <a:spcPct val="125000"/>
              </a:lnSpc>
              <a:spcBef>
                <a:spcPts val="0"/>
              </a:spcBef>
              <a:spcAft>
                <a:spcPts val="0"/>
              </a:spcAft>
              <a:buClr>
                <a:schemeClr val="dk1"/>
              </a:buClr>
              <a:buSzPts val="1300"/>
              <a:buFont typeface="Average"/>
              <a:buChar char="●"/>
            </a:pPr>
            <a:r>
              <a:rPr b="0" i="0" lang="en" sz="1300" u="none" cap="none" strike="noStrike">
                <a:solidFill>
                  <a:schemeClr val="dk1"/>
                </a:solidFill>
                <a:latin typeface="Average"/>
                <a:ea typeface="Average"/>
                <a:cs typeface="Average"/>
                <a:sym typeface="Average"/>
              </a:rPr>
              <a:t>Also an option to be notified when a particular book is available.</a:t>
            </a:r>
            <a:endParaRPr b="0" i="0" sz="1300" u="none" cap="none" strike="noStrike">
              <a:solidFill>
                <a:schemeClr val="dk1"/>
              </a:solidFill>
              <a:latin typeface="Average"/>
              <a:ea typeface="Average"/>
              <a:cs typeface="Average"/>
              <a:sym typeface="Average"/>
            </a:endParaRPr>
          </a:p>
          <a:p>
            <a:pPr indent="-311150" lvl="0" marL="457200" marR="0" rtl="0" algn="just">
              <a:lnSpc>
                <a:spcPct val="125000"/>
              </a:lnSpc>
              <a:spcBef>
                <a:spcPts val="0"/>
              </a:spcBef>
              <a:spcAft>
                <a:spcPts val="0"/>
              </a:spcAft>
              <a:buClr>
                <a:schemeClr val="dk1"/>
              </a:buClr>
              <a:buSzPts val="1300"/>
              <a:buFont typeface="Average"/>
              <a:buChar char="●"/>
            </a:pPr>
            <a:r>
              <a:rPr b="0" i="0" lang="en" sz="1300" u="none" cap="none" strike="noStrike">
                <a:solidFill>
                  <a:schemeClr val="dk1"/>
                </a:solidFill>
                <a:latin typeface="Average"/>
                <a:ea typeface="Average"/>
                <a:cs typeface="Average"/>
                <a:sym typeface="Average"/>
              </a:rPr>
              <a:t>Option to pre register a book. </a:t>
            </a:r>
            <a:endParaRPr b="0" i="0" sz="1300" u="none" cap="none" strike="noStrike">
              <a:solidFill>
                <a:schemeClr val="dk1"/>
              </a:solidFill>
              <a:latin typeface="Average"/>
              <a:ea typeface="Average"/>
              <a:cs typeface="Average"/>
              <a:sym typeface="Average"/>
            </a:endParaRPr>
          </a:p>
          <a:p>
            <a:pPr indent="0" lvl="0" marL="0" marR="0" rtl="0" algn="just">
              <a:lnSpc>
                <a:spcPct val="125000"/>
              </a:lnSpc>
              <a:spcBef>
                <a:spcPts val="0"/>
              </a:spcBef>
              <a:spcAft>
                <a:spcPts val="0"/>
              </a:spcAft>
              <a:buClr>
                <a:srgbClr val="000000"/>
              </a:buClr>
              <a:buSzPts val="1300"/>
              <a:buFont typeface="Arial"/>
              <a:buNone/>
            </a:pPr>
            <a:r>
              <a:t/>
            </a:r>
            <a:endParaRPr b="0" i="0" sz="1300" u="none" cap="none" strike="noStrike">
              <a:solidFill>
                <a:schemeClr val="dk1"/>
              </a:solidFill>
              <a:latin typeface="Average"/>
              <a:ea typeface="Average"/>
              <a:cs typeface="Average"/>
              <a:sym typeface="Average"/>
            </a:endParaRPr>
          </a:p>
          <a:p>
            <a:pPr indent="0" lvl="0" marL="0" marR="0" rtl="0" algn="just">
              <a:lnSpc>
                <a:spcPct val="125000"/>
              </a:lnSpc>
              <a:spcBef>
                <a:spcPts val="0"/>
              </a:spcBef>
              <a:spcAft>
                <a:spcPts val="0"/>
              </a:spcAft>
              <a:buClr>
                <a:srgbClr val="000000"/>
              </a:buClr>
              <a:buSzPts val="1300"/>
              <a:buFont typeface="Arial"/>
              <a:buNone/>
            </a:pPr>
            <a:r>
              <a:rPr b="0" i="0" lang="en" sz="1300" u="none" cap="none" strike="noStrike">
                <a:solidFill>
                  <a:schemeClr val="dk1"/>
                </a:solidFill>
                <a:latin typeface="Average"/>
                <a:ea typeface="Average"/>
                <a:cs typeface="Average"/>
                <a:sym typeface="Average"/>
              </a:rPr>
              <a:t>This project uses AWS servers to host the project on the cloud, and it is developed using knowledge in fields like HTML, CSS, JavaScript, and MySQL. This project includes member accounts which improve the user interaction and makes it easy for the librarian to maintain the library, it’s books and also its members. As this system run on cloud servers we don't have to worry about data loss and data corruption due to physical damage of the computer, hence this system can be accessed from anywhere using a web browser, it is easy to maintain, it is also fully managed, secure, the scalability, availability and durability of the data is very high.</a:t>
            </a:r>
            <a:endParaRPr b="0" i="0" sz="1300" u="none" cap="none" strike="noStrike">
              <a:solidFill>
                <a:schemeClr val="dk1"/>
              </a:solidFill>
              <a:latin typeface="Average"/>
              <a:ea typeface="Average"/>
              <a:cs typeface="Average"/>
              <a:sym typeface="Average"/>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0"/>
          <p:cNvSpPr txBox="1"/>
          <p:nvPr>
            <p:ph type="title"/>
          </p:nvPr>
        </p:nvSpPr>
        <p:spPr>
          <a:xfrm>
            <a:off x="490250" y="526350"/>
            <a:ext cx="6227100" cy="40908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4800"/>
              <a:buNone/>
            </a:pPr>
            <a:r>
              <a:rPr lang="en" sz="6000"/>
              <a:t>T</a:t>
            </a:r>
            <a:r>
              <a:rPr lang="en"/>
              <a:t>HANK </a:t>
            </a:r>
            <a:r>
              <a:rPr lang="en" sz="6000"/>
              <a:t>Y</a:t>
            </a:r>
            <a:r>
              <a:rPr lang="en"/>
              <a:t>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gf625f9d11b_0_24"/>
          <p:cNvSpPr txBox="1"/>
          <p:nvPr>
            <p:ph type="title"/>
          </p:nvPr>
        </p:nvSpPr>
        <p:spPr>
          <a:xfrm>
            <a:off x="117750" y="795150"/>
            <a:ext cx="4045200" cy="17103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200"/>
              <a:buNone/>
            </a:pPr>
            <a:r>
              <a:rPr lang="en" sz="4900"/>
              <a:t>S</a:t>
            </a:r>
            <a:r>
              <a:rPr lang="en" sz="3700"/>
              <a:t>YSTEM</a:t>
            </a:r>
            <a:r>
              <a:rPr lang="en" sz="4900"/>
              <a:t> A</a:t>
            </a:r>
            <a:r>
              <a:rPr lang="en" sz="3700"/>
              <a:t>NALYSIS</a:t>
            </a:r>
            <a:endParaRPr sz="3700"/>
          </a:p>
        </p:txBody>
      </p:sp>
      <p:sp>
        <p:nvSpPr>
          <p:cNvPr id="77" name="Google Shape;77;gf625f9d11b_0_24"/>
          <p:cNvSpPr txBox="1"/>
          <p:nvPr/>
        </p:nvSpPr>
        <p:spPr>
          <a:xfrm>
            <a:off x="5004975" y="609475"/>
            <a:ext cx="3601500" cy="3694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verage"/>
                <a:ea typeface="Average"/>
                <a:cs typeface="Average"/>
                <a:sym typeface="Average"/>
              </a:rPr>
              <a:t>In system analysis we discuss and analyse about the developing process of Autonomous Library Management System by studying the following:</a:t>
            </a:r>
            <a:endParaRPr b="0" i="0" sz="1500" u="none" cap="none" strike="noStrike">
              <a:solidFill>
                <a:srgbClr val="000000"/>
              </a:solidFill>
              <a:latin typeface="Average"/>
              <a:ea typeface="Average"/>
              <a:cs typeface="Average"/>
              <a:sym typeface="Average"/>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verage"/>
              <a:ea typeface="Average"/>
              <a:cs typeface="Average"/>
              <a:sym typeface="Average"/>
            </a:endParaRPr>
          </a:p>
          <a:p>
            <a:pPr indent="0" lvl="0" marL="457200" marR="0" rtl="0" algn="l">
              <a:lnSpc>
                <a:spcPct val="150000"/>
              </a:lnSpc>
              <a:spcBef>
                <a:spcPts val="0"/>
              </a:spcBef>
              <a:spcAft>
                <a:spcPts val="0"/>
              </a:spcAft>
              <a:buClr>
                <a:srgbClr val="000000"/>
              </a:buClr>
              <a:buSzPts val="1400"/>
              <a:buFont typeface="Arial"/>
              <a:buNone/>
            </a:pPr>
            <a:r>
              <a:rPr b="0" i="0" lang="en" sz="1400" u="none" cap="none" strike="noStrike">
                <a:solidFill>
                  <a:srgbClr val="000000"/>
                </a:solidFill>
                <a:latin typeface="Average"/>
                <a:ea typeface="Average"/>
                <a:cs typeface="Average"/>
                <a:sym typeface="Average"/>
              </a:rPr>
              <a:t>Existing system </a:t>
            </a:r>
            <a:endParaRPr b="0" i="0" sz="1400" u="none" cap="none" strike="noStrike">
              <a:solidFill>
                <a:srgbClr val="000000"/>
              </a:solidFill>
              <a:latin typeface="Average"/>
              <a:ea typeface="Average"/>
              <a:cs typeface="Average"/>
              <a:sym typeface="Average"/>
            </a:endParaRPr>
          </a:p>
          <a:p>
            <a:pPr indent="45720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000000"/>
                </a:solidFill>
                <a:latin typeface="Average"/>
                <a:ea typeface="Average"/>
                <a:cs typeface="Average"/>
                <a:sym typeface="Average"/>
              </a:rPr>
              <a:t>Disadvantages of existing system</a:t>
            </a:r>
            <a:endParaRPr b="0" i="0" sz="1400" u="none" cap="none" strike="noStrike">
              <a:solidFill>
                <a:srgbClr val="000000"/>
              </a:solidFill>
              <a:latin typeface="Average"/>
              <a:ea typeface="Average"/>
              <a:cs typeface="Average"/>
              <a:sym typeface="Average"/>
            </a:endParaRPr>
          </a:p>
          <a:p>
            <a:pPr indent="45720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000000"/>
                </a:solidFill>
                <a:latin typeface="Average"/>
                <a:ea typeface="Average"/>
                <a:cs typeface="Average"/>
                <a:sym typeface="Average"/>
              </a:rPr>
              <a:t>Proposed system </a:t>
            </a:r>
            <a:endParaRPr b="0" i="0" sz="1400" u="none" cap="none" strike="noStrike">
              <a:solidFill>
                <a:srgbClr val="000000"/>
              </a:solidFill>
              <a:latin typeface="Average"/>
              <a:ea typeface="Average"/>
              <a:cs typeface="Average"/>
              <a:sym typeface="Average"/>
            </a:endParaRPr>
          </a:p>
          <a:p>
            <a:pPr indent="45720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000000"/>
                </a:solidFill>
                <a:latin typeface="Average"/>
                <a:ea typeface="Average"/>
                <a:cs typeface="Average"/>
                <a:sym typeface="Average"/>
              </a:rPr>
              <a:t>Advantages of proposed System </a:t>
            </a:r>
            <a:endParaRPr b="0" i="0" sz="1400" u="none" cap="none" strike="noStrike">
              <a:solidFill>
                <a:srgbClr val="000000"/>
              </a:solidFill>
              <a:latin typeface="Average"/>
              <a:ea typeface="Average"/>
              <a:cs typeface="Average"/>
              <a:sym typeface="Average"/>
            </a:endParaRPr>
          </a:p>
          <a:p>
            <a:pPr indent="45720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000000"/>
                </a:solidFill>
                <a:latin typeface="Average"/>
                <a:ea typeface="Average"/>
                <a:cs typeface="Average"/>
                <a:sym typeface="Average"/>
              </a:rPr>
              <a:t>Hardware Requirements</a:t>
            </a:r>
            <a:endParaRPr b="0" i="0" sz="1400" u="none" cap="none" strike="noStrike">
              <a:solidFill>
                <a:srgbClr val="000000"/>
              </a:solidFill>
              <a:latin typeface="Average"/>
              <a:ea typeface="Average"/>
              <a:cs typeface="Average"/>
              <a:sym typeface="Average"/>
            </a:endParaRPr>
          </a:p>
          <a:p>
            <a:pPr indent="45720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000000"/>
                </a:solidFill>
                <a:latin typeface="Average"/>
                <a:ea typeface="Average"/>
                <a:cs typeface="Average"/>
                <a:sym typeface="Average"/>
              </a:rPr>
              <a:t>Software Requirements</a:t>
            </a:r>
            <a:endParaRPr b="0" i="0" sz="1400" u="none" cap="none" strike="noStrike">
              <a:solidFill>
                <a:srgbClr val="000000"/>
              </a:solidFill>
              <a:latin typeface="Average"/>
              <a:ea typeface="Average"/>
              <a:cs typeface="Average"/>
              <a:sym typeface="Average"/>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verage"/>
              <a:ea typeface="Average"/>
              <a:cs typeface="Average"/>
              <a:sym typeface="Average"/>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verage"/>
              <a:ea typeface="Average"/>
              <a:cs typeface="Average"/>
              <a:sym typeface="Averag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gf625f9d11b_0_0"/>
          <p:cNvSpPr/>
          <p:nvPr/>
        </p:nvSpPr>
        <p:spPr>
          <a:xfrm>
            <a:off x="-137550" y="374600"/>
            <a:ext cx="9419100" cy="687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990"/>
              <a:buFont typeface="Arial"/>
              <a:buNone/>
            </a:pPr>
            <a:r>
              <a:rPr b="0" i="0" lang="en" sz="3500" u="none" cap="none" strike="noStrike">
                <a:solidFill>
                  <a:schemeClr val="lt1"/>
                </a:solidFill>
                <a:latin typeface="Oswald"/>
                <a:ea typeface="Oswald"/>
                <a:cs typeface="Oswald"/>
                <a:sym typeface="Oswald"/>
              </a:rPr>
              <a:t>E</a:t>
            </a:r>
            <a:r>
              <a:rPr b="0" i="0" lang="en" sz="2000" u="none" cap="none" strike="noStrike">
                <a:solidFill>
                  <a:schemeClr val="lt1"/>
                </a:solidFill>
                <a:latin typeface="Oswald"/>
                <a:ea typeface="Oswald"/>
                <a:cs typeface="Oswald"/>
                <a:sym typeface="Oswald"/>
              </a:rPr>
              <a:t>XISTING</a:t>
            </a:r>
            <a:r>
              <a:rPr b="0" i="0" lang="en" sz="3000" u="none" cap="none" strike="noStrike">
                <a:solidFill>
                  <a:schemeClr val="lt1"/>
                </a:solidFill>
                <a:latin typeface="Oswald"/>
                <a:ea typeface="Oswald"/>
                <a:cs typeface="Oswald"/>
                <a:sym typeface="Oswald"/>
              </a:rPr>
              <a:t> </a:t>
            </a:r>
            <a:r>
              <a:rPr b="0" i="0" lang="en" sz="3500" u="none" cap="none" strike="noStrike">
                <a:solidFill>
                  <a:schemeClr val="lt1"/>
                </a:solidFill>
                <a:latin typeface="Oswald"/>
                <a:ea typeface="Oswald"/>
                <a:cs typeface="Oswald"/>
                <a:sym typeface="Oswald"/>
              </a:rPr>
              <a:t>S</a:t>
            </a:r>
            <a:r>
              <a:rPr b="0" i="0" lang="en" sz="2000" u="none" cap="none" strike="noStrike">
                <a:solidFill>
                  <a:schemeClr val="lt1"/>
                </a:solidFill>
                <a:latin typeface="Oswald"/>
                <a:ea typeface="Oswald"/>
                <a:cs typeface="Oswald"/>
                <a:sym typeface="Oswald"/>
              </a:rPr>
              <a:t>YSTEM</a:t>
            </a:r>
            <a:endParaRPr b="0" i="0" sz="2400" u="none" cap="none" strike="noStrike">
              <a:solidFill>
                <a:schemeClr val="lt1"/>
              </a:solidFill>
              <a:latin typeface="Average"/>
              <a:ea typeface="Average"/>
              <a:cs typeface="Average"/>
              <a:sym typeface="Average"/>
            </a:endParaRPr>
          </a:p>
        </p:txBody>
      </p:sp>
      <p:sp>
        <p:nvSpPr>
          <p:cNvPr id="83" name="Google Shape;83;gf625f9d11b_0_0"/>
          <p:cNvSpPr txBox="1"/>
          <p:nvPr>
            <p:ph idx="1" type="body"/>
          </p:nvPr>
        </p:nvSpPr>
        <p:spPr>
          <a:xfrm>
            <a:off x="605850" y="1727100"/>
            <a:ext cx="7932300" cy="3416400"/>
          </a:xfrm>
          <a:prstGeom prst="rect">
            <a:avLst/>
          </a:prstGeom>
          <a:noFill/>
          <a:ln>
            <a:noFill/>
          </a:ln>
        </p:spPr>
        <p:txBody>
          <a:bodyPr anchorCtr="0" anchor="t" bIns="91425" lIns="91425" spcFirstLastPara="1" rIns="91425" wrap="square" tIns="91425">
            <a:noAutofit/>
          </a:bodyPr>
          <a:lstStyle/>
          <a:p>
            <a:pPr indent="0" lvl="0" marL="0" rtl="0" algn="just">
              <a:lnSpc>
                <a:spcPct val="95000"/>
              </a:lnSpc>
              <a:spcBef>
                <a:spcPts val="0"/>
              </a:spcBef>
              <a:spcAft>
                <a:spcPts val="0"/>
              </a:spcAft>
              <a:buSzPts val="852"/>
              <a:buNone/>
            </a:pPr>
            <a:r>
              <a:rPr lang="en"/>
              <a:t>The existing Library Management System (LMS) only provide the admin/librarian accounts , and are only limited to admin interfaces, they do not have user/borrower accounts, even the existing interfaces are designed poorly and are mostly outdated.</a:t>
            </a:r>
            <a:endParaRPr/>
          </a:p>
          <a:p>
            <a:pPr indent="0" lvl="0" marL="457200" rtl="0" algn="just">
              <a:lnSpc>
                <a:spcPct val="95000"/>
              </a:lnSpc>
              <a:spcBef>
                <a:spcPts val="0"/>
              </a:spcBef>
              <a:spcAft>
                <a:spcPts val="0"/>
              </a:spcAft>
              <a:buSzPts val="852"/>
              <a:buNone/>
            </a:pPr>
            <a:r>
              <a:t/>
            </a:r>
            <a:endParaRPr/>
          </a:p>
          <a:p>
            <a:pPr indent="0" lvl="0" marL="0" rtl="0" algn="just">
              <a:lnSpc>
                <a:spcPct val="95000"/>
              </a:lnSpc>
              <a:spcBef>
                <a:spcPts val="0"/>
              </a:spcBef>
              <a:spcAft>
                <a:spcPts val="0"/>
              </a:spcAft>
              <a:buSzPts val="852"/>
              <a:buNone/>
            </a:pPr>
            <a:r>
              <a:rPr lang="en"/>
              <a:t>The existing LMS systems are either completely dependent on the system for all it’s functionalities or are dependent on a local server, and have poor security.</a:t>
            </a:r>
            <a:endParaRPr/>
          </a:p>
          <a:p>
            <a:pPr indent="0" lvl="0" marL="0" rtl="0" algn="just">
              <a:lnSpc>
                <a:spcPct val="95000"/>
              </a:lnSpc>
              <a:spcBef>
                <a:spcPts val="0"/>
              </a:spcBef>
              <a:spcAft>
                <a:spcPts val="0"/>
              </a:spcAft>
              <a:buSzPts val="852"/>
              <a:buNone/>
            </a:pPr>
            <a:r>
              <a:t/>
            </a:r>
            <a:endParaRPr/>
          </a:p>
          <a:p>
            <a:pPr indent="0" lvl="0" marL="0" rtl="0" algn="just">
              <a:lnSpc>
                <a:spcPct val="95000"/>
              </a:lnSpc>
              <a:spcBef>
                <a:spcPts val="0"/>
              </a:spcBef>
              <a:spcAft>
                <a:spcPts val="0"/>
              </a:spcAft>
              <a:buSzPts val="852"/>
              <a:buNone/>
            </a:pPr>
            <a:r>
              <a:t/>
            </a:r>
            <a:endParaRPr/>
          </a:p>
          <a:p>
            <a:pPr indent="0" lvl="0" marL="0" rtl="0" algn="l">
              <a:lnSpc>
                <a:spcPct val="95000"/>
              </a:lnSpc>
              <a:spcBef>
                <a:spcPts val="0"/>
              </a:spcBef>
              <a:spcAft>
                <a:spcPts val="0"/>
              </a:spcAft>
              <a:buSzPts val="852"/>
              <a:buNone/>
            </a:pPr>
            <a:r>
              <a:rPr lang="en"/>
              <a:t>             		</a:t>
            </a:r>
            <a:endParaRPr/>
          </a:p>
          <a:p>
            <a:pPr indent="0" lvl="0" marL="0" rtl="0" algn="l">
              <a:lnSpc>
                <a:spcPct val="95000"/>
              </a:lnSpc>
              <a:spcBef>
                <a:spcPts val="0"/>
              </a:spcBef>
              <a:spcAft>
                <a:spcPts val="0"/>
              </a:spcAft>
              <a:buSzPts val="852"/>
              <a:buNone/>
            </a:pPr>
            <a:r>
              <a:t/>
            </a:r>
            <a:endParaRPr/>
          </a:p>
          <a:p>
            <a:pPr indent="0" lvl="0" marL="0" rtl="0" algn="l">
              <a:lnSpc>
                <a:spcPct val="95000"/>
              </a:lnSpc>
              <a:spcBef>
                <a:spcPts val="0"/>
              </a:spcBef>
              <a:spcAft>
                <a:spcPts val="0"/>
              </a:spcAft>
              <a:buSzPts val="852"/>
              <a:buNone/>
            </a:pPr>
            <a:r>
              <a:t/>
            </a:r>
            <a:endParaRPr/>
          </a:p>
          <a:p>
            <a:pPr indent="0" lvl="0" marL="0" rtl="0" algn="l">
              <a:lnSpc>
                <a:spcPct val="95000"/>
              </a:lnSpc>
              <a:spcBef>
                <a:spcPts val="0"/>
              </a:spcBef>
              <a:spcAft>
                <a:spcPts val="0"/>
              </a:spcAft>
              <a:buSzPts val="852"/>
              <a:buNone/>
            </a:pPr>
            <a:r>
              <a:t/>
            </a:r>
            <a:endParaRPr/>
          </a:p>
          <a:p>
            <a:pPr indent="0" lvl="0" marL="0" rtl="0" algn="l">
              <a:lnSpc>
                <a:spcPct val="95000"/>
              </a:lnSpc>
              <a:spcBef>
                <a:spcPts val="0"/>
              </a:spcBef>
              <a:spcAft>
                <a:spcPts val="0"/>
              </a:spcAft>
              <a:buSzPts val="852"/>
              <a:buNone/>
            </a:pPr>
            <a:r>
              <a:t/>
            </a:r>
            <a:endParaRPr/>
          </a:p>
          <a:p>
            <a:pPr indent="0" lvl="0" marL="0" rtl="0" algn="l">
              <a:lnSpc>
                <a:spcPct val="95000"/>
              </a:lnSpc>
              <a:spcBef>
                <a:spcPts val="0"/>
              </a:spcBef>
              <a:spcAft>
                <a:spcPts val="0"/>
              </a:spcAft>
              <a:buSzPts val="852"/>
              <a:buNone/>
            </a:pPr>
            <a:r>
              <a:rPr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4"/>
          <p:cNvSpPr txBox="1"/>
          <p:nvPr>
            <p:ph type="title"/>
          </p:nvPr>
        </p:nvSpPr>
        <p:spPr>
          <a:xfrm>
            <a:off x="311700" y="342525"/>
            <a:ext cx="3545100" cy="783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3500"/>
              <a:t>E</a:t>
            </a:r>
            <a:r>
              <a:rPr lang="en" sz="2000"/>
              <a:t>XISTING</a:t>
            </a:r>
            <a:r>
              <a:rPr lang="en"/>
              <a:t> </a:t>
            </a:r>
            <a:r>
              <a:rPr lang="en" sz="3500"/>
              <a:t>S</a:t>
            </a:r>
            <a:r>
              <a:rPr lang="en" sz="2000"/>
              <a:t>YSTEM </a:t>
            </a:r>
            <a:r>
              <a:rPr lang="en" sz="1200"/>
              <a:t>(DISADVANTAGES)</a:t>
            </a:r>
            <a:endParaRPr sz="1200"/>
          </a:p>
        </p:txBody>
      </p:sp>
      <p:sp>
        <p:nvSpPr>
          <p:cNvPr id="89" name="Google Shape;89;p4"/>
          <p:cNvSpPr txBox="1"/>
          <p:nvPr>
            <p:ph idx="1" type="body"/>
          </p:nvPr>
        </p:nvSpPr>
        <p:spPr>
          <a:xfrm>
            <a:off x="0" y="1203675"/>
            <a:ext cx="4311600" cy="3416400"/>
          </a:xfrm>
          <a:prstGeom prst="rect">
            <a:avLst/>
          </a:prstGeom>
          <a:noFill/>
          <a:ln>
            <a:noFill/>
          </a:ln>
        </p:spPr>
        <p:txBody>
          <a:bodyPr anchorCtr="0" anchor="t" bIns="91425" lIns="91425" spcFirstLastPara="1" rIns="91425" wrap="square" tIns="91425">
            <a:normAutofit/>
          </a:bodyPr>
          <a:lstStyle/>
          <a:p>
            <a:pPr indent="0" lvl="0" marL="457200" rtl="0" algn="just">
              <a:lnSpc>
                <a:spcPct val="115000"/>
              </a:lnSpc>
              <a:spcBef>
                <a:spcPts val="0"/>
              </a:spcBef>
              <a:spcAft>
                <a:spcPts val="0"/>
              </a:spcAft>
              <a:buSzPts val="1400"/>
              <a:buNone/>
            </a:pPr>
            <a:r>
              <a:rPr lang="en" sz="1600"/>
              <a:t>The problem with the existing system is that, all the library data (including the data of all the books and borrowers) may get lost due to data corruption, Physical damage of the system, and low to none security protocols </a:t>
            </a:r>
            <a:endParaRPr sz="1600"/>
          </a:p>
          <a:p>
            <a:pPr indent="0" lvl="0" marL="457200" rtl="0" algn="just">
              <a:lnSpc>
                <a:spcPct val="115000"/>
              </a:lnSpc>
              <a:spcBef>
                <a:spcPts val="0"/>
              </a:spcBef>
              <a:spcAft>
                <a:spcPts val="0"/>
              </a:spcAft>
              <a:buSzPts val="1400"/>
              <a:buNone/>
            </a:pPr>
            <a:r>
              <a:t/>
            </a:r>
            <a:endParaRPr sz="1600"/>
          </a:p>
          <a:p>
            <a:pPr indent="0" lvl="0" marL="457200" rtl="0" algn="just">
              <a:lnSpc>
                <a:spcPct val="115000"/>
              </a:lnSpc>
              <a:spcBef>
                <a:spcPts val="0"/>
              </a:spcBef>
              <a:spcAft>
                <a:spcPts val="0"/>
              </a:spcAft>
              <a:buSzPts val="1400"/>
              <a:buNone/>
            </a:pPr>
            <a:r>
              <a:rPr lang="en" sz="1600"/>
              <a:t>The secondary problem of existing system is most of the borrowers forget the due date to return the books due to which managing a library becomes difficult. </a:t>
            </a:r>
            <a:endParaRPr sz="1600"/>
          </a:p>
        </p:txBody>
      </p:sp>
      <p:pic>
        <p:nvPicPr>
          <p:cNvPr id="90" name="Google Shape;90;p4"/>
          <p:cNvPicPr preferRelativeResize="0"/>
          <p:nvPr/>
        </p:nvPicPr>
        <p:blipFill rotWithShape="1">
          <a:blip r:embed="rId3">
            <a:alphaModFix/>
          </a:blip>
          <a:srcRect b="0" l="0" r="0" t="0"/>
          <a:stretch/>
        </p:blipFill>
        <p:spPr>
          <a:xfrm>
            <a:off x="4572000" y="429016"/>
            <a:ext cx="4311600" cy="428545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6"/>
          <p:cNvSpPr txBox="1"/>
          <p:nvPr/>
        </p:nvSpPr>
        <p:spPr>
          <a:xfrm>
            <a:off x="553500" y="441100"/>
            <a:ext cx="8172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verage"/>
              <a:ea typeface="Average"/>
              <a:cs typeface="Average"/>
              <a:sym typeface="Average"/>
            </a:endParaRPr>
          </a:p>
        </p:txBody>
      </p:sp>
      <p:sp>
        <p:nvSpPr>
          <p:cNvPr id="96" name="Google Shape;96;p6"/>
          <p:cNvSpPr txBox="1"/>
          <p:nvPr/>
        </p:nvSpPr>
        <p:spPr>
          <a:xfrm>
            <a:off x="341700" y="387825"/>
            <a:ext cx="8383800" cy="723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500"/>
              <a:buFont typeface="Arial"/>
              <a:buNone/>
            </a:pPr>
            <a:r>
              <a:rPr b="0" i="0" lang="en" sz="3500" u="none" cap="none" strike="noStrike">
                <a:solidFill>
                  <a:schemeClr val="lt1"/>
                </a:solidFill>
                <a:latin typeface="Oswald"/>
                <a:ea typeface="Oswald"/>
                <a:cs typeface="Oswald"/>
                <a:sym typeface="Oswald"/>
              </a:rPr>
              <a:t>P</a:t>
            </a:r>
            <a:r>
              <a:rPr b="0" i="0" lang="en" sz="2000" u="none" cap="none" strike="noStrike">
                <a:solidFill>
                  <a:schemeClr val="lt1"/>
                </a:solidFill>
                <a:latin typeface="Oswald"/>
                <a:ea typeface="Oswald"/>
                <a:cs typeface="Oswald"/>
                <a:sym typeface="Oswald"/>
              </a:rPr>
              <a:t>ROPOSED</a:t>
            </a:r>
            <a:r>
              <a:rPr b="0" i="0" lang="en" sz="3000" u="none" cap="none" strike="noStrike">
                <a:solidFill>
                  <a:schemeClr val="lt1"/>
                </a:solidFill>
                <a:latin typeface="Oswald"/>
                <a:ea typeface="Oswald"/>
                <a:cs typeface="Oswald"/>
                <a:sym typeface="Oswald"/>
              </a:rPr>
              <a:t> </a:t>
            </a:r>
            <a:r>
              <a:rPr b="0" i="0" lang="en" sz="3500" u="none" cap="none" strike="noStrike">
                <a:solidFill>
                  <a:schemeClr val="lt1"/>
                </a:solidFill>
                <a:latin typeface="Oswald"/>
                <a:ea typeface="Oswald"/>
                <a:cs typeface="Oswald"/>
                <a:sym typeface="Oswald"/>
              </a:rPr>
              <a:t>S</a:t>
            </a:r>
            <a:r>
              <a:rPr b="0" i="0" lang="en" sz="2000" u="none" cap="none" strike="noStrike">
                <a:solidFill>
                  <a:schemeClr val="lt1"/>
                </a:solidFill>
                <a:latin typeface="Oswald"/>
                <a:ea typeface="Oswald"/>
                <a:cs typeface="Oswald"/>
                <a:sym typeface="Oswald"/>
              </a:rPr>
              <a:t>YSTEM</a:t>
            </a:r>
            <a:endParaRPr b="0" i="0" sz="1400" u="none" cap="none" strike="noStrike">
              <a:solidFill>
                <a:srgbClr val="000000"/>
              </a:solidFill>
              <a:latin typeface="Average"/>
              <a:ea typeface="Average"/>
              <a:cs typeface="Average"/>
              <a:sym typeface="Average"/>
            </a:endParaRPr>
          </a:p>
        </p:txBody>
      </p:sp>
      <p:sp>
        <p:nvSpPr>
          <p:cNvPr id="97" name="Google Shape;97;p6"/>
          <p:cNvSpPr txBox="1"/>
          <p:nvPr/>
        </p:nvSpPr>
        <p:spPr>
          <a:xfrm>
            <a:off x="486000" y="1477500"/>
            <a:ext cx="8172000" cy="2401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verage"/>
                <a:ea typeface="Average"/>
                <a:cs typeface="Average"/>
                <a:sym typeface="Average"/>
              </a:rPr>
              <a:t>The proposed LMS system provides both admin/librarian and user/borrower accounts with refind, sleek and latest interface and design elements.</a:t>
            </a:r>
            <a:endParaRPr b="0" i="0" sz="1800" u="none" cap="none" strike="noStrike">
              <a:solidFill>
                <a:srgbClr val="000000"/>
              </a:solidFill>
              <a:latin typeface="Average"/>
              <a:ea typeface="Average"/>
              <a:cs typeface="Average"/>
              <a:sym typeface="Average"/>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verage"/>
              <a:ea typeface="Average"/>
              <a:cs typeface="Average"/>
              <a:sym typeface="Average"/>
            </a:endParaRPr>
          </a:p>
          <a:p>
            <a:pPr indent="0" lvl="0" marL="0" marR="0" rtl="0" algn="just">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verage"/>
                <a:ea typeface="Average"/>
                <a:cs typeface="Average"/>
                <a:sym typeface="Average"/>
              </a:rPr>
              <a:t>The proposed system is implemented using cloud services, and is designed in such a way that it can be implemented using most of the cloud service providers.</a:t>
            </a:r>
            <a:endParaRPr b="0" i="0" sz="1800" u="none" cap="none" strike="noStrike">
              <a:solidFill>
                <a:srgbClr val="000000"/>
              </a:solidFill>
              <a:latin typeface="Average"/>
              <a:ea typeface="Average"/>
              <a:cs typeface="Average"/>
              <a:sym typeface="Average"/>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verage"/>
              <a:ea typeface="Average"/>
              <a:cs typeface="Average"/>
              <a:sym typeface="Average"/>
            </a:endParaRPr>
          </a:p>
          <a:p>
            <a:pPr indent="0" lvl="0" marL="0" marR="0" rtl="0" algn="just">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verage"/>
                <a:ea typeface="Average"/>
                <a:cs typeface="Average"/>
                <a:sym typeface="Average"/>
              </a:rPr>
              <a:t>Proposed system also supports uploading large amount of either books or borrower data using a Comma Separated Values or CSV files.</a:t>
            </a:r>
            <a:endParaRPr b="0" i="0" sz="1800" u="none" cap="none" strike="noStrike">
              <a:solidFill>
                <a:srgbClr val="000000"/>
              </a:solidFill>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5"/>
          <p:cNvSpPr txBox="1"/>
          <p:nvPr>
            <p:ph type="title"/>
          </p:nvPr>
        </p:nvSpPr>
        <p:spPr>
          <a:xfrm>
            <a:off x="4809400" y="364750"/>
            <a:ext cx="3545100" cy="783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3500"/>
              <a:t>P</a:t>
            </a:r>
            <a:r>
              <a:rPr lang="en" sz="2000"/>
              <a:t>ROPOSED</a:t>
            </a:r>
            <a:r>
              <a:rPr lang="en"/>
              <a:t> </a:t>
            </a:r>
            <a:r>
              <a:rPr lang="en" sz="3500"/>
              <a:t>S</a:t>
            </a:r>
            <a:r>
              <a:rPr lang="en" sz="2000"/>
              <a:t>YSTEM </a:t>
            </a:r>
            <a:r>
              <a:rPr lang="en" sz="1200"/>
              <a:t>(ADVANTAGES)</a:t>
            </a:r>
            <a:endParaRPr sz="1200"/>
          </a:p>
        </p:txBody>
      </p:sp>
      <p:sp>
        <p:nvSpPr>
          <p:cNvPr id="103" name="Google Shape;103;p5"/>
          <p:cNvSpPr txBox="1"/>
          <p:nvPr>
            <p:ph idx="1" type="body"/>
          </p:nvPr>
        </p:nvSpPr>
        <p:spPr>
          <a:xfrm>
            <a:off x="4572000" y="1355175"/>
            <a:ext cx="4237200" cy="3416400"/>
          </a:xfrm>
          <a:prstGeom prst="rect">
            <a:avLst/>
          </a:prstGeom>
          <a:noFill/>
          <a:ln>
            <a:noFill/>
          </a:ln>
        </p:spPr>
        <p:txBody>
          <a:bodyPr anchorCtr="0" anchor="t" bIns="91425" lIns="91425" spcFirstLastPara="1" rIns="91425" wrap="square" tIns="91425">
            <a:normAutofit/>
          </a:bodyPr>
          <a:lstStyle/>
          <a:p>
            <a:pPr indent="0" lvl="0" marL="457200" rtl="0" algn="just">
              <a:lnSpc>
                <a:spcPct val="115000"/>
              </a:lnSpc>
              <a:spcBef>
                <a:spcPts val="0"/>
              </a:spcBef>
              <a:spcAft>
                <a:spcPts val="0"/>
              </a:spcAft>
              <a:buSzPts val="1400"/>
              <a:buNone/>
            </a:pPr>
            <a:r>
              <a:rPr lang="en" sz="1600"/>
              <a:t>The proposed system uses cloud services to implement the library management system which is safe and highly secure.</a:t>
            </a:r>
            <a:endParaRPr sz="1600"/>
          </a:p>
          <a:p>
            <a:pPr indent="0" lvl="0" marL="457200" rtl="0" algn="just">
              <a:lnSpc>
                <a:spcPct val="115000"/>
              </a:lnSpc>
              <a:spcBef>
                <a:spcPts val="0"/>
              </a:spcBef>
              <a:spcAft>
                <a:spcPts val="0"/>
              </a:spcAft>
              <a:buSzPts val="1400"/>
              <a:buNone/>
            </a:pPr>
            <a:r>
              <a:t/>
            </a:r>
            <a:endParaRPr sz="1600"/>
          </a:p>
          <a:p>
            <a:pPr indent="0" lvl="0" marL="457200" rtl="0" algn="just">
              <a:lnSpc>
                <a:spcPct val="115000"/>
              </a:lnSpc>
              <a:spcBef>
                <a:spcPts val="0"/>
              </a:spcBef>
              <a:spcAft>
                <a:spcPts val="0"/>
              </a:spcAft>
              <a:buSzPts val="1400"/>
              <a:buNone/>
            </a:pPr>
            <a:r>
              <a:rPr lang="en" sz="1600"/>
              <a:t>Implementing borrower profiles used to login to their accounts.</a:t>
            </a:r>
            <a:endParaRPr sz="1600"/>
          </a:p>
          <a:p>
            <a:pPr indent="0" lvl="0" marL="457200" rtl="0" algn="just">
              <a:lnSpc>
                <a:spcPct val="115000"/>
              </a:lnSpc>
              <a:spcBef>
                <a:spcPts val="0"/>
              </a:spcBef>
              <a:spcAft>
                <a:spcPts val="0"/>
              </a:spcAft>
              <a:buSzPts val="1400"/>
              <a:buNone/>
            </a:pPr>
            <a:r>
              <a:t/>
            </a:r>
            <a:endParaRPr sz="1600"/>
          </a:p>
          <a:p>
            <a:pPr indent="0" lvl="0" marL="457200" rtl="0" algn="just">
              <a:lnSpc>
                <a:spcPct val="115000"/>
              </a:lnSpc>
              <a:spcBef>
                <a:spcPts val="0"/>
              </a:spcBef>
              <a:spcAft>
                <a:spcPts val="0"/>
              </a:spcAft>
              <a:buSzPts val="1400"/>
              <a:buNone/>
            </a:pPr>
            <a:r>
              <a:rPr lang="en" sz="1600"/>
              <a:t>This proposed system also implements borrower notification, get notified on availability of a required book and also pre register a book.</a:t>
            </a:r>
            <a:endParaRPr sz="1600"/>
          </a:p>
        </p:txBody>
      </p:sp>
      <p:pic>
        <p:nvPicPr>
          <p:cNvPr id="104" name="Google Shape;104;p5"/>
          <p:cNvPicPr preferRelativeResize="0"/>
          <p:nvPr/>
        </p:nvPicPr>
        <p:blipFill rotWithShape="1">
          <a:blip r:embed="rId3">
            <a:alphaModFix/>
          </a:blip>
          <a:srcRect b="0" l="0" r="0" t="0"/>
          <a:stretch/>
        </p:blipFill>
        <p:spPr>
          <a:xfrm>
            <a:off x="368800" y="324075"/>
            <a:ext cx="3684075" cy="44953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7"/>
          <p:cNvSpPr txBox="1"/>
          <p:nvPr>
            <p:ph type="title"/>
          </p:nvPr>
        </p:nvSpPr>
        <p:spPr>
          <a:xfrm>
            <a:off x="296500" y="1716600"/>
            <a:ext cx="4045200" cy="17103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77777"/>
              <a:buNone/>
            </a:pPr>
            <a:r>
              <a:rPr lang="en" sz="6000"/>
              <a:t>S</a:t>
            </a:r>
            <a:r>
              <a:rPr lang="en" sz="4000"/>
              <a:t>OFTWARE </a:t>
            </a:r>
            <a:r>
              <a:rPr lang="en" sz="6000"/>
              <a:t>R</a:t>
            </a:r>
            <a:r>
              <a:rPr lang="en" sz="4000"/>
              <a:t>EQUIREMENTS</a:t>
            </a:r>
            <a:endParaRPr sz="4000"/>
          </a:p>
        </p:txBody>
      </p:sp>
      <p:sp>
        <p:nvSpPr>
          <p:cNvPr id="110" name="Google Shape;110;p7"/>
          <p:cNvSpPr txBox="1"/>
          <p:nvPr>
            <p:ph idx="2" type="body"/>
          </p:nvPr>
        </p:nvSpPr>
        <p:spPr>
          <a:xfrm>
            <a:off x="4865575" y="557850"/>
            <a:ext cx="3921300" cy="4027800"/>
          </a:xfrm>
          <a:prstGeom prst="rect">
            <a:avLst/>
          </a:prstGeom>
          <a:noFill/>
          <a:ln>
            <a:noFill/>
          </a:ln>
        </p:spPr>
        <p:txBody>
          <a:bodyPr anchorCtr="0" anchor="ctr" bIns="91425" lIns="91425" spcFirstLastPara="1" rIns="91425" wrap="square" tIns="91425">
            <a:normAutofit/>
          </a:bodyPr>
          <a:lstStyle/>
          <a:p>
            <a:pPr indent="-355600" lvl="0" marL="457200" rtl="0" algn="l">
              <a:lnSpc>
                <a:spcPct val="115000"/>
              </a:lnSpc>
              <a:spcBef>
                <a:spcPts val="0"/>
              </a:spcBef>
              <a:spcAft>
                <a:spcPts val="0"/>
              </a:spcAft>
              <a:buSzPts val="2000"/>
              <a:buChar char="●"/>
            </a:pPr>
            <a:r>
              <a:rPr b="1" lang="en" sz="2000"/>
              <a:t>Operating System:</a:t>
            </a:r>
            <a:r>
              <a:rPr lang="en" sz="2000"/>
              <a:t> Windows 7 or higher</a:t>
            </a:r>
            <a:endParaRPr sz="2000"/>
          </a:p>
          <a:p>
            <a:pPr indent="-355600" lvl="0" marL="457200" rtl="0" algn="l">
              <a:lnSpc>
                <a:spcPct val="115000"/>
              </a:lnSpc>
              <a:spcBef>
                <a:spcPts val="0"/>
              </a:spcBef>
              <a:spcAft>
                <a:spcPts val="0"/>
              </a:spcAft>
              <a:buSzPts val="2000"/>
              <a:buChar char="●"/>
            </a:pPr>
            <a:r>
              <a:rPr b="1" lang="en" sz="2000"/>
              <a:t>Programming Languages:</a:t>
            </a:r>
            <a:r>
              <a:rPr lang="en" sz="2000"/>
              <a:t> HTML, CSS, JavaScript, PHP</a:t>
            </a:r>
            <a:endParaRPr sz="2000"/>
          </a:p>
          <a:p>
            <a:pPr indent="-355600" lvl="0" marL="457200" rtl="0" algn="l">
              <a:lnSpc>
                <a:spcPct val="115000"/>
              </a:lnSpc>
              <a:spcBef>
                <a:spcPts val="0"/>
              </a:spcBef>
              <a:spcAft>
                <a:spcPts val="0"/>
              </a:spcAft>
              <a:buSzPts val="2000"/>
              <a:buChar char="●"/>
            </a:pPr>
            <a:r>
              <a:rPr b="1" lang="en" sz="2000"/>
              <a:t>Cloud Service Provider:</a:t>
            </a:r>
            <a:r>
              <a:rPr lang="en" sz="2000"/>
              <a:t> GitHub</a:t>
            </a:r>
            <a:endParaRPr sz="2000"/>
          </a:p>
          <a:p>
            <a:pPr indent="-355600" lvl="0" marL="457200" rtl="0" algn="l">
              <a:lnSpc>
                <a:spcPct val="115000"/>
              </a:lnSpc>
              <a:spcBef>
                <a:spcPts val="0"/>
              </a:spcBef>
              <a:spcAft>
                <a:spcPts val="0"/>
              </a:spcAft>
              <a:buSzPts val="2000"/>
              <a:buChar char="●"/>
            </a:pPr>
            <a:r>
              <a:rPr lang="en" sz="2000"/>
              <a:t>Any Browser</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8"/>
          <p:cNvSpPr txBox="1"/>
          <p:nvPr>
            <p:ph type="title"/>
          </p:nvPr>
        </p:nvSpPr>
        <p:spPr>
          <a:xfrm>
            <a:off x="296500" y="1716600"/>
            <a:ext cx="4045200" cy="17103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77777"/>
              <a:buNone/>
            </a:pPr>
            <a:r>
              <a:rPr lang="en" sz="6000"/>
              <a:t>H</a:t>
            </a:r>
            <a:r>
              <a:rPr lang="en" sz="4000"/>
              <a:t>ARDWARE </a:t>
            </a:r>
            <a:r>
              <a:rPr lang="en" sz="6000"/>
              <a:t>R</a:t>
            </a:r>
            <a:r>
              <a:rPr lang="en" sz="4000"/>
              <a:t>EQUIREMENTS</a:t>
            </a:r>
            <a:endParaRPr sz="4000"/>
          </a:p>
        </p:txBody>
      </p:sp>
      <p:sp>
        <p:nvSpPr>
          <p:cNvPr id="116" name="Google Shape;116;p8"/>
          <p:cNvSpPr txBox="1"/>
          <p:nvPr>
            <p:ph idx="2" type="body"/>
          </p:nvPr>
        </p:nvSpPr>
        <p:spPr>
          <a:xfrm>
            <a:off x="4865575" y="557850"/>
            <a:ext cx="3921300" cy="4027800"/>
          </a:xfrm>
          <a:prstGeom prst="rect">
            <a:avLst/>
          </a:prstGeom>
          <a:noFill/>
          <a:ln>
            <a:noFill/>
          </a:ln>
        </p:spPr>
        <p:txBody>
          <a:bodyPr anchorCtr="0" anchor="ctr" bIns="91425" lIns="91425" spcFirstLastPara="1" rIns="91425" wrap="square" tIns="91425">
            <a:normAutofit/>
          </a:bodyPr>
          <a:lstStyle/>
          <a:p>
            <a:pPr indent="-355600" lvl="0" marL="457200" rtl="0" algn="l">
              <a:lnSpc>
                <a:spcPct val="115000"/>
              </a:lnSpc>
              <a:spcBef>
                <a:spcPts val="0"/>
              </a:spcBef>
              <a:spcAft>
                <a:spcPts val="0"/>
              </a:spcAft>
              <a:buSzPts val="2000"/>
              <a:buChar char="●"/>
            </a:pPr>
            <a:r>
              <a:rPr b="1" lang="en" sz="2000"/>
              <a:t>Processor:</a:t>
            </a:r>
            <a:r>
              <a:rPr lang="en" sz="2000"/>
              <a:t> Intel </a:t>
            </a:r>
            <a:r>
              <a:rPr i="1" lang="en" sz="2000"/>
              <a:t>i3 </a:t>
            </a:r>
            <a:r>
              <a:rPr lang="en" sz="2000"/>
              <a:t>Core 5th Generation</a:t>
            </a:r>
            <a:endParaRPr sz="2000"/>
          </a:p>
          <a:p>
            <a:pPr indent="-355600" lvl="0" marL="457200" rtl="0" algn="l">
              <a:lnSpc>
                <a:spcPct val="115000"/>
              </a:lnSpc>
              <a:spcBef>
                <a:spcPts val="0"/>
              </a:spcBef>
              <a:spcAft>
                <a:spcPts val="0"/>
              </a:spcAft>
              <a:buSzPts val="2000"/>
              <a:buChar char="●"/>
            </a:pPr>
            <a:r>
              <a:rPr b="1" lang="en" sz="2000"/>
              <a:t>RAM:</a:t>
            </a:r>
            <a:r>
              <a:rPr lang="en" sz="2000"/>
              <a:t> 8 GigaByte</a:t>
            </a:r>
            <a:endParaRPr sz="2000"/>
          </a:p>
          <a:p>
            <a:pPr indent="-355600" lvl="0" marL="457200" rtl="0" algn="l">
              <a:lnSpc>
                <a:spcPct val="115000"/>
              </a:lnSpc>
              <a:spcBef>
                <a:spcPts val="0"/>
              </a:spcBef>
              <a:spcAft>
                <a:spcPts val="0"/>
              </a:spcAft>
              <a:buSzPts val="2000"/>
              <a:buChar char="●"/>
            </a:pPr>
            <a:r>
              <a:rPr b="1" lang="en" sz="2000"/>
              <a:t>Hard Disk:</a:t>
            </a:r>
            <a:r>
              <a:rPr lang="en" sz="2000"/>
              <a:t> 128 GigaByte</a:t>
            </a:r>
            <a:endParaRPr sz="2000"/>
          </a:p>
          <a:p>
            <a:pPr indent="-355600" lvl="0" marL="457200" rtl="0" algn="l">
              <a:lnSpc>
                <a:spcPct val="115000"/>
              </a:lnSpc>
              <a:spcBef>
                <a:spcPts val="0"/>
              </a:spcBef>
              <a:spcAft>
                <a:spcPts val="0"/>
              </a:spcAft>
              <a:buSzPts val="2000"/>
              <a:buChar char="●"/>
            </a:pPr>
            <a:r>
              <a:rPr b="1" lang="en" sz="2000"/>
              <a:t>Peripheral Devices</a:t>
            </a:r>
            <a:r>
              <a:rPr lang="en" sz="2000"/>
              <a:t>:Monitor, Keyboard, Mouse</a:t>
            </a:r>
            <a:endParaRPr sz="2000"/>
          </a:p>
        </p:txBody>
      </p:sp>
      <p:sp>
        <p:nvSpPr>
          <p:cNvPr id="117" name="Google Shape;117;p8"/>
          <p:cNvSpPr txBox="1"/>
          <p:nvPr/>
        </p:nvSpPr>
        <p:spPr>
          <a:xfrm>
            <a:off x="296500" y="3220250"/>
            <a:ext cx="2366100" cy="939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chemeClr val="dk1"/>
                </a:solidFill>
                <a:latin typeface="Oswald Light"/>
                <a:ea typeface="Oswald Light"/>
                <a:cs typeface="Oswald Light"/>
                <a:sym typeface="Oswald Light"/>
              </a:rPr>
              <a:t>(</a:t>
            </a:r>
            <a:r>
              <a:rPr b="0" i="0" lang="en" sz="2400" u="none" cap="none" strike="noStrike">
                <a:solidFill>
                  <a:schemeClr val="dk1"/>
                </a:solidFill>
                <a:latin typeface="Oswald Light"/>
                <a:ea typeface="Oswald Light"/>
                <a:cs typeface="Oswald Light"/>
                <a:sym typeface="Oswald Light"/>
              </a:rPr>
              <a:t>M</a:t>
            </a:r>
            <a:r>
              <a:rPr b="0" i="0" lang="en" sz="1900" u="none" cap="none" strike="noStrike">
                <a:solidFill>
                  <a:schemeClr val="dk1"/>
                </a:solidFill>
                <a:latin typeface="Oswald Light"/>
                <a:ea typeface="Oswald Light"/>
                <a:cs typeface="Oswald Light"/>
                <a:sym typeface="Oswald Light"/>
              </a:rPr>
              <a:t>INIMUM</a:t>
            </a:r>
            <a:r>
              <a:rPr b="0" i="0" lang="en" sz="3000" u="none" cap="none" strike="noStrike">
                <a:solidFill>
                  <a:schemeClr val="dk1"/>
                </a:solidFill>
                <a:latin typeface="Oswald ExtraLight"/>
                <a:ea typeface="Oswald ExtraLight"/>
                <a:cs typeface="Oswald ExtraLight"/>
                <a:sym typeface="Oswald ExtraLight"/>
              </a:rPr>
              <a:t>)</a:t>
            </a:r>
            <a:endParaRPr b="0" i="0" sz="3000" u="none" cap="none" strike="noStrike">
              <a:solidFill>
                <a:schemeClr val="dk1"/>
              </a:solidFill>
              <a:latin typeface="Oswald ExtraLight"/>
              <a:ea typeface="Oswald ExtraLight"/>
              <a:cs typeface="Oswald ExtraLight"/>
              <a:sym typeface="Oswald ExtraLight"/>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