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40" y="774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55EA-9EC7-416E-9CD6-B6802FDF8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7078DE-D2EC-4B11-98CB-4BF860C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DC37B-9B0E-40DE-8AF3-B1BD957D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2022-03-12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A3E58-9BD3-47BC-B320-69025651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91BBF-4F7C-4FC0-B65E-33DFE6C2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03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24B7B-1140-43B8-A144-41F8FFA9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AE5B5C-7C08-4B6C-A401-7A05141F1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6E7D0-65AC-4371-BDB4-B4AE9EF2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2022-03-12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9A116-B650-4BD7-9E8E-DE8AFE8E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3D83E-B352-4777-9F92-3157C496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77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407D0B-1D24-4931-AF5E-0005DE34D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7877D-5A0F-4023-9B81-5C9FE427C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97584-8F18-4B5B-9FB4-3F864AD5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2022-03-12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631F0-BCBF-4FAC-AD27-E5C34439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A03BC-CBB8-4BF2-9586-A8FFFF0F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7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3606-B79E-40A5-B40C-851E8354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8E42A-5104-4A36-B966-B3D51C1C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49660-FD95-41C6-A592-E93B2D0D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2022-03-12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63F33-43DD-441A-824D-0F5FD110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4A355-E9DD-4D6D-BF3F-59EA8387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57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C29FD-1702-4FCD-AEBF-CE81AEA2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6FA76-FFBD-41B0-9F34-284E0FE3F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9ECA8-54DA-4A51-8C1A-69D1B24C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2022-03-12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E4CC7-D75C-4246-9B27-D2FF1A4A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91D59-12EC-4E44-B9D5-12F52EB1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7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B93D6-1AE3-46CB-9E9E-057D8100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781F3-15BA-48AD-9065-B4FAED779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DA965E-9E3A-424D-A21E-78CF825A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4B758-DE6A-451F-B3E3-05C5202A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2022-03-12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27ADD2-24A2-42BB-8DA6-6A57AD1A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35EBC-7446-404A-A9AB-875A757A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20D94-F0F4-4EBF-A3D6-A684A1CB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9BE4E-2D0D-4AB0-A616-16D680AC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F69FE-6269-4A03-A785-DCEE895D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BEC04-F727-4933-9FFE-3CB74F77A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EA87E0-575B-4D54-B6B2-A629BBC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A5A714-88CA-416B-982F-B08F26C2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2022-03-12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4E67B-1A65-41B5-A8B8-165A3340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AB1E7F-1D7D-43C3-915F-E25624F5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34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F5567-D987-440A-B0F6-972C293F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153276-B56E-4521-A851-2EB77E93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2022-03-12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B640B9-3BDE-47C1-BD21-B17E9F21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43698-B568-4433-B786-6D845B14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5D385-2D98-45F2-A6F6-E0AC8335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2022-03-12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59E0C-CB9A-42DB-B00F-70BC91F5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33599-4003-4A3B-88CF-AD8AB33F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21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E5590-51BB-4CCB-8AEE-0DFF4EBF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E4FEB-AADF-43ED-A986-451106B9F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0E88C-CA2B-433D-82C6-711DFCF43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21EFC-E17C-45DB-B04F-AFD06468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2022-03-12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76DD8-B42D-4A6D-B6E9-B0FBA7A1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32D381-E4C9-4DCF-85F9-68CF1F0D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16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7B40F-BD9F-41F7-985F-56727B8E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AEE77E-960E-4124-B40B-C7DC0EA19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79B1F-17CF-4A86-BC3D-DED4F22D8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EDABF-3B77-4D78-BBF9-3CB97945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84-3B2D-4E68-AC57-65746D2CCA82}" type="datetimeFigureOut">
              <a:rPr lang="ko-KR" altLang="en-US" smtClean="0"/>
              <a:t>2022-03-12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1123D1-FE7C-4EC4-B378-48CF7CE5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8B646-9E57-4BCF-BFA0-9C99F05C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92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E22768-E54A-476C-A201-5E2E732A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3DF68-10ED-49D6-A040-6D845874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57B95-7614-4079-9BCA-087D6E26E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E384-3B2D-4E68-AC57-65746D2CCA82}" type="datetimeFigureOut">
              <a:rPr lang="ko-KR" altLang="en-US" smtClean="0"/>
              <a:t>2022-03-12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8F450-8069-47F4-92F6-F99280DCB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6FCAB-0A31-4A0E-AEE6-ED4D09BE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45CB-9F75-4157-B5A6-6CC37D6273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18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나눔스퀘어OTF ExtraBold">
            <a:extLst>
              <a:ext uri="{FF2B5EF4-FFF2-40B4-BE49-F238E27FC236}">
                <a16:creationId xmlns:a16="http://schemas.microsoft.com/office/drawing/2014/main" id="{58F8C61E-631E-459C-ADCF-09C5A9DAD633}"/>
              </a:ext>
            </a:extLst>
          </p:cNvPr>
          <p:cNvSpPr txBox="1"/>
          <p:nvPr/>
        </p:nvSpPr>
        <p:spPr>
          <a:xfrm>
            <a:off x="3116434" y="2775765"/>
            <a:ext cx="59591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EDCAN 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수업 자료</a:t>
            </a:r>
          </a:p>
        </p:txBody>
      </p:sp>
      <p:sp>
        <p:nvSpPr>
          <p:cNvPr id="16" name="나눔스퀘어OTF">
            <a:extLst>
              <a:ext uri="{FF2B5EF4-FFF2-40B4-BE49-F238E27FC236}">
                <a16:creationId xmlns:a16="http://schemas.microsoft.com/office/drawing/2014/main" id="{EA173754-9790-40AB-A80A-26B22EC4B1CC}"/>
              </a:ext>
            </a:extLst>
          </p:cNvPr>
          <p:cNvSpPr txBox="1"/>
          <p:nvPr/>
        </p:nvSpPr>
        <p:spPr>
          <a:xfrm>
            <a:off x="5209058" y="4013177"/>
            <a:ext cx="1773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Firebase</a:t>
            </a:r>
            <a:endParaRPr lang="ko-KR" altLang="en-US" sz="3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02D28533-1FE7-48E0-9C5B-C9B845915FD2}"/>
              </a:ext>
            </a:extLst>
          </p:cNvPr>
          <p:cNvSpPr txBox="1"/>
          <p:nvPr/>
        </p:nvSpPr>
        <p:spPr>
          <a:xfrm>
            <a:off x="10234385" y="6370031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수업자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박희찬</a:t>
            </a:r>
          </a:p>
        </p:txBody>
      </p:sp>
      <p:pic>
        <p:nvPicPr>
          <p:cNvPr id="17" name="Picture 4" descr="파이어베이스 - 위키백과, 우리 모두의 백과사전">
            <a:extLst>
              <a:ext uri="{FF2B5EF4-FFF2-40B4-BE49-F238E27FC236}">
                <a16:creationId xmlns:a16="http://schemas.microsoft.com/office/drawing/2014/main" id="{0BECE0D4-4239-4625-BA82-BCFAA423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8155"/>
            <a:ext cx="4799549" cy="164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70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나눔스퀘어OTF">
            <a:extLst>
              <a:ext uri="{FF2B5EF4-FFF2-40B4-BE49-F238E27FC236}">
                <a16:creationId xmlns:a16="http://schemas.microsoft.com/office/drawing/2014/main" id="{699C03BE-8205-45EB-B9BF-6D971C4469C4}"/>
              </a:ext>
            </a:extLst>
          </p:cNvPr>
          <p:cNvSpPr txBox="1"/>
          <p:nvPr/>
        </p:nvSpPr>
        <p:spPr>
          <a:xfrm>
            <a:off x="860437" y="959683"/>
            <a:ext cx="323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이름을 입력한다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나눔스퀘어OTF">
            <a:extLst>
              <a:ext uri="{FF2B5EF4-FFF2-40B4-BE49-F238E27FC236}">
                <a16:creationId xmlns:a16="http://schemas.microsoft.com/office/drawing/2014/main" id="{C147ADD4-0A47-4249-B2B6-FFAFFE0B93D5}"/>
              </a:ext>
            </a:extLst>
          </p:cNvPr>
          <p:cNvSpPr txBox="1"/>
          <p:nvPr/>
        </p:nvSpPr>
        <p:spPr>
          <a:xfrm>
            <a:off x="860437" y="3590443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계속을 눌러준다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DE29BF-7376-4E61-8407-F859F50C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737" y="949792"/>
            <a:ext cx="6724839" cy="23036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F01EF0-A98E-4409-8E3E-C805263A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39" y="3590443"/>
            <a:ext cx="3351978" cy="274954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77A27-48C7-4270-A84A-4AB91F7947E2}"/>
              </a:ext>
            </a:extLst>
          </p:cNvPr>
          <p:cNvSpPr/>
          <p:nvPr/>
        </p:nvSpPr>
        <p:spPr>
          <a:xfrm>
            <a:off x="-2799443" y="-889805"/>
            <a:ext cx="244021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6FF283-A7B5-441F-B02B-EB5F98E541B7}"/>
              </a:ext>
            </a:extLst>
          </p:cNvPr>
          <p:cNvSpPr/>
          <p:nvPr/>
        </p:nvSpPr>
        <p:spPr>
          <a:xfrm>
            <a:off x="5912758" y="5861936"/>
            <a:ext cx="884917" cy="275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5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나눔스퀘어OTF">
            <a:extLst>
              <a:ext uri="{FF2B5EF4-FFF2-40B4-BE49-F238E27FC236}">
                <a16:creationId xmlns:a16="http://schemas.microsoft.com/office/drawing/2014/main" id="{699C03BE-8205-45EB-B9BF-6D971C4469C4}"/>
              </a:ext>
            </a:extLst>
          </p:cNvPr>
          <p:cNvSpPr txBox="1"/>
          <p:nvPr/>
        </p:nvSpPr>
        <p:spPr>
          <a:xfrm>
            <a:off x="860437" y="1206243"/>
            <a:ext cx="5332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Default Account for Firebase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선택한다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77A27-48C7-4270-A84A-4AB91F7947E2}"/>
              </a:ext>
            </a:extLst>
          </p:cNvPr>
          <p:cNvSpPr/>
          <p:nvPr/>
        </p:nvSpPr>
        <p:spPr>
          <a:xfrm>
            <a:off x="-2799443" y="-889805"/>
            <a:ext cx="244021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AAD1F6-9300-47E0-B1F7-D9B6E9F7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709" y="304871"/>
            <a:ext cx="3640717" cy="27577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7BD5AD-1FD4-43EA-AFC7-0049AC4C5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09" y="3429000"/>
            <a:ext cx="4744112" cy="3162741"/>
          </a:xfrm>
          <a:prstGeom prst="rect">
            <a:avLst/>
          </a:prstGeom>
        </p:spPr>
      </p:pic>
      <p:sp>
        <p:nvSpPr>
          <p:cNvPr id="26" name="나눔스퀘어OTF">
            <a:extLst>
              <a:ext uri="{FF2B5EF4-FFF2-40B4-BE49-F238E27FC236}">
                <a16:creationId xmlns:a16="http://schemas.microsoft.com/office/drawing/2014/main" id="{CB727C7F-6CB5-40B7-BB15-E6F3239E26A1}"/>
              </a:ext>
            </a:extLst>
          </p:cNvPr>
          <p:cNvSpPr txBox="1"/>
          <p:nvPr/>
        </p:nvSpPr>
        <p:spPr>
          <a:xfrm>
            <a:off x="860437" y="3399920"/>
            <a:ext cx="5072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잠시동안 기다린다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그동안 핸드폰을 봐준다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3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77A27-48C7-4270-A84A-4AB91F7947E2}"/>
              </a:ext>
            </a:extLst>
          </p:cNvPr>
          <p:cNvSpPr/>
          <p:nvPr/>
        </p:nvSpPr>
        <p:spPr>
          <a:xfrm>
            <a:off x="-2799443" y="-889805"/>
            <a:ext cx="244021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나눔스퀘어OTF">
            <a:extLst>
              <a:ext uri="{FF2B5EF4-FFF2-40B4-BE49-F238E27FC236}">
                <a16:creationId xmlns:a16="http://schemas.microsoft.com/office/drawing/2014/main" id="{318E2054-15D6-4AE4-9338-FD3808E5EC7B}"/>
              </a:ext>
            </a:extLst>
          </p:cNvPr>
          <p:cNvSpPr txBox="1"/>
          <p:nvPr/>
        </p:nvSpPr>
        <p:spPr>
          <a:xfrm>
            <a:off x="360569" y="3075057"/>
            <a:ext cx="4121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프로젝트가 완성되면 해당 프로젝트의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콘솔창이 나온다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059561-E1A4-4CE6-9E48-98B9E8A7A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90" y="1736967"/>
            <a:ext cx="7092041" cy="432351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75F643-1A03-4F47-8660-1B0F90C94236}"/>
              </a:ext>
            </a:extLst>
          </p:cNvPr>
          <p:cNvSpPr/>
          <p:nvPr/>
        </p:nvSpPr>
        <p:spPr>
          <a:xfrm>
            <a:off x="4710453" y="2146198"/>
            <a:ext cx="1179675" cy="1520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나눔스퀘어OTF">
            <a:extLst>
              <a:ext uri="{FF2B5EF4-FFF2-40B4-BE49-F238E27FC236}">
                <a16:creationId xmlns:a16="http://schemas.microsoft.com/office/drawing/2014/main" id="{07EE1FB7-DBC0-43B0-949D-B285DA72A47E}"/>
              </a:ext>
            </a:extLst>
          </p:cNvPr>
          <p:cNvSpPr txBox="1"/>
          <p:nvPr/>
        </p:nvSpPr>
        <p:spPr>
          <a:xfrm>
            <a:off x="5905365" y="2249331"/>
            <a:ext cx="1715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다양한 </a:t>
            </a:r>
            <a:r>
              <a:rPr lang="en-US" altLang="ko-KR" sz="1200" b="1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1200" b="1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기능들</a:t>
            </a:r>
          </a:p>
        </p:txBody>
      </p:sp>
      <p:sp>
        <p:nvSpPr>
          <p:cNvPr id="23" name="나눔스퀘어OTF">
            <a:extLst>
              <a:ext uri="{FF2B5EF4-FFF2-40B4-BE49-F238E27FC236}">
                <a16:creationId xmlns:a16="http://schemas.microsoft.com/office/drawing/2014/main" id="{E268B190-13BD-46F0-914B-6AB508D625E3}"/>
              </a:ext>
            </a:extLst>
          </p:cNvPr>
          <p:cNvSpPr txBox="1"/>
          <p:nvPr/>
        </p:nvSpPr>
        <p:spPr>
          <a:xfrm>
            <a:off x="0" y="-748903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강조 설명</a:t>
            </a:r>
          </a:p>
        </p:txBody>
      </p:sp>
    </p:spTree>
    <p:extLst>
      <p:ext uri="{BB962C8B-B14F-4D97-AF65-F5344CB8AC3E}">
        <p14:creationId xmlns:p14="http://schemas.microsoft.com/office/powerpoint/2010/main" val="193022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77A27-48C7-4270-A84A-4AB91F7947E2}"/>
              </a:ext>
            </a:extLst>
          </p:cNvPr>
          <p:cNvSpPr/>
          <p:nvPr/>
        </p:nvSpPr>
        <p:spPr>
          <a:xfrm>
            <a:off x="-2799443" y="-889805"/>
            <a:ext cx="244021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059561-E1A4-4CE6-9E48-98B9E8A7A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86" y="1398427"/>
            <a:ext cx="6661665" cy="4061146"/>
          </a:xfrm>
          <a:prstGeom prst="rect">
            <a:avLst/>
          </a:prstGeom>
        </p:spPr>
      </p:pic>
      <p:sp>
        <p:nvSpPr>
          <p:cNvPr id="19" name="나눔스퀘어OTF">
            <a:extLst>
              <a:ext uri="{FF2B5EF4-FFF2-40B4-BE49-F238E27FC236}">
                <a16:creationId xmlns:a16="http://schemas.microsoft.com/office/drawing/2014/main" id="{318E2054-15D6-4AE4-9338-FD3808E5EC7B}"/>
              </a:ext>
            </a:extLst>
          </p:cNvPr>
          <p:cNvSpPr txBox="1"/>
          <p:nvPr/>
        </p:nvSpPr>
        <p:spPr>
          <a:xfrm>
            <a:off x="346778" y="3075057"/>
            <a:ext cx="4466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안드로이드 앱과 프로젝트 연동을 위해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안드로이드 앱 추가하기 버튼을 클릭한다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23" name="나눔스퀘어OTF">
            <a:extLst>
              <a:ext uri="{FF2B5EF4-FFF2-40B4-BE49-F238E27FC236}">
                <a16:creationId xmlns:a16="http://schemas.microsoft.com/office/drawing/2014/main" id="{E268B190-13BD-46F0-914B-6AB508D625E3}"/>
              </a:ext>
            </a:extLst>
          </p:cNvPr>
          <p:cNvSpPr txBox="1"/>
          <p:nvPr/>
        </p:nvSpPr>
        <p:spPr>
          <a:xfrm>
            <a:off x="0" y="-748903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강조 설명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907E55-7B70-40BA-A8D0-953754CB7E2E}"/>
              </a:ext>
            </a:extLst>
          </p:cNvPr>
          <p:cNvSpPr/>
          <p:nvPr/>
        </p:nvSpPr>
        <p:spPr>
          <a:xfrm>
            <a:off x="7251693" y="2788082"/>
            <a:ext cx="277820" cy="272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7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77A27-48C7-4270-A84A-4AB91F7947E2}"/>
              </a:ext>
            </a:extLst>
          </p:cNvPr>
          <p:cNvSpPr/>
          <p:nvPr/>
        </p:nvSpPr>
        <p:spPr>
          <a:xfrm>
            <a:off x="-2799443" y="-889805"/>
            <a:ext cx="244021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나눔스퀘어OTF">
            <a:extLst>
              <a:ext uri="{FF2B5EF4-FFF2-40B4-BE49-F238E27FC236}">
                <a16:creationId xmlns:a16="http://schemas.microsoft.com/office/drawing/2014/main" id="{318E2054-15D6-4AE4-9338-FD3808E5EC7B}"/>
              </a:ext>
            </a:extLst>
          </p:cNvPr>
          <p:cNvSpPr txBox="1"/>
          <p:nvPr/>
        </p:nvSpPr>
        <p:spPr>
          <a:xfrm>
            <a:off x="346778" y="1153736"/>
            <a:ext cx="4996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연동하려고 하는 앱의 패키지를 입력해준다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23" name="나눔스퀘어OTF">
            <a:extLst>
              <a:ext uri="{FF2B5EF4-FFF2-40B4-BE49-F238E27FC236}">
                <a16:creationId xmlns:a16="http://schemas.microsoft.com/office/drawing/2014/main" id="{E268B190-13BD-46F0-914B-6AB508D625E3}"/>
              </a:ext>
            </a:extLst>
          </p:cNvPr>
          <p:cNvSpPr txBox="1"/>
          <p:nvPr/>
        </p:nvSpPr>
        <p:spPr>
          <a:xfrm>
            <a:off x="0" y="-748903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강조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D0B5A2-1A62-4824-AF18-120C8BB54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511"/>
          <a:stretch/>
        </p:blipFill>
        <p:spPr>
          <a:xfrm>
            <a:off x="5578034" y="394016"/>
            <a:ext cx="3672247" cy="2883435"/>
          </a:xfrm>
          <a:prstGeom prst="rect">
            <a:avLst/>
          </a:prstGeom>
          <a:effectLst>
            <a:outerShdw blurRad="63500" dist="38100" dir="5400000" algn="tl" rotWithShape="0">
              <a:prstClr val="black">
                <a:alpha val="8000"/>
              </a:prstClr>
            </a:outerShdw>
          </a:effectLst>
        </p:spPr>
      </p:pic>
      <p:sp>
        <p:nvSpPr>
          <p:cNvPr id="21" name="나눔스퀘어OTF">
            <a:extLst>
              <a:ext uri="{FF2B5EF4-FFF2-40B4-BE49-F238E27FC236}">
                <a16:creationId xmlns:a16="http://schemas.microsoft.com/office/drawing/2014/main" id="{22616574-D667-44AB-A1A6-A1FBA93A1E82}"/>
              </a:ext>
            </a:extLst>
          </p:cNvPr>
          <p:cNvSpPr txBox="1"/>
          <p:nvPr/>
        </p:nvSpPr>
        <p:spPr>
          <a:xfrm>
            <a:off x="801346" y="1775160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[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앱 등록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]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버튼을 누른다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22" name="나눔스퀘어OTF">
            <a:extLst>
              <a:ext uri="{FF2B5EF4-FFF2-40B4-BE49-F238E27FC236}">
                <a16:creationId xmlns:a16="http://schemas.microsoft.com/office/drawing/2014/main" id="{01BD2124-DB88-4CBB-9D37-0D8B66176C92}"/>
              </a:ext>
            </a:extLst>
          </p:cNvPr>
          <p:cNvSpPr txBox="1"/>
          <p:nvPr/>
        </p:nvSpPr>
        <p:spPr>
          <a:xfrm>
            <a:off x="346778" y="3429000"/>
            <a:ext cx="5429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 startAt="6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google-</a:t>
            </a:r>
            <a:r>
              <a:rPr lang="en-US" altLang="ko-KR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service.json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파일을 다운로드 받고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안드로이드 프로젝트의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app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폴더 안에 넣는다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414DE07-D6C5-4BD2-839B-83B15D9F5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723" y="3582049"/>
            <a:ext cx="5138687" cy="3072191"/>
          </a:xfrm>
          <a:prstGeom prst="rect">
            <a:avLst/>
          </a:prstGeom>
          <a:effectLst>
            <a:outerShdw blurRad="292100" dist="114300" dir="5400000" algn="t" rotWithShape="0">
              <a:prstClr val="black">
                <a:alpha val="8000"/>
              </a:prstClr>
            </a:outerShdw>
          </a:effec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BB2879FD-93C2-40C3-89C5-CA6A91C4C07E}"/>
              </a:ext>
            </a:extLst>
          </p:cNvPr>
          <p:cNvGrpSpPr/>
          <p:nvPr/>
        </p:nvGrpSpPr>
        <p:grpSpPr>
          <a:xfrm>
            <a:off x="5155120" y="4213232"/>
            <a:ext cx="1512698" cy="2544539"/>
            <a:chOff x="4438840" y="4213232"/>
            <a:chExt cx="1512698" cy="254453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CF8A730-4E2E-458C-A2BC-6F73BD13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8840" y="4213232"/>
              <a:ext cx="1512698" cy="2544539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8417D49-1A54-4847-B50F-601D2C48D4F6}"/>
                </a:ext>
              </a:extLst>
            </p:cNvPr>
            <p:cNvSpPr/>
            <p:nvPr/>
          </p:nvSpPr>
          <p:spPr>
            <a:xfrm>
              <a:off x="4541224" y="4659240"/>
              <a:ext cx="939267" cy="14751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10165CF-2D31-4789-958F-B62934A7AADA}"/>
                </a:ext>
              </a:extLst>
            </p:cNvPr>
            <p:cNvSpPr/>
            <p:nvPr/>
          </p:nvSpPr>
          <p:spPr>
            <a:xfrm>
              <a:off x="4712494" y="5262291"/>
              <a:ext cx="772140" cy="14751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10A6F3-FE36-407D-8E5A-379C11B626B6}"/>
              </a:ext>
            </a:extLst>
          </p:cNvPr>
          <p:cNvSpPr/>
          <p:nvPr/>
        </p:nvSpPr>
        <p:spPr>
          <a:xfrm>
            <a:off x="7127004" y="3952285"/>
            <a:ext cx="1829671" cy="340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7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77A27-48C7-4270-A84A-4AB91F7947E2}"/>
              </a:ext>
            </a:extLst>
          </p:cNvPr>
          <p:cNvSpPr/>
          <p:nvPr/>
        </p:nvSpPr>
        <p:spPr>
          <a:xfrm>
            <a:off x="-2799443" y="-889805"/>
            <a:ext cx="244021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나눔스퀘어OTF">
            <a:extLst>
              <a:ext uri="{FF2B5EF4-FFF2-40B4-BE49-F238E27FC236}">
                <a16:creationId xmlns:a16="http://schemas.microsoft.com/office/drawing/2014/main" id="{318E2054-15D6-4AE4-9338-FD3808E5EC7B}"/>
              </a:ext>
            </a:extLst>
          </p:cNvPr>
          <p:cNvSpPr txBox="1"/>
          <p:nvPr/>
        </p:nvSpPr>
        <p:spPr>
          <a:xfrm>
            <a:off x="277424" y="1179136"/>
            <a:ext cx="912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7.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안드로이드 프로젝트의 프로젝트 수준 </a:t>
            </a:r>
            <a:r>
              <a:rPr lang="en-US" altLang="ko-KR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build.gradle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파일에 다음 코드를 추가해준다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23" name="나눔스퀘어OTF">
            <a:extLst>
              <a:ext uri="{FF2B5EF4-FFF2-40B4-BE49-F238E27FC236}">
                <a16:creationId xmlns:a16="http://schemas.microsoft.com/office/drawing/2014/main" id="{E268B190-13BD-46F0-914B-6AB508D625E3}"/>
              </a:ext>
            </a:extLst>
          </p:cNvPr>
          <p:cNvSpPr txBox="1"/>
          <p:nvPr/>
        </p:nvSpPr>
        <p:spPr>
          <a:xfrm>
            <a:off x="0" y="-748903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강조 설명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B4C2465-06BC-47C3-81CE-FA8D319D1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134" y="1927661"/>
            <a:ext cx="4181475" cy="29771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76AE1332-1E94-43CB-AD45-6664DF3BF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971" y="3196663"/>
            <a:ext cx="4693914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buildscript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repositories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that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you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have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the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following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not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add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google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()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Google's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Maven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repository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dependencies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classpath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'com.google.gms:google-services:4.3.10'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Top-level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file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where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you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can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add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configuration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options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common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to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all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sub-projects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modules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plugins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com.android.application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'7.1.0'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apply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com.android.library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'7.1.0'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apply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org.jetbrains.kotlin.android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'1.6.10'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apply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allprojects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repositories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that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you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have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the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following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not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add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google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()  //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Google's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Maven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repository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task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clean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rootProject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buildDir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F54C03B-4AAF-4905-BB7C-926B701BD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24" y="4529659"/>
            <a:ext cx="2695674" cy="208332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D70158-8478-4F60-A4D9-7D939B5AB478}"/>
              </a:ext>
            </a:extLst>
          </p:cNvPr>
          <p:cNvSpPr/>
          <p:nvPr/>
        </p:nvSpPr>
        <p:spPr>
          <a:xfrm>
            <a:off x="595314" y="5599478"/>
            <a:ext cx="1578768" cy="1778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나눔스퀘어OTF">
            <a:extLst>
              <a:ext uri="{FF2B5EF4-FFF2-40B4-BE49-F238E27FC236}">
                <a16:creationId xmlns:a16="http://schemas.microsoft.com/office/drawing/2014/main" id="{6E145826-A903-4E46-8ABB-9131AC570765}"/>
              </a:ext>
            </a:extLst>
          </p:cNvPr>
          <p:cNvSpPr txBox="1"/>
          <p:nvPr/>
        </p:nvSpPr>
        <p:spPr>
          <a:xfrm>
            <a:off x="3047902" y="2776203"/>
            <a:ext cx="2461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project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en-US" altLang="ko-KR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build.gradle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FE8C9C-5030-455A-B580-9E4DD642C5D9}"/>
              </a:ext>
            </a:extLst>
          </p:cNvPr>
          <p:cNvSpPr/>
          <p:nvPr/>
        </p:nvSpPr>
        <p:spPr>
          <a:xfrm>
            <a:off x="3040081" y="3176313"/>
            <a:ext cx="2913044" cy="1196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D44922-88A5-4819-8FCA-7D3EE903DF22}"/>
              </a:ext>
            </a:extLst>
          </p:cNvPr>
          <p:cNvSpPr/>
          <p:nvPr/>
        </p:nvSpPr>
        <p:spPr>
          <a:xfrm>
            <a:off x="3040081" y="5287290"/>
            <a:ext cx="2913044" cy="846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1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77A27-48C7-4270-A84A-4AB91F7947E2}"/>
              </a:ext>
            </a:extLst>
          </p:cNvPr>
          <p:cNvSpPr/>
          <p:nvPr/>
        </p:nvSpPr>
        <p:spPr>
          <a:xfrm>
            <a:off x="-2799443" y="-889805"/>
            <a:ext cx="244021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나눔스퀘어OTF">
            <a:extLst>
              <a:ext uri="{FF2B5EF4-FFF2-40B4-BE49-F238E27FC236}">
                <a16:creationId xmlns:a16="http://schemas.microsoft.com/office/drawing/2014/main" id="{318E2054-15D6-4AE4-9338-FD3808E5EC7B}"/>
              </a:ext>
            </a:extLst>
          </p:cNvPr>
          <p:cNvSpPr txBox="1"/>
          <p:nvPr/>
        </p:nvSpPr>
        <p:spPr>
          <a:xfrm>
            <a:off x="277424" y="1179136"/>
            <a:ext cx="8417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8.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안드로이드 프로젝트의 앱 수준 </a:t>
            </a:r>
            <a:r>
              <a:rPr lang="en-US" altLang="ko-KR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build.gradle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파일에 다음 코드를 추가해준다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23" name="나눔스퀘어OTF">
            <a:extLst>
              <a:ext uri="{FF2B5EF4-FFF2-40B4-BE49-F238E27FC236}">
                <a16:creationId xmlns:a16="http://schemas.microsoft.com/office/drawing/2014/main" id="{E268B190-13BD-46F0-914B-6AB508D625E3}"/>
              </a:ext>
            </a:extLst>
          </p:cNvPr>
          <p:cNvSpPr txBox="1"/>
          <p:nvPr/>
        </p:nvSpPr>
        <p:spPr>
          <a:xfrm>
            <a:off x="-11400" y="-748903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강조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04DC5B-556B-4D9E-A247-CFE117CC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676" y="2084298"/>
            <a:ext cx="4549643" cy="286601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D73F8E-14D0-4D71-B76F-2B05E12E7569}"/>
              </a:ext>
            </a:extLst>
          </p:cNvPr>
          <p:cNvSpPr/>
          <p:nvPr/>
        </p:nvSpPr>
        <p:spPr>
          <a:xfrm>
            <a:off x="8075811" y="2099632"/>
            <a:ext cx="496690" cy="216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나눔스퀘어OTF">
            <a:extLst>
              <a:ext uri="{FF2B5EF4-FFF2-40B4-BE49-F238E27FC236}">
                <a16:creationId xmlns:a16="http://schemas.microsoft.com/office/drawing/2014/main" id="{169DCB5A-52EF-4102-9C63-92162014C020}"/>
              </a:ext>
            </a:extLst>
          </p:cNvPr>
          <p:cNvSpPr txBox="1"/>
          <p:nvPr/>
        </p:nvSpPr>
        <p:spPr>
          <a:xfrm>
            <a:off x="2259360" y="-64358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강조 설명</a:t>
            </a:r>
          </a:p>
        </p:txBody>
      </p:sp>
      <p:sp>
        <p:nvSpPr>
          <p:cNvPr id="28" name="나눔스퀘어OTF">
            <a:extLst>
              <a:ext uri="{FF2B5EF4-FFF2-40B4-BE49-F238E27FC236}">
                <a16:creationId xmlns:a16="http://schemas.microsoft.com/office/drawing/2014/main" id="{782101CA-2684-4DF2-93B7-5FE85D6476F1}"/>
              </a:ext>
            </a:extLst>
          </p:cNvPr>
          <p:cNvSpPr txBox="1"/>
          <p:nvPr/>
        </p:nvSpPr>
        <p:spPr>
          <a:xfrm>
            <a:off x="8572501" y="2075310"/>
            <a:ext cx="428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체크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FEBE067-7D76-4D5A-B907-E5810C98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793" y="2031416"/>
            <a:ext cx="4549643" cy="33085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plugins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com.android.application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org.jetbrains.kotlin.android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kotlin-kapt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apply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plugin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com.android.application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apply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plugin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com.google.gms.google-services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lang="en-US" altLang="ko-KR" sz="11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Arial Unicode MS" panose="020B0604020202020204" pitchFamily="50" charset="-127"/>
                <a:ea typeface="JetBrains Mono"/>
              </a:rPr>
              <a:t>…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dependencies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implementation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platform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'com.google.firebase:firebase-bom:29.2.0'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implementation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com.google.firebase:firebase-analytics-ktx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’</a:t>
            </a:r>
            <a:endParaRPr lang="en-US" altLang="ko-KR" sz="1100" dirty="0">
              <a:solidFill>
                <a:srgbClr val="6A8759"/>
              </a:solidFill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6A8759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en-US" altLang="ko-KR" sz="1100" b="1" dirty="0">
                <a:solidFill>
                  <a:schemeClr val="bg1"/>
                </a:solidFill>
                <a:latin typeface="Arial Unicode MS" panose="020B0604020202020204" pitchFamily="50" charset="-127"/>
                <a:ea typeface="JetBrains Mono"/>
              </a:rPr>
              <a:t>…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28686C-FCB4-4959-B351-E70D2DF60F73}"/>
              </a:ext>
            </a:extLst>
          </p:cNvPr>
          <p:cNvSpPr/>
          <p:nvPr/>
        </p:nvSpPr>
        <p:spPr>
          <a:xfrm>
            <a:off x="2844059" y="3044365"/>
            <a:ext cx="3169890" cy="501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B8A57D-BC34-4B01-A0C3-4CFDD519FEB6}"/>
              </a:ext>
            </a:extLst>
          </p:cNvPr>
          <p:cNvSpPr/>
          <p:nvPr/>
        </p:nvSpPr>
        <p:spPr>
          <a:xfrm>
            <a:off x="2844059" y="4213195"/>
            <a:ext cx="4674840" cy="1209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15E4C63-6EBC-409F-BD36-6A4535D67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1" y="4226152"/>
            <a:ext cx="2555836" cy="112162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9F1620-80A9-48A8-97AA-706419180CAB}"/>
              </a:ext>
            </a:extLst>
          </p:cNvPr>
          <p:cNvSpPr/>
          <p:nvPr/>
        </p:nvSpPr>
        <p:spPr>
          <a:xfrm>
            <a:off x="459582" y="4514850"/>
            <a:ext cx="2088987" cy="14579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나눔스퀘어OTF">
            <a:extLst>
              <a:ext uri="{FF2B5EF4-FFF2-40B4-BE49-F238E27FC236}">
                <a16:creationId xmlns:a16="http://schemas.microsoft.com/office/drawing/2014/main" id="{31FC9C51-F4C9-4298-8F79-5E56C625548C}"/>
              </a:ext>
            </a:extLst>
          </p:cNvPr>
          <p:cNvSpPr txBox="1"/>
          <p:nvPr/>
        </p:nvSpPr>
        <p:spPr>
          <a:xfrm>
            <a:off x="2808742" y="1768729"/>
            <a:ext cx="1184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app/</a:t>
            </a:r>
            <a:r>
              <a:rPr lang="en-US" altLang="ko-KR" sz="105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build.gradle</a:t>
            </a:r>
            <a:endParaRPr lang="ko-KR" altLang="en-US" sz="105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66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77A27-48C7-4270-A84A-4AB91F7947E2}"/>
              </a:ext>
            </a:extLst>
          </p:cNvPr>
          <p:cNvSpPr/>
          <p:nvPr/>
        </p:nvSpPr>
        <p:spPr>
          <a:xfrm>
            <a:off x="-2799443" y="-889805"/>
            <a:ext cx="244021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나눔스퀘어OTF">
            <a:extLst>
              <a:ext uri="{FF2B5EF4-FFF2-40B4-BE49-F238E27FC236}">
                <a16:creationId xmlns:a16="http://schemas.microsoft.com/office/drawing/2014/main" id="{318E2054-15D6-4AE4-9338-FD3808E5EC7B}"/>
              </a:ext>
            </a:extLst>
          </p:cNvPr>
          <p:cNvSpPr txBox="1"/>
          <p:nvPr/>
        </p:nvSpPr>
        <p:spPr>
          <a:xfrm>
            <a:off x="277424" y="1179136"/>
            <a:ext cx="600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9. Android Studio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오른쪽 위에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Sync Now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눌러준다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23" name="나눔스퀘어OTF">
            <a:extLst>
              <a:ext uri="{FF2B5EF4-FFF2-40B4-BE49-F238E27FC236}">
                <a16:creationId xmlns:a16="http://schemas.microsoft.com/office/drawing/2014/main" id="{E268B190-13BD-46F0-914B-6AB508D625E3}"/>
              </a:ext>
            </a:extLst>
          </p:cNvPr>
          <p:cNvSpPr txBox="1"/>
          <p:nvPr/>
        </p:nvSpPr>
        <p:spPr>
          <a:xfrm>
            <a:off x="-11400" y="-748903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강조 설명</a:t>
            </a:r>
          </a:p>
        </p:txBody>
      </p:sp>
      <p:sp>
        <p:nvSpPr>
          <p:cNvPr id="27" name="나눔스퀘어OTF">
            <a:extLst>
              <a:ext uri="{FF2B5EF4-FFF2-40B4-BE49-F238E27FC236}">
                <a16:creationId xmlns:a16="http://schemas.microsoft.com/office/drawing/2014/main" id="{169DCB5A-52EF-4102-9C63-92162014C020}"/>
              </a:ext>
            </a:extLst>
          </p:cNvPr>
          <p:cNvSpPr txBox="1"/>
          <p:nvPr/>
        </p:nvSpPr>
        <p:spPr>
          <a:xfrm>
            <a:off x="2259360" y="-64358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강조 설명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22477E-5AAF-4953-9A16-9DF3B2DD9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9" y="2381781"/>
            <a:ext cx="4733942" cy="2017213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735097-6065-49CE-A889-1DECD6DCF988}"/>
              </a:ext>
            </a:extLst>
          </p:cNvPr>
          <p:cNvSpPr/>
          <p:nvPr/>
        </p:nvSpPr>
        <p:spPr>
          <a:xfrm>
            <a:off x="1311274" y="3143592"/>
            <a:ext cx="1085851" cy="354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나눔스퀘어OTF">
            <a:extLst>
              <a:ext uri="{FF2B5EF4-FFF2-40B4-BE49-F238E27FC236}">
                <a16:creationId xmlns:a16="http://schemas.microsoft.com/office/drawing/2014/main" id="{F1188D44-AA77-4909-B515-7D4337CFB700}"/>
              </a:ext>
            </a:extLst>
          </p:cNvPr>
          <p:cNvSpPr txBox="1"/>
          <p:nvPr/>
        </p:nvSpPr>
        <p:spPr>
          <a:xfrm>
            <a:off x="133283" y="5913707"/>
            <a:ext cx="7341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TMI</a:t>
            </a:r>
          </a:p>
          <a:p>
            <a:r>
              <a:rPr lang="en-US" altLang="ko-KR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build.gradle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파일에 코드를 수정하면 항상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Sync Now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해줘야 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D6E3C36-6216-43BC-A01F-14DEFE221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155"/>
          <a:stretch/>
        </p:blipFill>
        <p:spPr>
          <a:xfrm>
            <a:off x="6864291" y="782302"/>
            <a:ext cx="4550725" cy="19341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4424D4F-EE1D-471E-A615-98CCE4AE8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84" y="3455674"/>
            <a:ext cx="5639499" cy="2484730"/>
          </a:xfrm>
          <a:prstGeom prst="rect">
            <a:avLst/>
          </a:prstGeom>
        </p:spPr>
      </p:pic>
      <p:sp>
        <p:nvSpPr>
          <p:cNvPr id="35" name="나눔스퀘어OTF Bold">
            <a:extLst>
              <a:ext uri="{FF2B5EF4-FFF2-40B4-BE49-F238E27FC236}">
                <a16:creationId xmlns:a16="http://schemas.microsoft.com/office/drawing/2014/main" id="{7E95466D-AAC1-4447-B67F-68530F857BF8}"/>
              </a:ext>
            </a:extLst>
          </p:cNvPr>
          <p:cNvSpPr txBox="1"/>
          <p:nvPr/>
        </p:nvSpPr>
        <p:spPr>
          <a:xfrm>
            <a:off x="8823861" y="2727621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00B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성공</a:t>
            </a:r>
          </a:p>
        </p:txBody>
      </p:sp>
      <p:sp>
        <p:nvSpPr>
          <p:cNvPr id="37" name="나눔스퀘어OTF Bold">
            <a:extLst>
              <a:ext uri="{FF2B5EF4-FFF2-40B4-BE49-F238E27FC236}">
                <a16:creationId xmlns:a16="http://schemas.microsoft.com/office/drawing/2014/main" id="{97B2271A-C484-4629-B276-8D3F722E353A}"/>
              </a:ext>
            </a:extLst>
          </p:cNvPr>
          <p:cNvSpPr txBox="1"/>
          <p:nvPr/>
        </p:nvSpPr>
        <p:spPr>
          <a:xfrm>
            <a:off x="8823861" y="5998404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실패</a:t>
            </a:r>
            <a:endParaRPr lang="ko-KR" altLang="en-US" sz="2000" dirty="0">
              <a:solidFill>
                <a:srgbClr val="FF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F14E643-4422-4755-B5E7-E9099DDC3F35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5097691" y="1749371"/>
            <a:ext cx="1766600" cy="16410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4A1C0A7-BB2D-43AD-B7CE-E83EF16B6CEB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5097691" y="3390388"/>
            <a:ext cx="1232793" cy="130765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8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77A27-48C7-4270-A84A-4AB91F7947E2}"/>
              </a:ext>
            </a:extLst>
          </p:cNvPr>
          <p:cNvSpPr/>
          <p:nvPr/>
        </p:nvSpPr>
        <p:spPr>
          <a:xfrm>
            <a:off x="-2799443" y="-889805"/>
            <a:ext cx="244021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나눔스퀘어OTF">
            <a:extLst>
              <a:ext uri="{FF2B5EF4-FFF2-40B4-BE49-F238E27FC236}">
                <a16:creationId xmlns:a16="http://schemas.microsoft.com/office/drawing/2014/main" id="{318E2054-15D6-4AE4-9338-FD3808E5EC7B}"/>
              </a:ext>
            </a:extLst>
          </p:cNvPr>
          <p:cNvSpPr txBox="1"/>
          <p:nvPr/>
        </p:nvSpPr>
        <p:spPr>
          <a:xfrm>
            <a:off x="277424" y="1179136"/>
            <a:ext cx="5150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10.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콘솔에 돌아오면 추가한 프로젝트가 보인다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23" name="나눔스퀘어OTF">
            <a:extLst>
              <a:ext uri="{FF2B5EF4-FFF2-40B4-BE49-F238E27FC236}">
                <a16:creationId xmlns:a16="http://schemas.microsoft.com/office/drawing/2014/main" id="{E268B190-13BD-46F0-914B-6AB508D625E3}"/>
              </a:ext>
            </a:extLst>
          </p:cNvPr>
          <p:cNvSpPr txBox="1"/>
          <p:nvPr/>
        </p:nvSpPr>
        <p:spPr>
          <a:xfrm>
            <a:off x="-11400" y="-748903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강조 설명</a:t>
            </a:r>
          </a:p>
        </p:txBody>
      </p:sp>
      <p:sp>
        <p:nvSpPr>
          <p:cNvPr id="27" name="나눔스퀘어OTF">
            <a:extLst>
              <a:ext uri="{FF2B5EF4-FFF2-40B4-BE49-F238E27FC236}">
                <a16:creationId xmlns:a16="http://schemas.microsoft.com/office/drawing/2014/main" id="{169DCB5A-52EF-4102-9C63-92162014C020}"/>
              </a:ext>
            </a:extLst>
          </p:cNvPr>
          <p:cNvSpPr txBox="1"/>
          <p:nvPr/>
        </p:nvSpPr>
        <p:spPr>
          <a:xfrm>
            <a:off x="2259360" y="-64358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강조 설명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A4E3862-C55F-4518-8BC6-E52C8DAD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1797197"/>
            <a:ext cx="7899400" cy="44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4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132445" y="236407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배우는 것들</a:t>
            </a:r>
          </a:p>
        </p:txBody>
      </p:sp>
      <p:sp>
        <p:nvSpPr>
          <p:cNvPr id="21" name="나눔스퀘어OTF ExtraBold">
            <a:extLst>
              <a:ext uri="{FF2B5EF4-FFF2-40B4-BE49-F238E27FC236}">
                <a16:creationId xmlns:a16="http://schemas.microsoft.com/office/drawing/2014/main" id="{45347677-AC97-4318-A786-423E5588914A}"/>
              </a:ext>
            </a:extLst>
          </p:cNvPr>
          <p:cNvSpPr txBox="1"/>
          <p:nvPr/>
        </p:nvSpPr>
        <p:spPr>
          <a:xfrm>
            <a:off x="1326184" y="1774124"/>
            <a:ext cx="9539633" cy="330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4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Firebase</a:t>
            </a:r>
            <a:r>
              <a:rPr lang="ko-KR" altLang="en-US" sz="4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 무엇인지</a:t>
            </a:r>
            <a:r>
              <a:rPr lang="en-US" altLang="ko-KR" sz="4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4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Firebase </a:t>
            </a:r>
            <a:r>
              <a:rPr lang="ko-KR" altLang="en-US" sz="48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연동법</a:t>
            </a:r>
            <a:r>
              <a:rPr lang="en-US" altLang="ko-KR" sz="4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4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Auth, </a:t>
            </a:r>
            <a:r>
              <a:rPr lang="en-US" altLang="ko-KR" sz="48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Firestore</a:t>
            </a:r>
            <a:r>
              <a:rPr lang="en-US" altLang="ko-KR" sz="4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Storage</a:t>
            </a:r>
          </a:p>
        </p:txBody>
      </p:sp>
    </p:spTree>
    <p:extLst>
      <p:ext uri="{BB962C8B-B14F-4D97-AF65-F5344CB8AC3E}">
        <p14:creationId xmlns:p14="http://schemas.microsoft.com/office/powerpoint/2010/main" val="248708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4250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</a:t>
            </a:r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 무엇인지</a:t>
            </a:r>
          </a:p>
        </p:txBody>
      </p:sp>
      <p:sp>
        <p:nvSpPr>
          <p:cNvPr id="24" name="나눔스퀘어OTF">
            <a:extLst>
              <a:ext uri="{FF2B5EF4-FFF2-40B4-BE49-F238E27FC236}">
                <a16:creationId xmlns:a16="http://schemas.microsoft.com/office/drawing/2014/main" id="{699C03BE-8205-45EB-B9BF-6D971C4469C4}"/>
              </a:ext>
            </a:extLst>
          </p:cNvPr>
          <p:cNvSpPr txBox="1"/>
          <p:nvPr/>
        </p:nvSpPr>
        <p:spPr>
          <a:xfrm>
            <a:off x="888146" y="959683"/>
            <a:ext cx="608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서버 없이 서버를 쓸 수 있는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구글이 만든 서버 플러그인</a:t>
            </a:r>
          </a:p>
        </p:txBody>
      </p:sp>
      <p:sp>
        <p:nvSpPr>
          <p:cNvPr id="28" name="나눔스퀘어OTF">
            <a:extLst>
              <a:ext uri="{FF2B5EF4-FFF2-40B4-BE49-F238E27FC236}">
                <a16:creationId xmlns:a16="http://schemas.microsoft.com/office/drawing/2014/main" id="{DA9686D8-4D96-4874-89CA-4C4101F805AD}"/>
              </a:ext>
            </a:extLst>
          </p:cNvPr>
          <p:cNvSpPr txBox="1"/>
          <p:nvPr/>
        </p:nvSpPr>
        <p:spPr>
          <a:xfrm>
            <a:off x="888146" y="1612603"/>
            <a:ext cx="800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백엔드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개발 하나도 없이 로그인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CRUD,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파일 업로드 등을 사용 할 수 있다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9" name="나눔스퀘어OTF">
            <a:extLst>
              <a:ext uri="{FF2B5EF4-FFF2-40B4-BE49-F238E27FC236}">
                <a16:creationId xmlns:a16="http://schemas.microsoft.com/office/drawing/2014/main" id="{2022552F-85EC-4C1E-8F64-EBD884924F20}"/>
              </a:ext>
            </a:extLst>
          </p:cNvPr>
          <p:cNvSpPr txBox="1"/>
          <p:nvPr/>
        </p:nvSpPr>
        <p:spPr>
          <a:xfrm>
            <a:off x="888146" y="2265523"/>
            <a:ext cx="7552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안드로이드 이외에도 웹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iOS,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게임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Python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등등에서 사용 할 수 있다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1" name="Picture 4" descr="파이어베이스 - 위키백과, 우리 모두의 백과사전">
            <a:extLst>
              <a:ext uri="{FF2B5EF4-FFF2-40B4-BE49-F238E27FC236}">
                <a16:creationId xmlns:a16="http://schemas.microsoft.com/office/drawing/2014/main" id="{2175B358-294E-4105-95B0-143F26ABD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51" y="3427633"/>
            <a:ext cx="4799549" cy="164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17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616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공식 문서를 참고하자</a:t>
            </a:r>
          </a:p>
        </p:txBody>
      </p:sp>
      <p:sp>
        <p:nvSpPr>
          <p:cNvPr id="24" name="나눔스퀘어OTF">
            <a:extLst>
              <a:ext uri="{FF2B5EF4-FFF2-40B4-BE49-F238E27FC236}">
                <a16:creationId xmlns:a16="http://schemas.microsoft.com/office/drawing/2014/main" id="{699C03BE-8205-45EB-B9BF-6D971C4469C4}"/>
              </a:ext>
            </a:extLst>
          </p:cNvPr>
          <p:cNvSpPr txBox="1"/>
          <p:nvPr/>
        </p:nvSpPr>
        <p:spPr>
          <a:xfrm>
            <a:off x="888146" y="1665582"/>
            <a:ext cx="785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공식문서에 소스 코드 예제가 있다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예제를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복붙만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해도 개발 가능하다</a:t>
            </a: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246B57A4-B4EB-4EDB-957B-4D173B11BCC1}"/>
              </a:ext>
            </a:extLst>
          </p:cNvPr>
          <p:cNvSpPr txBox="1"/>
          <p:nvPr/>
        </p:nvSpPr>
        <p:spPr>
          <a:xfrm>
            <a:off x="888146" y="1101107"/>
            <a:ext cx="464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https://firebase.google.com/docs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5E64CF-1771-45A2-AF28-9ABC9ABD1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0"/>
          <a:stretch/>
        </p:blipFill>
        <p:spPr>
          <a:xfrm>
            <a:off x="6096000" y="4213232"/>
            <a:ext cx="5818052" cy="23467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36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3" name="나눔스퀘어OTF Bold">
            <a:extLst>
              <a:ext uri="{FF2B5EF4-FFF2-40B4-BE49-F238E27FC236}">
                <a16:creationId xmlns:a16="http://schemas.microsoft.com/office/drawing/2014/main" id="{B914601B-9B7B-4C74-9695-0BA51D3F92B7}"/>
              </a:ext>
            </a:extLst>
          </p:cNvPr>
          <p:cNvSpPr txBox="1"/>
          <p:nvPr/>
        </p:nvSpPr>
        <p:spPr>
          <a:xfrm>
            <a:off x="277424" y="3944884"/>
            <a:ext cx="299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단점</a:t>
            </a:r>
          </a:p>
        </p:txBody>
      </p:sp>
      <p:sp>
        <p:nvSpPr>
          <p:cNvPr id="25" name="나눔스퀘어OTF">
            <a:extLst>
              <a:ext uri="{FF2B5EF4-FFF2-40B4-BE49-F238E27FC236}">
                <a16:creationId xmlns:a16="http://schemas.microsoft.com/office/drawing/2014/main" id="{ACF2BD2F-889B-4A5D-B4B6-55B05F7238CE}"/>
              </a:ext>
            </a:extLst>
          </p:cNvPr>
          <p:cNvSpPr txBox="1"/>
          <p:nvPr/>
        </p:nvSpPr>
        <p:spPr>
          <a:xfrm>
            <a:off x="888146" y="4668160"/>
            <a:ext cx="3886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서버를 완벽하게 대체하지 못한다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7" name="나눔스퀘어OTF">
            <a:extLst>
              <a:ext uri="{FF2B5EF4-FFF2-40B4-BE49-F238E27FC236}">
                <a16:creationId xmlns:a16="http://schemas.microsoft.com/office/drawing/2014/main" id="{46F36CF3-45CC-411B-BFAC-4495AB1C2F58}"/>
              </a:ext>
            </a:extLst>
          </p:cNvPr>
          <p:cNvSpPr txBox="1"/>
          <p:nvPr/>
        </p:nvSpPr>
        <p:spPr>
          <a:xfrm>
            <a:off x="888146" y="5145215"/>
            <a:ext cx="2885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필터링이 어렵다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1312676"/>
            <a:ext cx="29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장점</a:t>
            </a:r>
          </a:p>
        </p:txBody>
      </p:sp>
      <p:sp>
        <p:nvSpPr>
          <p:cNvPr id="24" name="나눔스퀘어OTF">
            <a:extLst>
              <a:ext uri="{FF2B5EF4-FFF2-40B4-BE49-F238E27FC236}">
                <a16:creationId xmlns:a16="http://schemas.microsoft.com/office/drawing/2014/main" id="{699C03BE-8205-45EB-B9BF-6D971C4469C4}"/>
              </a:ext>
            </a:extLst>
          </p:cNvPr>
          <p:cNvSpPr txBox="1"/>
          <p:nvPr/>
        </p:nvSpPr>
        <p:spPr>
          <a:xfrm>
            <a:off x="888146" y="2035952"/>
            <a:ext cx="2885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백엔드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날먹이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가능하다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나눔스퀘어OTF">
            <a:extLst>
              <a:ext uri="{FF2B5EF4-FFF2-40B4-BE49-F238E27FC236}">
                <a16:creationId xmlns:a16="http://schemas.microsoft.com/office/drawing/2014/main" id="{490D7346-3322-421D-94AE-246D8505952D}"/>
              </a:ext>
            </a:extLst>
          </p:cNvPr>
          <p:cNvSpPr txBox="1"/>
          <p:nvPr/>
        </p:nvSpPr>
        <p:spPr>
          <a:xfrm>
            <a:off x="888146" y="2556556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구글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페이스북 로그인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깃허브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로그인 등이 정말 쉽게 가능하다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0" name="나눔스퀘어OTF">
            <a:extLst>
              <a:ext uri="{FF2B5EF4-FFF2-40B4-BE49-F238E27FC236}">
                <a16:creationId xmlns:a16="http://schemas.microsoft.com/office/drawing/2014/main" id="{3D56434A-22A9-4FEF-B644-0CCB3CC29066}"/>
              </a:ext>
            </a:extLst>
          </p:cNvPr>
          <p:cNvSpPr txBox="1"/>
          <p:nvPr/>
        </p:nvSpPr>
        <p:spPr>
          <a:xfrm>
            <a:off x="888146" y="3072050"/>
            <a:ext cx="371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공식 문서만 보고 공부 가능하다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9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946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구성 요소</a:t>
            </a:r>
          </a:p>
        </p:txBody>
      </p:sp>
      <p:sp>
        <p:nvSpPr>
          <p:cNvPr id="24" name="나눔스퀘어OTF">
            <a:extLst>
              <a:ext uri="{FF2B5EF4-FFF2-40B4-BE49-F238E27FC236}">
                <a16:creationId xmlns:a16="http://schemas.microsoft.com/office/drawing/2014/main" id="{699C03BE-8205-45EB-B9BF-6D971C4469C4}"/>
              </a:ext>
            </a:extLst>
          </p:cNvPr>
          <p:cNvSpPr txBox="1"/>
          <p:nvPr/>
        </p:nvSpPr>
        <p:spPr>
          <a:xfrm>
            <a:off x="860437" y="959683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Auth </a:t>
            </a:r>
            <a:r>
              <a:rPr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 기능</a:t>
            </a: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844D3E20-3C73-4C8D-B329-5EC5C388B200}"/>
              </a:ext>
            </a:extLst>
          </p:cNvPr>
          <p:cNvSpPr txBox="1"/>
          <p:nvPr/>
        </p:nvSpPr>
        <p:spPr>
          <a:xfrm>
            <a:off x="860437" y="1436738"/>
            <a:ext cx="3616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en-US" altLang="ko-KR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Firestore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베이스 기능</a:t>
            </a:r>
          </a:p>
        </p:txBody>
      </p:sp>
      <p:sp>
        <p:nvSpPr>
          <p:cNvPr id="19" name="나눔스퀘어OTF">
            <a:extLst>
              <a:ext uri="{FF2B5EF4-FFF2-40B4-BE49-F238E27FC236}">
                <a16:creationId xmlns:a16="http://schemas.microsoft.com/office/drawing/2014/main" id="{9DF27BA6-0ABB-4C02-9AE6-119452AD1AD9}"/>
              </a:ext>
            </a:extLst>
          </p:cNvPr>
          <p:cNvSpPr txBox="1"/>
          <p:nvPr/>
        </p:nvSpPr>
        <p:spPr>
          <a:xfrm>
            <a:off x="860437" y="1905795"/>
            <a:ext cx="3379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Storage  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사진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파일 업로드</a:t>
            </a:r>
          </a:p>
        </p:txBody>
      </p:sp>
      <p:sp>
        <p:nvSpPr>
          <p:cNvPr id="20" name="나눔스퀘어OTF">
            <a:extLst>
              <a:ext uri="{FF2B5EF4-FFF2-40B4-BE49-F238E27FC236}">
                <a16:creationId xmlns:a16="http://schemas.microsoft.com/office/drawing/2014/main" id="{26203A20-EB64-40A8-A71B-2E092A8D0AB6}"/>
              </a:ext>
            </a:extLst>
          </p:cNvPr>
          <p:cNvSpPr txBox="1"/>
          <p:nvPr/>
        </p:nvSpPr>
        <p:spPr>
          <a:xfrm>
            <a:off x="860437" y="2374852"/>
            <a:ext cx="474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Cloud Messaging(FCM) 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푸시 알람 기능</a:t>
            </a:r>
          </a:p>
        </p:txBody>
      </p:sp>
      <p:sp>
        <p:nvSpPr>
          <p:cNvPr id="21" name="나눔스퀘어OTF">
            <a:extLst>
              <a:ext uri="{FF2B5EF4-FFF2-40B4-BE49-F238E27FC236}">
                <a16:creationId xmlns:a16="http://schemas.microsoft.com/office/drawing/2014/main" id="{4FBDEEF4-B37F-41AF-8E9F-FBC7B03EBF6C}"/>
              </a:ext>
            </a:extLst>
          </p:cNvPr>
          <p:cNvSpPr txBox="1"/>
          <p:nvPr/>
        </p:nvSpPr>
        <p:spPr>
          <a:xfrm>
            <a:off x="860437" y="2826599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Hosting 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웹 호스팅 기능</a:t>
            </a:r>
          </a:p>
        </p:txBody>
      </p:sp>
      <p:sp>
        <p:nvSpPr>
          <p:cNvPr id="22" name="나눔스퀘어OTF">
            <a:extLst>
              <a:ext uri="{FF2B5EF4-FFF2-40B4-BE49-F238E27FC236}">
                <a16:creationId xmlns:a16="http://schemas.microsoft.com/office/drawing/2014/main" id="{3B302F39-35F6-4ACE-8AD2-A4C3DBF9DC43}"/>
              </a:ext>
            </a:extLst>
          </p:cNvPr>
          <p:cNvSpPr txBox="1"/>
          <p:nvPr/>
        </p:nvSpPr>
        <p:spPr>
          <a:xfrm>
            <a:off x="860437" y="3422982"/>
            <a:ext cx="4970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Realtime Database :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구버전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데이터 베이스</a:t>
            </a:r>
          </a:p>
        </p:txBody>
      </p:sp>
      <p:sp>
        <p:nvSpPr>
          <p:cNvPr id="23" name="나눔스퀘어OTF">
            <a:extLst>
              <a:ext uri="{FF2B5EF4-FFF2-40B4-BE49-F238E27FC236}">
                <a16:creationId xmlns:a16="http://schemas.microsoft.com/office/drawing/2014/main" id="{4EC51D0D-5B4D-4DFA-93E8-DA13A3B8BA4A}"/>
              </a:ext>
            </a:extLst>
          </p:cNvPr>
          <p:cNvSpPr txBox="1"/>
          <p:nvPr/>
        </p:nvSpPr>
        <p:spPr>
          <a:xfrm>
            <a:off x="860437" y="4013177"/>
            <a:ext cx="4970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Realtime Database :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구버전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데이터 베이스</a:t>
            </a:r>
          </a:p>
        </p:txBody>
      </p:sp>
    </p:spTree>
    <p:extLst>
      <p:ext uri="{BB962C8B-B14F-4D97-AF65-F5344CB8AC3E}">
        <p14:creationId xmlns:p14="http://schemas.microsoft.com/office/powerpoint/2010/main" val="279284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나눔스퀘어OTF">
            <a:extLst>
              <a:ext uri="{FF2B5EF4-FFF2-40B4-BE49-F238E27FC236}">
                <a16:creationId xmlns:a16="http://schemas.microsoft.com/office/drawing/2014/main" id="{699C03BE-8205-45EB-B9BF-6D971C4469C4}"/>
              </a:ext>
            </a:extLst>
          </p:cNvPr>
          <p:cNvSpPr txBox="1"/>
          <p:nvPr/>
        </p:nvSpPr>
        <p:spPr>
          <a:xfrm>
            <a:off x="922024" y="959683"/>
            <a:ext cx="5763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- Firebase </a:t>
            </a:r>
            <a:r>
              <a:rPr lang="ko-KR" altLang="en-US" sz="24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연동은 크게 두 부분으로 나뉜다</a:t>
            </a:r>
            <a:r>
              <a:rPr lang="en-US" altLang="ko-KR" sz="24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나눔스퀘어OTF">
            <a:extLst>
              <a:ext uri="{FF2B5EF4-FFF2-40B4-BE49-F238E27FC236}">
                <a16:creationId xmlns:a16="http://schemas.microsoft.com/office/drawing/2014/main" id="{E61CA082-C3CB-4858-8700-280233373C98}"/>
              </a:ext>
            </a:extLst>
          </p:cNvPr>
          <p:cNvSpPr txBox="1"/>
          <p:nvPr/>
        </p:nvSpPr>
        <p:spPr>
          <a:xfrm>
            <a:off x="1328424" y="1579246"/>
            <a:ext cx="3926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000000"/>
                </a:solidFill>
                <a:latin typeface="Aharoni" panose="020B0604020202020204" pitchFamily="2" charset="-79"/>
                <a:ea typeface="나눔스퀘어OTF" panose="020B0600000101010101" pitchFamily="34" charset="-127"/>
                <a:cs typeface="Aharoni" panose="020B0604020202020204" pitchFamily="2" charset="-79"/>
              </a:rPr>
              <a:t>Ⅰ</a:t>
            </a:r>
            <a:r>
              <a:rPr lang="en-US" altLang="ko-KR" sz="2400" b="1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haroni" panose="020B0604020202020204" pitchFamily="2" charset="-79"/>
              </a:rPr>
              <a:t>. </a:t>
            </a:r>
            <a:r>
              <a:rPr lang="en-US" altLang="ko-KR" sz="24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Firebase </a:t>
            </a:r>
            <a:r>
              <a:rPr lang="ko-KR" altLang="en-US" sz="24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프로젝트 만들기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349FD583-F7AD-41DB-A1D3-9D89FAAFF6AD}"/>
              </a:ext>
            </a:extLst>
          </p:cNvPr>
          <p:cNvSpPr txBox="1"/>
          <p:nvPr/>
        </p:nvSpPr>
        <p:spPr>
          <a:xfrm>
            <a:off x="1328424" y="2085497"/>
            <a:ext cx="663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kern="12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나눔스퀘어OTF" panose="020B0600000101010101" pitchFamily="34" charset="-127"/>
                <a:cs typeface="Aharoni" panose="02010803020104030203" pitchFamily="2" charset="-79"/>
              </a:rPr>
              <a:t>Ⅱ</a:t>
            </a:r>
            <a:r>
              <a:rPr lang="en-US" altLang="ko-KR" sz="24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haroni" panose="02010803020104030203" pitchFamily="2" charset="-79"/>
              </a:rPr>
              <a:t>. </a:t>
            </a:r>
            <a:r>
              <a:rPr lang="ko-KR" altLang="en-US" sz="2400" kern="120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만들어준 프로젝트를 안드로이드 앱에 연동하기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53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나눔스퀘어OTF">
            <a:extLst>
              <a:ext uri="{FF2B5EF4-FFF2-40B4-BE49-F238E27FC236}">
                <a16:creationId xmlns:a16="http://schemas.microsoft.com/office/drawing/2014/main" id="{699C03BE-8205-45EB-B9BF-6D971C4469C4}"/>
              </a:ext>
            </a:extLst>
          </p:cNvPr>
          <p:cNvSpPr txBox="1"/>
          <p:nvPr/>
        </p:nvSpPr>
        <p:spPr>
          <a:xfrm>
            <a:off x="860437" y="959683"/>
            <a:ext cx="7929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Firebase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콘솔에 접속한다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 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https://console.firebase.google.com/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94EFA5-D9DD-4FFC-BF26-50C7B13E2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96"/>
          <a:stretch/>
        </p:blipFill>
        <p:spPr>
          <a:xfrm>
            <a:off x="6096000" y="1579246"/>
            <a:ext cx="5600782" cy="2719644"/>
          </a:xfrm>
          <a:prstGeom prst="rect">
            <a:avLst/>
          </a:prstGeom>
        </p:spPr>
      </p:pic>
      <p:sp>
        <p:nvSpPr>
          <p:cNvPr id="25" name="나눔스퀘어OTF">
            <a:extLst>
              <a:ext uri="{FF2B5EF4-FFF2-40B4-BE49-F238E27FC236}">
                <a16:creationId xmlns:a16="http://schemas.microsoft.com/office/drawing/2014/main" id="{C147ADD4-0A47-4249-B2B6-FFAFFE0B93D5}"/>
              </a:ext>
            </a:extLst>
          </p:cNvPr>
          <p:cNvSpPr txBox="1"/>
          <p:nvPr/>
        </p:nvSpPr>
        <p:spPr>
          <a:xfrm>
            <a:off x="860437" y="4782896"/>
            <a:ext cx="323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추가를 눌러준다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1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나눔스퀘어OTF ExtraBold">
            <a:extLst>
              <a:ext uri="{FF2B5EF4-FFF2-40B4-BE49-F238E27FC236}">
                <a16:creationId xmlns:a16="http://schemas.microsoft.com/office/drawing/2014/main" id="{B43EB2E6-87C9-4E87-A21C-77ED9CB3F740}"/>
              </a:ext>
            </a:extLst>
          </p:cNvPr>
          <p:cNvSpPr txBox="1"/>
          <p:nvPr/>
        </p:nvSpPr>
        <p:spPr>
          <a:xfrm>
            <a:off x="-3496128" y="559573"/>
            <a:ext cx="310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나눔스퀘어OTF Bold">
            <a:extLst>
              <a:ext uri="{FF2B5EF4-FFF2-40B4-BE49-F238E27FC236}">
                <a16:creationId xmlns:a16="http://schemas.microsoft.com/office/drawing/2014/main" id="{1217BACE-DA2C-4A63-8C43-6EE9F0D7A080}"/>
              </a:ext>
            </a:extLst>
          </p:cNvPr>
          <p:cNvSpPr txBox="1"/>
          <p:nvPr/>
        </p:nvSpPr>
        <p:spPr>
          <a:xfrm>
            <a:off x="-3496127" y="1096602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나눔스퀘어_ac ExtraBold">
            <a:extLst>
              <a:ext uri="{FF2B5EF4-FFF2-40B4-BE49-F238E27FC236}">
                <a16:creationId xmlns:a16="http://schemas.microsoft.com/office/drawing/2014/main" id="{7D03F046-BD10-4964-B2A7-767C1F84F218}"/>
              </a:ext>
            </a:extLst>
          </p:cNvPr>
          <p:cNvSpPr txBox="1"/>
          <p:nvPr/>
        </p:nvSpPr>
        <p:spPr>
          <a:xfrm>
            <a:off x="-3496128" y="2316330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나눔스퀘어_ac Bold">
            <a:extLst>
              <a:ext uri="{FF2B5EF4-FFF2-40B4-BE49-F238E27FC236}">
                <a16:creationId xmlns:a16="http://schemas.microsoft.com/office/drawing/2014/main" id="{283AA2D7-434F-4BC7-A3F4-DDC67E7B60AC}"/>
              </a:ext>
            </a:extLst>
          </p:cNvPr>
          <p:cNvSpPr txBox="1"/>
          <p:nvPr/>
        </p:nvSpPr>
        <p:spPr>
          <a:xfrm>
            <a:off x="-3496127" y="2853359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나눔스퀘어_ac">
            <a:extLst>
              <a:ext uri="{FF2B5EF4-FFF2-40B4-BE49-F238E27FC236}">
                <a16:creationId xmlns:a16="http://schemas.microsoft.com/office/drawing/2014/main" id="{74824532-0E39-4010-8330-CC79A1FFB284}"/>
              </a:ext>
            </a:extLst>
          </p:cNvPr>
          <p:cNvSpPr txBox="1"/>
          <p:nvPr/>
        </p:nvSpPr>
        <p:spPr>
          <a:xfrm>
            <a:off x="-3496127" y="339038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나눔스퀘어 ExtraBold">
            <a:extLst>
              <a:ext uri="{FF2B5EF4-FFF2-40B4-BE49-F238E27FC236}">
                <a16:creationId xmlns:a16="http://schemas.microsoft.com/office/drawing/2014/main" id="{C97DFE15-0CFF-498E-840D-881A6D57BB3E}"/>
              </a:ext>
            </a:extLst>
          </p:cNvPr>
          <p:cNvSpPr txBox="1"/>
          <p:nvPr/>
        </p:nvSpPr>
        <p:spPr>
          <a:xfrm>
            <a:off x="-3496129" y="4013177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나눔스퀘어 Bold">
            <a:extLst>
              <a:ext uri="{FF2B5EF4-FFF2-40B4-BE49-F238E27FC236}">
                <a16:creationId xmlns:a16="http://schemas.microsoft.com/office/drawing/2014/main" id="{3B7A93FD-1791-4F0D-8004-8272DA86A910}"/>
              </a:ext>
            </a:extLst>
          </p:cNvPr>
          <p:cNvSpPr txBox="1"/>
          <p:nvPr/>
        </p:nvSpPr>
        <p:spPr>
          <a:xfrm>
            <a:off x="-3496128" y="4550206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나눔스퀘어">
            <a:extLst>
              <a:ext uri="{FF2B5EF4-FFF2-40B4-BE49-F238E27FC236}">
                <a16:creationId xmlns:a16="http://schemas.microsoft.com/office/drawing/2014/main" id="{C89DE33F-5482-4D00-84AF-E4B32CB703B8}"/>
              </a:ext>
            </a:extLst>
          </p:cNvPr>
          <p:cNvSpPr txBox="1"/>
          <p:nvPr/>
        </p:nvSpPr>
        <p:spPr>
          <a:xfrm>
            <a:off x="-3496128" y="5087235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2" name="나눔스퀘어 Light">
            <a:extLst>
              <a:ext uri="{FF2B5EF4-FFF2-40B4-BE49-F238E27FC236}">
                <a16:creationId xmlns:a16="http://schemas.microsoft.com/office/drawing/2014/main" id="{07F53C48-C39F-4069-9EE3-9E2CCF1C76BA}"/>
              </a:ext>
            </a:extLst>
          </p:cNvPr>
          <p:cNvSpPr txBox="1"/>
          <p:nvPr/>
        </p:nvSpPr>
        <p:spPr>
          <a:xfrm>
            <a:off x="-3496127" y="5898317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나눔스퀘어OTF">
            <a:extLst>
              <a:ext uri="{FF2B5EF4-FFF2-40B4-BE49-F238E27FC236}">
                <a16:creationId xmlns:a16="http://schemas.microsoft.com/office/drawing/2014/main" id="{5D9540D5-7E77-453D-BB1E-3FC715B891A9}"/>
              </a:ext>
            </a:extLst>
          </p:cNvPr>
          <p:cNvSpPr txBox="1"/>
          <p:nvPr/>
        </p:nvSpPr>
        <p:spPr>
          <a:xfrm>
            <a:off x="-3496129" y="1579246"/>
            <a:ext cx="18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나눔스퀘어OTF Bold">
            <a:extLst>
              <a:ext uri="{FF2B5EF4-FFF2-40B4-BE49-F238E27FC236}">
                <a16:creationId xmlns:a16="http://schemas.microsoft.com/office/drawing/2014/main" id="{67C17966-EDE7-4093-B0B7-067A772B5667}"/>
              </a:ext>
            </a:extLst>
          </p:cNvPr>
          <p:cNvSpPr txBox="1"/>
          <p:nvPr/>
        </p:nvSpPr>
        <p:spPr>
          <a:xfrm>
            <a:off x="277424" y="236407"/>
            <a:ext cx="35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Firebase </a:t>
            </a:r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연동법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나눔스퀘어OTF">
            <a:extLst>
              <a:ext uri="{FF2B5EF4-FFF2-40B4-BE49-F238E27FC236}">
                <a16:creationId xmlns:a16="http://schemas.microsoft.com/office/drawing/2014/main" id="{699C03BE-8205-45EB-B9BF-6D971C4469C4}"/>
              </a:ext>
            </a:extLst>
          </p:cNvPr>
          <p:cNvSpPr txBox="1"/>
          <p:nvPr/>
        </p:nvSpPr>
        <p:spPr>
          <a:xfrm>
            <a:off x="860437" y="959683"/>
            <a:ext cx="7929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Firebase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콘솔에 접속한다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 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https://console.firebase.google.com/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94EFA5-D9DD-4FFC-BF26-50C7B13E2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96"/>
          <a:stretch/>
        </p:blipFill>
        <p:spPr>
          <a:xfrm>
            <a:off x="6096000" y="1579246"/>
            <a:ext cx="5600782" cy="2719644"/>
          </a:xfrm>
          <a:prstGeom prst="rect">
            <a:avLst/>
          </a:prstGeom>
        </p:spPr>
      </p:pic>
      <p:sp>
        <p:nvSpPr>
          <p:cNvPr id="25" name="나눔스퀘어OTF">
            <a:extLst>
              <a:ext uri="{FF2B5EF4-FFF2-40B4-BE49-F238E27FC236}">
                <a16:creationId xmlns:a16="http://schemas.microsoft.com/office/drawing/2014/main" id="{C147ADD4-0A47-4249-B2B6-FFAFFE0B93D5}"/>
              </a:ext>
            </a:extLst>
          </p:cNvPr>
          <p:cNvSpPr txBox="1"/>
          <p:nvPr/>
        </p:nvSpPr>
        <p:spPr>
          <a:xfrm>
            <a:off x="860437" y="4782896"/>
            <a:ext cx="323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추가를 눌러준다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85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1195</Words>
  <Application>Microsoft Office PowerPoint</Application>
  <PresentationFormat>와이드스크린</PresentationFormat>
  <Paragraphs>266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3" baseType="lpstr">
      <vt:lpstr>Arial Unicode MS</vt:lpstr>
      <vt:lpstr>나눔스퀘어</vt:lpstr>
      <vt:lpstr>나눔스퀘어 Bold</vt:lpstr>
      <vt:lpstr>나눔스퀘어 ExtraBold</vt:lpstr>
      <vt:lpstr>나눔스퀘어 Light</vt:lpstr>
      <vt:lpstr>나눔스퀘어_ac</vt:lpstr>
      <vt:lpstr>나눔스퀘어_ac Bold</vt:lpstr>
      <vt:lpstr>나눔스퀘어_ac ExtraBold</vt:lpstr>
      <vt:lpstr>나눔스퀘어OTF</vt:lpstr>
      <vt:lpstr>나눔스퀘어OTF Bold</vt:lpstr>
      <vt:lpstr>나눔스퀘어OTF ExtraBold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희찬</dc:creator>
  <cp:lastModifiedBy>박 희찬</cp:lastModifiedBy>
  <cp:revision>32</cp:revision>
  <dcterms:created xsi:type="dcterms:W3CDTF">2022-02-18T17:52:06Z</dcterms:created>
  <dcterms:modified xsi:type="dcterms:W3CDTF">2022-03-12T06:27:22Z</dcterms:modified>
</cp:coreProperties>
</file>