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  <p:sldMasterId id="2147483711" r:id="rId3"/>
  </p:sldMasterIdLst>
  <p:notesMasterIdLst>
    <p:notesMasterId r:id="rId20"/>
  </p:notesMasterIdLst>
  <p:sldIdLst>
    <p:sldId id="256" r:id="rId4"/>
    <p:sldId id="259" r:id="rId5"/>
    <p:sldId id="257" r:id="rId6"/>
    <p:sldId id="258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3F63B-743F-4F20-804F-EBAE8DE56961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55DC0-C9C6-4609-AFC8-BCF94D458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1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55DC0-C9C6-4609-AFC8-BCF94D458EA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3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55DC0-C9C6-4609-AFC8-BCF94D458EA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0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1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723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99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43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98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90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93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8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1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68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80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12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48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895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35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25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1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3240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04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59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838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58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3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593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847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952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8171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076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424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989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77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396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475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892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373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927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151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1835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008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547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6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36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0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8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7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4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71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5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F505-18A7-4CB4-BBD1-CB8BA34F1CBF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7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youtu.be/3tUAOeO80cA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youtu.be/aahjXPwtZBs" TargetMode="Externa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2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.png"/><Relationship Id="rId11" Type="http://schemas.openxmlformats.org/officeDocument/2006/relationships/image" Target="../media/image20.PNG"/><Relationship Id="rId5" Type="http://schemas.openxmlformats.org/officeDocument/2006/relationships/image" Target="../media/image17.jpe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788895"/>
            <a:ext cx="12192000" cy="1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451" y="265675"/>
            <a:ext cx="11305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002060"/>
                </a:solidFill>
              </a:rPr>
              <a:t>라즈베리파이를</a:t>
            </a:r>
            <a:r>
              <a:rPr lang="ko-KR" altLang="en-US" sz="2800" b="1" dirty="0">
                <a:solidFill>
                  <a:srgbClr val="002060"/>
                </a:solidFill>
              </a:rPr>
              <a:t> 이용한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r>
              <a:rPr lang="ko-KR" altLang="en-US" sz="2800" b="1" dirty="0">
                <a:solidFill>
                  <a:srgbClr val="002060"/>
                </a:solidFill>
              </a:rPr>
              <a:t>미세먼지 및 유해물질 자동 환기 시스템</a:t>
            </a:r>
            <a:endParaRPr lang="en-US" altLang="ko-KR" sz="28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436" y="950259"/>
            <a:ext cx="263562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대기환경보전법 제</a:t>
            </a:r>
            <a:r>
              <a:rPr lang="en-US" altLang="ko-KR" dirty="0"/>
              <a:t>1</a:t>
            </a:r>
            <a:r>
              <a:rPr lang="ko-KR" altLang="en-US" dirty="0"/>
              <a:t>조 대기환경을 적정하고 </a:t>
            </a:r>
            <a:r>
              <a:rPr lang="ko-KR" altLang="en-US" u="sng" dirty="0">
                <a:solidFill>
                  <a:srgbClr val="FF0000"/>
                </a:solidFill>
              </a:rPr>
              <a:t>지속가능하게 관리 보전</a:t>
            </a:r>
            <a:r>
              <a:rPr lang="ko-KR" altLang="en-US" dirty="0"/>
              <a:t>하여 국민이 건강하고 </a:t>
            </a:r>
            <a:r>
              <a:rPr lang="ko-KR" altLang="en-US" u="sng" dirty="0">
                <a:solidFill>
                  <a:srgbClr val="FF0000"/>
                </a:solidFill>
              </a:rPr>
              <a:t>쾌적한 환경</a:t>
            </a:r>
            <a:r>
              <a:rPr lang="ko-KR" altLang="en-US" dirty="0"/>
              <a:t>에서 생활 할 수 있게 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3436" y="2848020"/>
            <a:ext cx="2635624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방법</a:t>
            </a:r>
            <a:r>
              <a:rPr lang="en-US" altLang="ko-KR" dirty="0"/>
              <a:t> : </a:t>
            </a:r>
            <a:r>
              <a:rPr lang="ko-KR" altLang="en-US" dirty="0"/>
              <a:t>집안에서 미세먼지</a:t>
            </a:r>
            <a:r>
              <a:rPr lang="en-US" altLang="ko-KR" dirty="0"/>
              <a:t> </a:t>
            </a:r>
            <a:r>
              <a:rPr lang="ko-KR" altLang="en-US" dirty="0"/>
              <a:t>와 기상청</a:t>
            </a:r>
            <a:r>
              <a:rPr lang="en-US" altLang="ko-KR" dirty="0"/>
              <a:t>API</a:t>
            </a:r>
            <a:r>
              <a:rPr lang="ko-KR" altLang="en-US" dirty="0"/>
              <a:t>로 측정한 밖의 미세먼지를 비교하여 자동 환기를 시킨다</a:t>
            </a:r>
            <a:r>
              <a:rPr lang="en-US" altLang="ko-KR" dirty="0"/>
              <a:t>. </a:t>
            </a:r>
            <a:r>
              <a:rPr lang="ko-KR" altLang="en-US" dirty="0"/>
              <a:t>또한 유해물질센서</a:t>
            </a:r>
            <a:r>
              <a:rPr lang="en-US" altLang="ko-KR" dirty="0"/>
              <a:t>, </a:t>
            </a:r>
            <a:r>
              <a:rPr lang="ko-KR" altLang="en-US" dirty="0"/>
              <a:t>가스 센서를 사용하여 사용자가 사용하는 공간에서 위험이 발생시 핸드폰으로 경고 문자를 보내어 위험을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048000" y="806824"/>
            <a:ext cx="0" cy="605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365" y="5853777"/>
            <a:ext cx="263562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</a:t>
            </a:r>
            <a:r>
              <a:rPr lang="en-US" altLang="ko-KR" dirty="0"/>
              <a:t>: </a:t>
            </a:r>
            <a:r>
              <a:rPr lang="ko-KR" altLang="en-US" sz="1500" dirty="0"/>
              <a:t>모터로 큰 문을 제어하기에는 어렵기떄문에 미니 테스트로 진행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012" y="950259"/>
            <a:ext cx="2451157" cy="664106"/>
          </a:xfrm>
          <a:prstGeom prst="rect">
            <a:avLst/>
          </a:prstGeom>
        </p:spPr>
      </p:pic>
      <p:sp>
        <p:nvSpPr>
          <p:cNvPr id="19" name="TextBox 54"/>
          <p:cNvSpPr txBox="1"/>
          <p:nvPr/>
        </p:nvSpPr>
        <p:spPr>
          <a:xfrm>
            <a:off x="2762003" y="1637459"/>
            <a:ext cx="340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기상청 </a:t>
            </a:r>
            <a:r>
              <a:rPr lang="en-US" altLang="ko-KR" sz="1100" b="1" dirty="0">
                <a:solidFill>
                  <a:srgbClr val="C00000"/>
                </a:solidFill>
              </a:rPr>
              <a:t>API </a:t>
            </a:r>
            <a:r>
              <a:rPr lang="ko-KR" altLang="en-US" sz="1100" b="1" dirty="0">
                <a:solidFill>
                  <a:srgbClr val="C00000"/>
                </a:solidFill>
              </a:rPr>
              <a:t>사용</a:t>
            </a:r>
            <a:r>
              <a:rPr lang="en-US" altLang="ko-KR" sz="1100" b="1" dirty="0">
                <a:solidFill>
                  <a:srgbClr val="C00000"/>
                </a:solidFill>
              </a:rPr>
              <a:t>(</a:t>
            </a:r>
            <a:r>
              <a:rPr lang="ko-KR" altLang="en-US" sz="1100" b="1" dirty="0">
                <a:solidFill>
                  <a:srgbClr val="C00000"/>
                </a:solidFill>
              </a:rPr>
              <a:t>밖의 미세먼지</a:t>
            </a:r>
            <a:r>
              <a:rPr lang="en-US" altLang="ko-KR" sz="1100" b="1" dirty="0">
                <a:solidFill>
                  <a:srgbClr val="C00000"/>
                </a:solidFill>
              </a:rPr>
              <a:t>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113" y="4358304"/>
            <a:ext cx="1155542" cy="76554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210" y="5665634"/>
            <a:ext cx="858790" cy="77551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061" y="5702433"/>
            <a:ext cx="973324" cy="70191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6102" y="5577492"/>
            <a:ext cx="1277447" cy="82685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4665" y="4382654"/>
            <a:ext cx="683027" cy="64508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3084852" y="4301465"/>
            <a:ext cx="782227" cy="807460"/>
          </a:xfrm>
          <a:prstGeom prst="rect">
            <a:avLst/>
          </a:prstGeom>
        </p:spPr>
      </p:pic>
      <p:sp>
        <p:nvSpPr>
          <p:cNvPr id="26" name="TextBox 54"/>
          <p:cNvSpPr txBox="1"/>
          <p:nvPr/>
        </p:nvSpPr>
        <p:spPr>
          <a:xfrm>
            <a:off x="6198008" y="6487980"/>
            <a:ext cx="2341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미세먼지 센서</a:t>
            </a:r>
            <a:r>
              <a:rPr lang="en-US" altLang="ko-KR" sz="1100" b="1" dirty="0">
                <a:solidFill>
                  <a:srgbClr val="C00000"/>
                </a:solidFill>
              </a:rPr>
              <a:t>(</a:t>
            </a:r>
            <a:r>
              <a:rPr lang="ko-KR" altLang="en-US" sz="1100" b="1" dirty="0">
                <a:solidFill>
                  <a:srgbClr val="C00000"/>
                </a:solidFill>
              </a:rPr>
              <a:t>집 안의 미세먼지</a:t>
            </a:r>
            <a:r>
              <a:rPr lang="en-US" altLang="ko-KR" sz="1100" b="1" dirty="0">
                <a:solidFill>
                  <a:srgbClr val="C00000"/>
                </a:solidFill>
              </a:rPr>
              <a:t>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4577692" y="6477946"/>
            <a:ext cx="1828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가스센서</a:t>
            </a:r>
            <a:r>
              <a:rPr lang="en-US" altLang="ko-KR" sz="1100" b="1" dirty="0">
                <a:solidFill>
                  <a:srgbClr val="C00000"/>
                </a:solidFill>
              </a:rPr>
              <a:t> MQ-2</a:t>
            </a:r>
            <a:r>
              <a:rPr lang="ko-KR" altLang="en-US" sz="1100" b="1" dirty="0">
                <a:solidFill>
                  <a:srgbClr val="C00000"/>
                </a:solidFill>
              </a:rPr>
              <a:t>센서</a:t>
            </a:r>
          </a:p>
        </p:txBody>
      </p:sp>
      <p:sp>
        <p:nvSpPr>
          <p:cNvPr id="28" name="TextBox 54"/>
          <p:cNvSpPr txBox="1"/>
          <p:nvPr/>
        </p:nvSpPr>
        <p:spPr>
          <a:xfrm>
            <a:off x="2984593" y="6477946"/>
            <a:ext cx="182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>
                <a:solidFill>
                  <a:srgbClr val="C00000"/>
                </a:solidFill>
              </a:rPr>
              <a:t>유해물질센서 </a:t>
            </a:r>
            <a:r>
              <a:rPr lang="en-US" altLang="ko-KR" sz="1100" b="1" dirty="0">
                <a:solidFill>
                  <a:srgbClr val="C00000"/>
                </a:solidFill>
              </a:rPr>
              <a:t>VOCs</a:t>
            </a:r>
            <a:r>
              <a:rPr lang="ko-KR" altLang="en-US" sz="1100" b="1" dirty="0">
                <a:solidFill>
                  <a:srgbClr val="C00000"/>
                </a:solidFill>
              </a:rPr>
              <a:t>센서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4326834" y="5189702"/>
            <a:ext cx="1075676" cy="38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3" idx="0"/>
          </p:cNvCxnSpPr>
          <p:nvPr/>
        </p:nvCxnSpPr>
        <p:spPr>
          <a:xfrm flipH="1" flipV="1">
            <a:off x="5474825" y="5189702"/>
            <a:ext cx="1" cy="38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5620624" y="5189702"/>
            <a:ext cx="1569981" cy="38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54"/>
          <p:cNvSpPr txBox="1"/>
          <p:nvPr/>
        </p:nvSpPr>
        <p:spPr>
          <a:xfrm>
            <a:off x="2984593" y="5101332"/>
            <a:ext cx="1890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DB(</a:t>
            </a:r>
            <a:r>
              <a:rPr lang="ko-KR" altLang="en-US" sz="1100" b="1" dirty="0">
                <a:solidFill>
                  <a:srgbClr val="C00000"/>
                </a:solidFill>
              </a:rPr>
              <a:t>얼마나 자주 발생하는지 비교 목적</a:t>
            </a:r>
            <a:r>
              <a:rPr lang="en-US" altLang="ko-KR" sz="1100" b="1" dirty="0">
                <a:solidFill>
                  <a:srgbClr val="C00000"/>
                </a:solidFill>
              </a:rPr>
              <a:t>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37" name="직선 화살표 연결선 36"/>
          <p:cNvCxnSpPr>
            <a:endCxn id="20" idx="1"/>
          </p:cNvCxnSpPr>
          <p:nvPr/>
        </p:nvCxnSpPr>
        <p:spPr>
          <a:xfrm>
            <a:off x="4574802" y="4679988"/>
            <a:ext cx="396311" cy="6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인터넷 구름에 대한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220" y="2236989"/>
            <a:ext cx="2243912" cy="1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4236178" y="296642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네트워크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20" idx="0"/>
          </p:cNvCxnSpPr>
          <p:nvPr/>
        </p:nvCxnSpPr>
        <p:spPr>
          <a:xfrm flipH="1" flipV="1">
            <a:off x="5111446" y="3724712"/>
            <a:ext cx="437438" cy="6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676788" y="1971413"/>
            <a:ext cx="0" cy="53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5492100" y="2492171"/>
            <a:ext cx="1269110" cy="29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4"/>
          <p:cNvSpPr txBox="1"/>
          <p:nvPr/>
        </p:nvSpPr>
        <p:spPr>
          <a:xfrm>
            <a:off x="5643245" y="1991668"/>
            <a:ext cx="340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Node-RED</a:t>
            </a:r>
            <a:r>
              <a:rPr lang="ko-KR" altLang="en-US" sz="1100" b="1" dirty="0">
                <a:solidFill>
                  <a:srgbClr val="C00000"/>
                </a:solidFill>
              </a:rPr>
              <a:t> 인터페이스</a:t>
            </a:r>
            <a:r>
              <a:rPr lang="en-US" altLang="ko-KR" sz="1100" b="1" dirty="0">
                <a:solidFill>
                  <a:srgbClr val="C00000"/>
                </a:solidFill>
              </a:rPr>
              <a:t> </a:t>
            </a:r>
            <a:r>
              <a:rPr lang="ko-KR" altLang="en-US" sz="1100" b="1" dirty="0">
                <a:solidFill>
                  <a:srgbClr val="C00000"/>
                </a:solidFill>
              </a:rPr>
              <a:t>제공</a:t>
            </a:r>
          </a:p>
        </p:txBody>
      </p:sp>
      <p:pic>
        <p:nvPicPr>
          <p:cNvPr id="48" name="그림 47"/>
          <p:cNvPicPr/>
          <p:nvPr/>
        </p:nvPicPr>
        <p:blipFill>
          <a:blip r:embed="rId10"/>
          <a:stretch>
            <a:fillRect/>
          </a:stretch>
        </p:blipFill>
        <p:spPr>
          <a:xfrm>
            <a:off x="7524266" y="963019"/>
            <a:ext cx="1486620" cy="977493"/>
          </a:xfrm>
          <a:prstGeom prst="rect">
            <a:avLst/>
          </a:prstGeom>
        </p:spPr>
      </p:pic>
      <p:pic>
        <p:nvPicPr>
          <p:cNvPr id="50" name="그림 49"/>
          <p:cNvPicPr/>
          <p:nvPr/>
        </p:nvPicPr>
        <p:blipFill>
          <a:blip r:embed="rId11"/>
          <a:stretch>
            <a:fillRect/>
          </a:stretch>
        </p:blipFill>
        <p:spPr>
          <a:xfrm>
            <a:off x="6001180" y="951859"/>
            <a:ext cx="1272075" cy="966312"/>
          </a:xfrm>
          <a:prstGeom prst="rect">
            <a:avLst/>
          </a:prstGeom>
        </p:spPr>
      </p:pic>
      <p:pic>
        <p:nvPicPr>
          <p:cNvPr id="52" name="Picture 10" descr="스마트폰 아이콘에 대한 이미지 검색결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951" y="1134062"/>
            <a:ext cx="372914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4"/>
          <p:cNvSpPr txBox="1"/>
          <p:nvPr/>
        </p:nvSpPr>
        <p:spPr>
          <a:xfrm>
            <a:off x="9034705" y="2106184"/>
            <a:ext cx="340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인터페이스 확인 및 알림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9179050" y="1537287"/>
            <a:ext cx="1013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750169" y="3498209"/>
            <a:ext cx="1960201" cy="93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4"/>
          <p:cNvSpPr txBox="1"/>
          <p:nvPr/>
        </p:nvSpPr>
        <p:spPr>
          <a:xfrm rot="1459965">
            <a:off x="5016951" y="3664810"/>
            <a:ext cx="334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집안의 미세먼지 안좋음</a:t>
            </a:r>
          </a:p>
        </p:txBody>
      </p:sp>
      <p:sp>
        <p:nvSpPr>
          <p:cNvPr id="60" name="TextBox 54"/>
          <p:cNvSpPr txBox="1"/>
          <p:nvPr/>
        </p:nvSpPr>
        <p:spPr>
          <a:xfrm rot="1449322">
            <a:off x="4804312" y="3909274"/>
            <a:ext cx="3318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밖의 미세먼지 좋음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760" y="4976369"/>
            <a:ext cx="1015911" cy="105119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02258" y="4483388"/>
            <a:ext cx="1714763" cy="1442971"/>
          </a:xfrm>
          <a:prstGeom prst="rect">
            <a:avLst/>
          </a:prstGeom>
        </p:spPr>
      </p:pic>
      <p:sp>
        <p:nvSpPr>
          <p:cNvPr id="63" name="TextBox 54"/>
          <p:cNvSpPr txBox="1"/>
          <p:nvPr/>
        </p:nvSpPr>
        <p:spPr>
          <a:xfrm>
            <a:off x="8603796" y="6046182"/>
            <a:ext cx="340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환기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20798" y="4494414"/>
            <a:ext cx="646591" cy="63442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30689" y="4494995"/>
            <a:ext cx="829166" cy="694707"/>
          </a:xfrm>
          <a:prstGeom prst="rect">
            <a:avLst/>
          </a:prstGeom>
        </p:spPr>
      </p:pic>
      <p:cxnSp>
        <p:nvCxnSpPr>
          <p:cNvPr id="69" name="직선 화살표 연결선 68"/>
          <p:cNvCxnSpPr/>
          <p:nvPr/>
        </p:nvCxnSpPr>
        <p:spPr>
          <a:xfrm>
            <a:off x="9034705" y="4838395"/>
            <a:ext cx="1157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8878478" y="4574389"/>
            <a:ext cx="134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제어</a:t>
            </a:r>
          </a:p>
        </p:txBody>
      </p:sp>
      <p:sp>
        <p:nvSpPr>
          <p:cNvPr id="71" name="TextBox 54"/>
          <p:cNvSpPr txBox="1"/>
          <p:nvPr/>
        </p:nvSpPr>
        <p:spPr>
          <a:xfrm>
            <a:off x="6452879" y="5113734"/>
            <a:ext cx="340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err="1">
                <a:solidFill>
                  <a:srgbClr val="C00000"/>
                </a:solidFill>
              </a:rPr>
              <a:t>서보모터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US" altLang="ko-KR" sz="1100" b="1" dirty="0">
                <a:solidFill>
                  <a:srgbClr val="C00000"/>
                </a:solidFill>
              </a:rPr>
              <a:t>or </a:t>
            </a:r>
            <a:r>
              <a:rPr lang="ko-KR" altLang="en-US" sz="1100" b="1" dirty="0" err="1">
                <a:solidFill>
                  <a:srgbClr val="C00000"/>
                </a:solidFill>
              </a:rPr>
              <a:t>스테핑</a:t>
            </a:r>
            <a:r>
              <a:rPr lang="ko-KR" altLang="en-US" sz="1100" b="1" dirty="0">
                <a:solidFill>
                  <a:srgbClr val="C00000"/>
                </a:solidFill>
              </a:rPr>
              <a:t> 모터</a:t>
            </a:r>
          </a:p>
        </p:txBody>
      </p:sp>
      <p:cxnSp>
        <p:nvCxnSpPr>
          <p:cNvPr id="73" name="직선 화살표 연결선 72"/>
          <p:cNvCxnSpPr>
            <a:stCxn id="39" idx="3"/>
          </p:cNvCxnSpPr>
          <p:nvPr/>
        </p:nvCxnSpPr>
        <p:spPr>
          <a:xfrm>
            <a:off x="5912132" y="3089789"/>
            <a:ext cx="2627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54"/>
          <p:cNvSpPr txBox="1"/>
          <p:nvPr/>
        </p:nvSpPr>
        <p:spPr>
          <a:xfrm>
            <a:off x="5477072" y="2833005"/>
            <a:ext cx="340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가스누출 및 유해물질 발생</a:t>
            </a:r>
          </a:p>
        </p:txBody>
      </p:sp>
      <p:cxnSp>
        <p:nvCxnSpPr>
          <p:cNvPr id="76" name="직선 화살표 연결선 75"/>
          <p:cNvCxnSpPr/>
          <p:nvPr/>
        </p:nvCxnSpPr>
        <p:spPr>
          <a:xfrm flipV="1">
            <a:off x="8538581" y="2355978"/>
            <a:ext cx="1577134" cy="74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8454499" y="3023955"/>
            <a:ext cx="168164" cy="166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54"/>
          <p:cNvSpPr txBox="1"/>
          <p:nvPr/>
        </p:nvSpPr>
        <p:spPr>
          <a:xfrm rot="20107998">
            <a:off x="7529126" y="2506028"/>
            <a:ext cx="340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문자로 위험 알림</a:t>
            </a:r>
          </a:p>
        </p:txBody>
      </p:sp>
      <p:cxnSp>
        <p:nvCxnSpPr>
          <p:cNvPr id="82" name="직선 화살표 연결선 81"/>
          <p:cNvCxnSpPr>
            <a:stCxn id="77" idx="5"/>
          </p:cNvCxnSpPr>
          <p:nvPr/>
        </p:nvCxnSpPr>
        <p:spPr>
          <a:xfrm>
            <a:off x="8598036" y="3165988"/>
            <a:ext cx="1517679" cy="143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54"/>
          <p:cNvSpPr txBox="1"/>
          <p:nvPr/>
        </p:nvSpPr>
        <p:spPr>
          <a:xfrm rot="2578186">
            <a:off x="8748558" y="3615204"/>
            <a:ext cx="134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제어</a:t>
            </a: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65177" y="2688997"/>
            <a:ext cx="1181187" cy="896191"/>
          </a:xfrm>
          <a:prstGeom prst="rect">
            <a:avLst/>
          </a:prstGeom>
        </p:spPr>
      </p:pic>
      <p:sp>
        <p:nvSpPr>
          <p:cNvPr id="85" name="TextBox 54"/>
          <p:cNvSpPr txBox="1"/>
          <p:nvPr/>
        </p:nvSpPr>
        <p:spPr>
          <a:xfrm>
            <a:off x="9255067" y="3619779"/>
            <a:ext cx="340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문자 서비스</a:t>
            </a:r>
          </a:p>
        </p:txBody>
      </p:sp>
    </p:spTree>
    <p:extLst>
      <p:ext uri="{BB962C8B-B14F-4D97-AF65-F5344CB8AC3E}">
        <p14:creationId xmlns:p14="http://schemas.microsoft.com/office/powerpoint/2010/main" val="38911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C319D25-8336-4100-9D73-CBC102A7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코드 입력 </a:t>
            </a:r>
            <a:r>
              <a:rPr lang="en-US" altLang="ko-KR" sz="3200" dirty="0"/>
              <a:t>[ 1 / 3 ]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FCEF903-9413-449C-82C8-E4F9760D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578" y="1574906"/>
            <a:ext cx="10757598" cy="49369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ko-KR" altLang="en-US" sz="2000" dirty="0"/>
              <a:t>카카오메시지를 전달할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sendToMeMessage</a:t>
            </a:r>
            <a:r>
              <a:rPr lang="en-US" altLang="ko-KR" sz="2000" dirty="0"/>
              <a:t> </a:t>
            </a:r>
            <a:r>
              <a:rPr lang="ko-KR" altLang="en-US" sz="2000" dirty="0"/>
              <a:t>함수를 정의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KAKAO_TOKEN</a:t>
            </a:r>
            <a:r>
              <a:rPr lang="ko-KR" altLang="en-US" sz="2000" dirty="0"/>
              <a:t>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https://developers.kakao.com/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의 계정으로 앱을 만들고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토큰을 발급받아 넣은 변수다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Url</a:t>
            </a:r>
            <a:r>
              <a:rPr lang="ko-KR" altLang="en-US" sz="2000" dirty="0"/>
              <a:t>은 </a:t>
            </a:r>
            <a:r>
              <a:rPr lang="en-US" altLang="ko-KR" sz="2000" dirty="0"/>
              <a:t>API</a:t>
            </a:r>
            <a:r>
              <a:rPr lang="ko-KR" altLang="en-US" sz="2000" dirty="0"/>
              <a:t>중 어떤 속성을 사용할 것인가를 결정한다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사용자지정메시지를 스스로에게 전달을 의미하는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속성을 지닌 </a:t>
            </a:r>
            <a:r>
              <a:rPr lang="en-US" altLang="ko-KR" sz="2000" dirty="0" err="1"/>
              <a:t>Url</a:t>
            </a:r>
            <a:r>
              <a:rPr lang="ko-KR" altLang="en-US" sz="2000" dirty="0"/>
              <a:t>을 기입했다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매개변수 </a:t>
            </a:r>
            <a:r>
              <a:rPr lang="en-US" altLang="ko-KR" sz="2000" dirty="0" err="1"/>
              <a:t>InOrOut</a:t>
            </a:r>
            <a:r>
              <a:rPr lang="ko-KR" altLang="en-US" sz="2000" dirty="0"/>
              <a:t>이 </a:t>
            </a:r>
            <a:r>
              <a:rPr lang="en-US" altLang="ko-KR" sz="2000" dirty="0"/>
              <a:t>IN</a:t>
            </a:r>
            <a:r>
              <a:rPr lang="ko-KR" altLang="en-US" sz="2000" dirty="0"/>
              <a:t>이면 </a:t>
            </a:r>
            <a:r>
              <a:rPr lang="ko-KR" altLang="en-US" sz="2000" dirty="0" err="1"/>
              <a:t>가스검출메시지를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 err="1"/>
              <a:t>다른것이면</a:t>
            </a:r>
            <a:r>
              <a:rPr lang="ko-KR" altLang="en-US" sz="2000" dirty="0"/>
              <a:t> 환기완료 메시지를 보낸다</a:t>
            </a:r>
            <a:r>
              <a:rPr lang="en-US" altLang="ko-KR" sz="2000" dirty="0"/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7408BEA-2D54-42E8-80A4-74E47AF74C7B}"/>
              </a:ext>
            </a:extLst>
          </p:cNvPr>
          <p:cNvGrpSpPr/>
          <p:nvPr/>
        </p:nvGrpSpPr>
        <p:grpSpPr>
          <a:xfrm>
            <a:off x="6124575" y="-61913"/>
            <a:ext cx="6067425" cy="5229225"/>
            <a:chOff x="921465" y="2141450"/>
            <a:chExt cx="6067425" cy="52292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A6EABE2-95F3-473B-94A0-D4864B5C3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465" y="2141450"/>
              <a:ext cx="6048375" cy="28765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EE27654-A1C0-471E-94F8-9ADDB54B7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1465" y="5018000"/>
              <a:ext cx="6067425" cy="2352675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E34593A-E460-44B1-8F52-4E1CCDA66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0762" y="4978801"/>
            <a:ext cx="60388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1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C319D25-8336-4100-9D73-CBC102A7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코드 입력 </a:t>
            </a:r>
            <a:r>
              <a:rPr lang="en-US" altLang="ko-KR" sz="3200" dirty="0"/>
              <a:t>[ 2 / 3 ]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51C006-BD07-45E6-B000-6F3310FDD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62907"/>
            <a:ext cx="6048375" cy="2181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2CDD00-6AA9-4103-99D7-699164C9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2244132"/>
            <a:ext cx="6029325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AD6CF6-6511-4CAF-94F3-490BFC795F1F}"/>
              </a:ext>
            </a:extLst>
          </p:cNvPr>
          <p:cNvSpPr txBox="1"/>
          <p:nvPr/>
        </p:nvSpPr>
        <p:spPr>
          <a:xfrm>
            <a:off x="723481" y="1919235"/>
            <a:ext cx="526137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err="1"/>
              <a:t>Pin_gas</a:t>
            </a:r>
            <a:r>
              <a:rPr lang="en-US" altLang="ko-KR" dirty="0"/>
              <a:t>, </a:t>
            </a:r>
            <a:r>
              <a:rPr lang="en-US" altLang="ko-KR" dirty="0" err="1"/>
              <a:t>pin_mat</a:t>
            </a:r>
            <a:r>
              <a:rPr lang="en-US" altLang="ko-KR" dirty="0"/>
              <a:t>, </a:t>
            </a:r>
            <a:r>
              <a:rPr lang="en-US" altLang="ko-KR" dirty="0" err="1"/>
              <a:t>pin_morter</a:t>
            </a:r>
            <a:r>
              <a:rPr lang="en-US" altLang="ko-KR" dirty="0"/>
              <a:t> </a:t>
            </a:r>
            <a:r>
              <a:rPr lang="ko-KR" altLang="en-US" dirty="0"/>
              <a:t>을 생성하고</a:t>
            </a:r>
            <a:endParaRPr lang="en-US" altLang="ko-KR" dirty="0"/>
          </a:p>
          <a:p>
            <a:r>
              <a:rPr lang="en-US" altLang="ko-KR" dirty="0" err="1"/>
              <a:t>Pin_gas</a:t>
            </a:r>
            <a:r>
              <a:rPr lang="ko-KR" altLang="en-US" dirty="0"/>
              <a:t>와 </a:t>
            </a:r>
            <a:r>
              <a:rPr lang="en-US" altLang="ko-KR" dirty="0" err="1"/>
              <a:t>pin_mat</a:t>
            </a:r>
            <a:r>
              <a:rPr lang="ko-KR" altLang="en-US" dirty="0"/>
              <a:t>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Pin_morter</a:t>
            </a:r>
            <a:r>
              <a:rPr lang="ko-KR" altLang="en-US" dirty="0"/>
              <a:t>는 서브모터로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라즈베리파이의</a:t>
            </a:r>
            <a:r>
              <a:rPr lang="ko-KR" altLang="en-US" dirty="0"/>
              <a:t> </a:t>
            </a:r>
            <a:r>
              <a:rPr lang="en-US" altLang="ko-KR" dirty="0"/>
              <a:t>GPIO PIN 18</a:t>
            </a:r>
            <a:r>
              <a:rPr lang="ko-KR" altLang="en-US" dirty="0"/>
              <a:t>에 모터를 연결했다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u="sng" dirty="0" err="1"/>
              <a:t>Board.get_pin</a:t>
            </a:r>
            <a:r>
              <a:rPr lang="en-US" altLang="ko-KR" u="sng" dirty="0"/>
              <a:t>(‘a(</a:t>
            </a:r>
            <a:r>
              <a:rPr lang="ko-KR" altLang="en-US" u="sng" dirty="0"/>
              <a:t>아날로그</a:t>
            </a:r>
            <a:r>
              <a:rPr lang="en-US" altLang="ko-KR" u="sng" dirty="0"/>
              <a:t>):</a:t>
            </a:r>
            <a:r>
              <a:rPr lang="ko-KR" altLang="en-US" u="sng" dirty="0"/>
              <a:t>번호 </a:t>
            </a:r>
            <a:r>
              <a:rPr lang="en-US" altLang="ko-KR" u="sng" dirty="0"/>
              <a:t>: I or O’)</a:t>
            </a:r>
          </a:p>
          <a:p>
            <a:r>
              <a:rPr lang="ko-KR" altLang="en-US" dirty="0" err="1"/>
              <a:t>아두이노의</a:t>
            </a:r>
            <a:r>
              <a:rPr lang="ko-KR" altLang="en-US" dirty="0"/>
              <a:t> </a:t>
            </a:r>
            <a:r>
              <a:rPr lang="en-US" altLang="ko-KR" dirty="0"/>
              <a:t>ANALOG 0</a:t>
            </a:r>
            <a:r>
              <a:rPr lang="ko-KR" altLang="en-US" dirty="0"/>
              <a:t>번과 </a:t>
            </a:r>
            <a:r>
              <a:rPr lang="en-US" altLang="ko-KR" dirty="0"/>
              <a:t>1</a:t>
            </a:r>
            <a:r>
              <a:rPr lang="ko-KR" altLang="en-US" dirty="0"/>
              <a:t>번을 사용하고</a:t>
            </a:r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정의하였다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While True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gas</a:t>
            </a:r>
            <a:r>
              <a:rPr lang="ko-KR" altLang="en-US" dirty="0"/>
              <a:t>와 </a:t>
            </a:r>
            <a:r>
              <a:rPr lang="en-US" altLang="ko-KR" dirty="0"/>
              <a:t>mat </a:t>
            </a:r>
            <a:r>
              <a:rPr lang="ko-KR" altLang="en-US" dirty="0"/>
              <a:t>의 </a:t>
            </a:r>
            <a:r>
              <a:rPr lang="ko-KR" altLang="en-US" dirty="0" err="1"/>
              <a:t>아날로그값을</a:t>
            </a:r>
            <a:endParaRPr lang="en-US" altLang="ko-KR" dirty="0"/>
          </a:p>
          <a:p>
            <a:r>
              <a:rPr lang="ko-KR" altLang="en-US" dirty="0"/>
              <a:t>읽어오고</a:t>
            </a:r>
            <a:r>
              <a:rPr lang="en-US" altLang="ko-KR" dirty="0"/>
              <a:t>, </a:t>
            </a:r>
            <a:r>
              <a:rPr lang="ko-KR" altLang="en-US" dirty="0"/>
              <a:t>처음 </a:t>
            </a:r>
            <a:r>
              <a:rPr lang="ko-KR" altLang="en-US" dirty="0" err="1"/>
              <a:t>읽어오는데는</a:t>
            </a:r>
            <a:r>
              <a:rPr lang="ko-KR" altLang="en-US" dirty="0"/>
              <a:t> 시간이 걸려</a:t>
            </a:r>
            <a:endParaRPr lang="en-US" altLang="ko-KR" dirty="0"/>
          </a:p>
          <a:p>
            <a:r>
              <a:rPr lang="en-US" altLang="ko-KR" dirty="0"/>
              <a:t>None</a:t>
            </a:r>
            <a:r>
              <a:rPr lang="ko-KR" altLang="en-US" dirty="0"/>
              <a:t>이 나타나기 때문에 </a:t>
            </a:r>
            <a:endParaRPr lang="en-US" altLang="ko-KR" dirty="0"/>
          </a:p>
          <a:p>
            <a:r>
              <a:rPr lang="en-US" altLang="ko-KR" dirty="0"/>
              <a:t>None</a:t>
            </a:r>
            <a:r>
              <a:rPr lang="ko-KR" altLang="en-US" dirty="0"/>
              <a:t>이 </a:t>
            </a:r>
            <a:r>
              <a:rPr lang="ko-KR" altLang="en-US" dirty="0" err="1"/>
              <a:t>아닐때만</a:t>
            </a:r>
            <a:r>
              <a:rPr lang="ko-KR" altLang="en-US" dirty="0"/>
              <a:t> 값을 읽어와 </a:t>
            </a:r>
            <a:r>
              <a:rPr lang="en-US" altLang="ko-KR" dirty="0"/>
              <a:t>100</a:t>
            </a:r>
            <a:r>
              <a:rPr lang="ko-KR" altLang="en-US" dirty="0"/>
              <a:t>을 곱해주었다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31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C319D25-8336-4100-9D73-CBC102A7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395" y="652071"/>
            <a:ext cx="8911687" cy="128089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코드 입력 </a:t>
            </a:r>
            <a:r>
              <a:rPr lang="en-US" altLang="ko-KR" sz="3200" dirty="0"/>
              <a:t>[ 3 / 3 ]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818A62-B4C0-4215-AB94-A340CB04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753" y="3015054"/>
            <a:ext cx="6029325" cy="2276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C9C3A5-E81B-4CD0-A53D-A2C603F96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653" y="5291529"/>
            <a:ext cx="6067425" cy="914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8EDFC0-6398-4E52-9D7E-6060DF8B6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041" y="1033854"/>
            <a:ext cx="6000750" cy="198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B1D879-CC5F-4016-9015-6A428AFDBF2F}"/>
              </a:ext>
            </a:extLst>
          </p:cNvPr>
          <p:cNvSpPr txBox="1"/>
          <p:nvPr/>
        </p:nvSpPr>
        <p:spPr>
          <a:xfrm>
            <a:off x="2746775" y="1905000"/>
            <a:ext cx="32736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가스가 </a:t>
            </a:r>
            <a:r>
              <a:rPr lang="en-US" altLang="ko-KR" dirty="0"/>
              <a:t>50</a:t>
            </a:r>
            <a:r>
              <a:rPr lang="ko-KR" altLang="en-US" dirty="0"/>
              <a:t>이상 발생하면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서브모터를 </a:t>
            </a:r>
            <a:r>
              <a:rPr lang="en-US" altLang="ko-KR" dirty="0"/>
              <a:t>12.5</a:t>
            </a:r>
            <a:r>
              <a:rPr lang="ko-KR" altLang="en-US" dirty="0"/>
              <a:t>로 설정하고</a:t>
            </a:r>
            <a:endParaRPr lang="en-US" altLang="ko-KR" dirty="0"/>
          </a:p>
          <a:p>
            <a:r>
              <a:rPr lang="ko-KR" altLang="en-US" dirty="0"/>
              <a:t>환기한다는 메시지를 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다시 낮아지면 </a:t>
            </a:r>
            <a:r>
              <a:rPr lang="en-US" altLang="ko-KR" dirty="0"/>
              <a:t>2.5</a:t>
            </a:r>
            <a:r>
              <a:rPr lang="ko-KR" altLang="en-US" dirty="0"/>
              <a:t>로 설정하고</a:t>
            </a:r>
            <a:endParaRPr lang="en-US" altLang="ko-KR" dirty="0"/>
          </a:p>
          <a:p>
            <a:r>
              <a:rPr lang="ko-KR" altLang="en-US" dirty="0"/>
              <a:t>환기종료 메시지를 보낸다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39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41F93-B1A4-4610-9D33-1F574E58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Node-red </a:t>
            </a:r>
            <a:r>
              <a:rPr lang="ko-KR" altLang="en-US" dirty="0"/>
              <a:t>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43A616-40B9-4300-9FBF-D6A422C81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14126"/>
            <a:ext cx="7359490" cy="485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7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CFBEC6-BC81-4CA9-9C55-93D28CC7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89" y="0"/>
            <a:ext cx="10521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0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37192-939C-439C-BB25-9C05E4CA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1554163"/>
            <a:ext cx="9601201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데이터베이스는 </a:t>
            </a:r>
            <a:r>
              <a:rPr lang="en-US" altLang="ko-KR" dirty="0" err="1"/>
              <a:t>raspi_all</a:t>
            </a:r>
            <a:r>
              <a:rPr lang="en-US" altLang="ko-KR" dirty="0"/>
              <a:t> </a:t>
            </a:r>
            <a:r>
              <a:rPr lang="ko-KR" altLang="en-US" dirty="0"/>
              <a:t>로 만들고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Table</a:t>
            </a:r>
            <a:r>
              <a:rPr lang="ko-KR" altLang="en-US" dirty="0"/>
              <a:t>은 </a:t>
            </a:r>
            <a:r>
              <a:rPr lang="en-US" altLang="ko-KR" dirty="0" err="1"/>
              <a:t>collect_data</a:t>
            </a:r>
            <a:r>
              <a:rPr lang="ko-KR" altLang="en-US" dirty="0"/>
              <a:t>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gas(</a:t>
            </a:r>
            <a:r>
              <a:rPr lang="ko-KR" altLang="en-US" dirty="0"/>
              <a:t>가스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mat(</a:t>
            </a:r>
            <a:r>
              <a:rPr lang="ko-KR" altLang="en-US" dirty="0"/>
              <a:t>유해물질</a:t>
            </a:r>
            <a:r>
              <a:rPr lang="en-US" altLang="ko-KR" dirty="0"/>
              <a:t>), time(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으로 구성했다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D5DF97-558D-4278-871B-C37EB98C2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5" y="3023262"/>
            <a:ext cx="6502382" cy="3498117"/>
          </a:xfrm>
          <a:prstGeom prst="rect">
            <a:avLst/>
          </a:prstGeom>
        </p:spPr>
      </p:pic>
      <p:sp>
        <p:nvSpPr>
          <p:cNvPr id="9" name="제목 6">
            <a:extLst>
              <a:ext uri="{FF2B5EF4-FFF2-40B4-BE49-F238E27FC236}">
                <a16:creationId xmlns:a16="http://schemas.microsoft.com/office/drawing/2014/main" id="{ECCB18E9-E34C-45AC-B890-00DE24E1F568}"/>
              </a:ext>
            </a:extLst>
          </p:cNvPr>
          <p:cNvSpPr txBox="1">
            <a:spLocks/>
          </p:cNvSpPr>
          <p:nvPr/>
        </p:nvSpPr>
        <p:spPr>
          <a:xfrm>
            <a:off x="29726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데이터베이스 설정</a:t>
            </a:r>
          </a:p>
        </p:txBody>
      </p:sp>
    </p:spTree>
    <p:extLst>
      <p:ext uri="{BB962C8B-B14F-4D97-AF65-F5344CB8AC3E}">
        <p14:creationId xmlns:p14="http://schemas.microsoft.com/office/powerpoint/2010/main" val="119301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FBA92-2AB7-41CD-BC86-9B67AA57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86" y="18356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결과 링크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8F90F-1618-40A8-99AC-26D716EAB0F6}"/>
              </a:ext>
            </a:extLst>
          </p:cNvPr>
          <p:cNvSpPr txBox="1"/>
          <p:nvPr/>
        </p:nvSpPr>
        <p:spPr>
          <a:xfrm>
            <a:off x="757814" y="352948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https://youtu.be/3tUAOeO80cA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27B11AB-DB12-4706-A257-CCDD9E48EBAF}"/>
              </a:ext>
            </a:extLst>
          </p:cNvPr>
          <p:cNvGrpSpPr/>
          <p:nvPr/>
        </p:nvGrpSpPr>
        <p:grpSpPr>
          <a:xfrm>
            <a:off x="7404753" y="973874"/>
            <a:ext cx="3476818" cy="5111220"/>
            <a:chOff x="10235784" y="4241513"/>
            <a:chExt cx="1905165" cy="229936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C8ECAB-1DF3-4617-9443-CDD3A0235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5784" y="4241513"/>
              <a:ext cx="1882303" cy="102878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2ED601A-41CC-4781-A826-882200B02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5784" y="5557816"/>
              <a:ext cx="1905165" cy="98306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44F61CB-8AD7-46A4-A534-91ACE9F3B23D}"/>
              </a:ext>
            </a:extLst>
          </p:cNvPr>
          <p:cNvSpPr txBox="1"/>
          <p:nvPr/>
        </p:nvSpPr>
        <p:spPr>
          <a:xfrm>
            <a:off x="757814" y="4195272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https://youtu.be/aahjXPwtZBs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98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02F46-B68D-46D3-BCAD-09AC2006A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웹 임베디드 프로젝트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미세먼지 및 유해물질 자동 환기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D03D3D-1B3C-4E4E-B910-D5DEACD6E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8861" y="5049000"/>
            <a:ext cx="2515666" cy="165576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전자소프트웨어학과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201810068 </a:t>
            </a:r>
            <a:r>
              <a:rPr lang="ko-KR" altLang="en-US" dirty="0"/>
              <a:t>차경훈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0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43452" y="283488"/>
            <a:ext cx="2028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구성도</a:t>
            </a:r>
            <a:endParaRPr lang="en-US" altLang="ko-KR" sz="2800" b="1" dirty="0">
              <a:solidFill>
                <a:srgbClr val="00206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95EF878-12CB-4C36-8424-3100C486CD9C}"/>
              </a:ext>
            </a:extLst>
          </p:cNvPr>
          <p:cNvGrpSpPr/>
          <p:nvPr/>
        </p:nvGrpSpPr>
        <p:grpSpPr>
          <a:xfrm>
            <a:off x="7521317" y="2149547"/>
            <a:ext cx="1106296" cy="1082415"/>
            <a:chOff x="6725405" y="2124870"/>
            <a:chExt cx="1251308" cy="1351727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5405" y="2124870"/>
              <a:ext cx="1251308" cy="1048394"/>
            </a:xfrm>
            <a:prstGeom prst="rect">
              <a:avLst/>
            </a:prstGeom>
          </p:spPr>
        </p:pic>
        <p:sp>
          <p:nvSpPr>
            <p:cNvPr id="71" name="TextBox 54"/>
            <p:cNvSpPr txBox="1"/>
            <p:nvPr/>
          </p:nvSpPr>
          <p:spPr>
            <a:xfrm>
              <a:off x="6764781" y="3168820"/>
              <a:ext cx="1131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 err="1"/>
                <a:t>서보모터</a:t>
              </a:r>
              <a:endParaRPr lang="ko-KR" altLang="en-US" sz="1400" b="1" dirty="0"/>
            </a:p>
          </p:txBody>
        </p:sp>
      </p:grpSp>
      <p:grpSp>
        <p:nvGrpSpPr>
          <p:cNvPr id="1070" name="그룹 1069">
            <a:extLst>
              <a:ext uri="{FF2B5EF4-FFF2-40B4-BE49-F238E27FC236}">
                <a16:creationId xmlns:a16="http://schemas.microsoft.com/office/drawing/2014/main" id="{62E6971B-9DC8-4AD9-874D-DBC4F4E2FF4C}"/>
              </a:ext>
            </a:extLst>
          </p:cNvPr>
          <p:cNvGrpSpPr/>
          <p:nvPr/>
        </p:nvGrpSpPr>
        <p:grpSpPr>
          <a:xfrm>
            <a:off x="2567823" y="4183368"/>
            <a:ext cx="4079282" cy="2418347"/>
            <a:chOff x="3364884" y="4442812"/>
            <a:chExt cx="4079282" cy="2418347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CC0A08F-831E-40B6-B2DE-DBEE20C17C88}"/>
                </a:ext>
              </a:extLst>
            </p:cNvPr>
            <p:cNvGrpSpPr/>
            <p:nvPr/>
          </p:nvGrpSpPr>
          <p:grpSpPr>
            <a:xfrm>
              <a:off x="5243346" y="4501966"/>
              <a:ext cx="1828816" cy="1155422"/>
              <a:chOff x="5232625" y="3596656"/>
              <a:chExt cx="1828816" cy="1155422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7334" y="3596656"/>
                <a:ext cx="1277447" cy="826857"/>
              </a:xfrm>
              <a:prstGeom prst="rect">
                <a:avLst/>
              </a:prstGeom>
            </p:spPr>
          </p:pic>
          <p:sp>
            <p:nvSpPr>
              <p:cNvPr id="27" name="TextBox 54"/>
              <p:cNvSpPr txBox="1"/>
              <p:nvPr/>
            </p:nvSpPr>
            <p:spPr>
              <a:xfrm>
                <a:off x="5232625" y="4444301"/>
                <a:ext cx="18288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400" b="1" dirty="0">
                    <a:solidFill>
                      <a:sysClr val="windowText" lastClr="000000"/>
                    </a:solidFill>
                  </a:rPr>
                  <a:t>가스센서</a:t>
                </a:r>
                <a:r>
                  <a:rPr lang="en-US" altLang="ko-KR" sz="1400" b="1" dirty="0">
                    <a:solidFill>
                      <a:sysClr val="windowText" lastClr="000000"/>
                    </a:solidFill>
                  </a:rPr>
                  <a:t> MQ-2</a:t>
                </a:r>
                <a:r>
                  <a:rPr lang="ko-KR" altLang="en-US" sz="1400" b="1" dirty="0">
                    <a:solidFill>
                      <a:sysClr val="windowText" lastClr="000000"/>
                    </a:solidFill>
                  </a:rPr>
                  <a:t>센서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D396C8E-A74D-4F73-A8F8-F206DBE9E627}"/>
                </a:ext>
              </a:extLst>
            </p:cNvPr>
            <p:cNvGrpSpPr/>
            <p:nvPr/>
          </p:nvGrpSpPr>
          <p:grpSpPr>
            <a:xfrm>
              <a:off x="4979037" y="5856875"/>
              <a:ext cx="2465129" cy="1004284"/>
              <a:chOff x="4968316" y="5177163"/>
              <a:chExt cx="2465129" cy="1004284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0371" y="5177163"/>
                <a:ext cx="973324" cy="701916"/>
              </a:xfrm>
              <a:prstGeom prst="rect">
                <a:avLst/>
              </a:prstGeom>
            </p:spPr>
          </p:pic>
          <p:sp>
            <p:nvSpPr>
              <p:cNvPr id="28" name="TextBox 54"/>
              <p:cNvSpPr txBox="1"/>
              <p:nvPr/>
            </p:nvSpPr>
            <p:spPr>
              <a:xfrm>
                <a:off x="4968316" y="5873670"/>
                <a:ext cx="24651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400" b="1" dirty="0"/>
                  <a:t>유해물질센서 </a:t>
                </a:r>
                <a:r>
                  <a:rPr lang="en-US" altLang="ko-KR" sz="1400" b="1" dirty="0"/>
                  <a:t>VOCs</a:t>
                </a:r>
                <a:r>
                  <a:rPr lang="ko-KR" altLang="en-US" sz="1400" b="1" dirty="0"/>
                  <a:t>센서</a:t>
                </a:r>
              </a:p>
            </p:txBody>
          </p:sp>
        </p:grpSp>
        <p:pic>
          <p:nvPicPr>
            <p:cNvPr id="1026" name="Picture 2" descr="디바이스마트,오픈소스/코딩교육 &gt; 아두이노 &gt; 호환보드,SZH,아두이노 우노 R3 호환보드 [SZH-EK002],아두이노우노 호환보드! Arduino Uno (R3)의 기능을 그대로 재현한 고품질 호환보드,1.5m USB 케이블이 포함되어 있습니다. (※해외 수입 상품으로 재고 소진 시 5일 이상 소요 될 수 있습니다.)">
              <a:extLst>
                <a:ext uri="{FF2B5EF4-FFF2-40B4-BE49-F238E27FC236}">
                  <a16:creationId xmlns:a16="http://schemas.microsoft.com/office/drawing/2014/main" id="{A77F3F65-6B8B-41F2-8D32-03952951F7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884" y="4442812"/>
              <a:ext cx="1260223" cy="945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54F4B5D-DC11-4E9D-A111-CC1108678678}"/>
              </a:ext>
            </a:extLst>
          </p:cNvPr>
          <p:cNvGrpSpPr/>
          <p:nvPr/>
        </p:nvGrpSpPr>
        <p:grpSpPr>
          <a:xfrm>
            <a:off x="2577287" y="2192012"/>
            <a:ext cx="1261884" cy="1076719"/>
            <a:chOff x="3361061" y="1017681"/>
            <a:chExt cx="1261884" cy="1076719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22150" y="1017681"/>
              <a:ext cx="1155542" cy="76554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617975E-517A-4443-9A54-A65F87BB8AFD}"/>
                </a:ext>
              </a:extLst>
            </p:cNvPr>
            <p:cNvSpPr txBox="1"/>
            <p:nvPr/>
          </p:nvSpPr>
          <p:spPr>
            <a:xfrm>
              <a:off x="3361061" y="178662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/>
                <a:t>라즈베리파이</a:t>
              </a:r>
              <a:endParaRPr lang="ko-KR" altLang="en-US" sz="1400" b="1" dirty="0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40D629F-31AE-4469-B838-CC85C76260C2}"/>
              </a:ext>
            </a:extLst>
          </p:cNvPr>
          <p:cNvCxnSpPr>
            <a:stCxn id="1026" idx="0"/>
            <a:endCxn id="2" idx="2"/>
          </p:cNvCxnSpPr>
          <p:nvPr/>
        </p:nvCxnSpPr>
        <p:spPr>
          <a:xfrm flipV="1">
            <a:off x="3197935" y="3268731"/>
            <a:ext cx="10294" cy="914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AF6011BF-58C3-48BF-848D-7A6309B8C1D7}"/>
              </a:ext>
            </a:extLst>
          </p:cNvPr>
          <p:cNvCxnSpPr>
            <a:stCxn id="1026" idx="2"/>
            <a:endCxn id="22" idx="1"/>
          </p:cNvCxnSpPr>
          <p:nvPr/>
        </p:nvCxnSpPr>
        <p:spPr>
          <a:xfrm rot="16200000" flipH="1">
            <a:off x="3626056" y="4700414"/>
            <a:ext cx="819854" cy="1676096"/>
          </a:xfrm>
          <a:prstGeom prst="bentConnector2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FFCCEF7-257D-47A5-9753-A2480BC62403}"/>
              </a:ext>
            </a:extLst>
          </p:cNvPr>
          <p:cNvCxnSpPr>
            <a:stCxn id="1026" idx="3"/>
            <a:endCxn id="23" idx="1"/>
          </p:cNvCxnSpPr>
          <p:nvPr/>
        </p:nvCxnSpPr>
        <p:spPr>
          <a:xfrm flipV="1">
            <a:off x="3828046" y="4655951"/>
            <a:ext cx="872948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ABD96A50-AEFB-42AB-A2CA-A4AF93B22575}"/>
              </a:ext>
            </a:extLst>
          </p:cNvPr>
          <p:cNvGrpSpPr/>
          <p:nvPr/>
        </p:nvGrpSpPr>
        <p:grpSpPr>
          <a:xfrm>
            <a:off x="9765119" y="2065749"/>
            <a:ext cx="975036" cy="1330605"/>
            <a:chOff x="8888549" y="1979036"/>
            <a:chExt cx="1015911" cy="1386386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88549" y="1979036"/>
              <a:ext cx="1015911" cy="105119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38CF06-DBCC-4B50-AAE8-5224081CE01C}"/>
                </a:ext>
              </a:extLst>
            </p:cNvPr>
            <p:cNvSpPr txBox="1"/>
            <p:nvPr/>
          </p:nvSpPr>
          <p:spPr>
            <a:xfrm>
              <a:off x="9124634" y="305764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환기</a:t>
              </a:r>
            </a:p>
          </p:txBody>
        </p:sp>
      </p:grp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701B04B4-4C0E-441E-8359-E8F66004CEF9}"/>
              </a:ext>
            </a:extLst>
          </p:cNvPr>
          <p:cNvCxnSpPr>
            <a:cxnSpLocks/>
            <a:stCxn id="67" idx="3"/>
            <a:endCxn id="61" idx="1"/>
          </p:cNvCxnSpPr>
          <p:nvPr/>
        </p:nvCxnSpPr>
        <p:spPr>
          <a:xfrm>
            <a:off x="8627613" y="2569306"/>
            <a:ext cx="1137506" cy="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6450BA4B-5DD7-44D7-ABCF-B7266AD89DF8}"/>
              </a:ext>
            </a:extLst>
          </p:cNvPr>
          <p:cNvCxnSpPr>
            <a:cxnSpLocks/>
            <a:stCxn id="1028" idx="3"/>
            <a:endCxn id="1035" idx="1"/>
          </p:cNvCxnSpPr>
          <p:nvPr/>
        </p:nvCxnSpPr>
        <p:spPr>
          <a:xfrm>
            <a:off x="7010587" y="1048316"/>
            <a:ext cx="2441423" cy="116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5E38CADF-03C8-4D65-A7F7-58C250FBABF3}"/>
              </a:ext>
            </a:extLst>
          </p:cNvPr>
          <p:cNvGrpSpPr/>
          <p:nvPr/>
        </p:nvGrpSpPr>
        <p:grpSpPr>
          <a:xfrm>
            <a:off x="6435707" y="433189"/>
            <a:ext cx="4336124" cy="1232578"/>
            <a:chOff x="4683617" y="976664"/>
            <a:chExt cx="4336124" cy="1232578"/>
          </a:xfrm>
        </p:grpSpPr>
        <p:pic>
          <p:nvPicPr>
            <p:cNvPr id="1028" name="Picture 4" descr="Node-RED - 위키백과, 우리 모두의 백과사전">
              <a:extLst>
                <a:ext uri="{FF2B5EF4-FFF2-40B4-BE49-F238E27FC236}">
                  <a16:creationId xmlns:a16="http://schemas.microsoft.com/office/drawing/2014/main" id="{95A37EF8-C02D-42C2-9EF7-267C61523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617" y="1304351"/>
              <a:ext cx="574880" cy="574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그림 1034">
              <a:extLst>
                <a:ext uri="{FF2B5EF4-FFF2-40B4-BE49-F238E27FC236}">
                  <a16:creationId xmlns:a16="http://schemas.microsoft.com/office/drawing/2014/main" id="{0FEEEE9C-A6B6-40CF-8166-687A26B0E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9920" y="976664"/>
              <a:ext cx="1319821" cy="1232578"/>
            </a:xfrm>
            <a:prstGeom prst="rect">
              <a:avLst/>
            </a:prstGeom>
          </p:spPr>
        </p:pic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CB9E79E3-071C-4604-8D3C-EFC0B59D2227}"/>
                </a:ext>
              </a:extLst>
            </p:cNvPr>
            <p:cNvSpPr txBox="1"/>
            <p:nvPr/>
          </p:nvSpPr>
          <p:spPr>
            <a:xfrm>
              <a:off x="5930054" y="1331513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UI </a:t>
              </a:r>
              <a:r>
                <a:rPr lang="ko-KR" altLang="en-US" sz="1400" b="1" dirty="0"/>
                <a:t>제공</a:t>
              </a:r>
            </a:p>
          </p:txBody>
        </p:sp>
      </p:grp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6555ADDA-FDA4-42C4-A7FD-B6F101B3BBB2}"/>
              </a:ext>
            </a:extLst>
          </p:cNvPr>
          <p:cNvGrpSpPr/>
          <p:nvPr/>
        </p:nvGrpSpPr>
        <p:grpSpPr>
          <a:xfrm>
            <a:off x="2920407" y="475113"/>
            <a:ext cx="3334013" cy="1232578"/>
            <a:chOff x="5701294" y="2357700"/>
            <a:chExt cx="3334013" cy="1232578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01294" y="2688819"/>
              <a:ext cx="590323" cy="5575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43" name="그림 1042">
              <a:extLst>
                <a:ext uri="{FF2B5EF4-FFF2-40B4-BE49-F238E27FC236}">
                  <a16:creationId xmlns:a16="http://schemas.microsoft.com/office/drawing/2014/main" id="{BA1AF469-F694-4A39-8CCC-69DCA7DCB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5487" y="2357700"/>
              <a:ext cx="1319820" cy="1232578"/>
            </a:xfrm>
            <a:prstGeom prst="rect">
              <a:avLst/>
            </a:prstGeom>
          </p:spPr>
        </p:pic>
      </p:grpSp>
      <p:cxnSp>
        <p:nvCxnSpPr>
          <p:cNvPr id="1053" name="직선 화살표 연결선 1052">
            <a:extLst>
              <a:ext uri="{FF2B5EF4-FFF2-40B4-BE49-F238E27FC236}">
                <a16:creationId xmlns:a16="http://schemas.microsoft.com/office/drawing/2014/main" id="{5ABEE0BE-11C3-4EE0-8312-7B697EBD30C4}"/>
              </a:ext>
            </a:extLst>
          </p:cNvPr>
          <p:cNvCxnSpPr>
            <a:stCxn id="25" idx="3"/>
            <a:endCxn id="1043" idx="1"/>
          </p:cNvCxnSpPr>
          <p:nvPr/>
        </p:nvCxnSpPr>
        <p:spPr>
          <a:xfrm>
            <a:off x="3510730" y="1084996"/>
            <a:ext cx="1423870" cy="64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직선 연결선 1056">
            <a:extLst>
              <a:ext uri="{FF2B5EF4-FFF2-40B4-BE49-F238E27FC236}">
                <a16:creationId xmlns:a16="http://schemas.microsoft.com/office/drawing/2014/main" id="{24A8C21A-92DD-4A6C-9C7A-5D3A9DCD0B00}"/>
              </a:ext>
            </a:extLst>
          </p:cNvPr>
          <p:cNvCxnSpPr>
            <a:stCxn id="20" idx="0"/>
            <a:endCxn id="25" idx="2"/>
          </p:cNvCxnSpPr>
          <p:nvPr/>
        </p:nvCxnSpPr>
        <p:spPr>
          <a:xfrm flipH="1" flipV="1">
            <a:off x="3215569" y="1363759"/>
            <a:ext cx="578" cy="82825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연결선: 꺾임 1058">
            <a:extLst>
              <a:ext uri="{FF2B5EF4-FFF2-40B4-BE49-F238E27FC236}">
                <a16:creationId xmlns:a16="http://schemas.microsoft.com/office/drawing/2014/main" id="{C91BBE37-F225-4A0F-8E62-75447A82D998}"/>
              </a:ext>
            </a:extLst>
          </p:cNvPr>
          <p:cNvCxnSpPr>
            <a:cxnSpLocks/>
            <a:stCxn id="20" idx="0"/>
            <a:endCxn id="1028" idx="2"/>
          </p:cNvCxnSpPr>
          <p:nvPr/>
        </p:nvCxnSpPr>
        <p:spPr>
          <a:xfrm rot="5400000" flipH="1" flipV="1">
            <a:off x="4541519" y="10384"/>
            <a:ext cx="856256" cy="3507000"/>
          </a:xfrm>
          <a:prstGeom prst="bentConnector3">
            <a:avLst>
              <a:gd name="adj1" fmla="val 33571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TextBox 1061">
            <a:extLst>
              <a:ext uri="{FF2B5EF4-FFF2-40B4-BE49-F238E27FC236}">
                <a16:creationId xmlns:a16="http://schemas.microsoft.com/office/drawing/2014/main" id="{D7B55C72-ADA0-4EC3-B0B0-4EC79445A822}"/>
              </a:ext>
            </a:extLst>
          </p:cNvPr>
          <p:cNvSpPr txBox="1"/>
          <p:nvPr/>
        </p:nvSpPr>
        <p:spPr>
          <a:xfrm>
            <a:off x="3651560" y="84082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데이터 기록</a:t>
            </a:r>
          </a:p>
        </p:txBody>
      </p:sp>
      <p:cxnSp>
        <p:nvCxnSpPr>
          <p:cNvPr id="1066" name="직선 화살표 연결선 1065">
            <a:extLst>
              <a:ext uri="{FF2B5EF4-FFF2-40B4-BE49-F238E27FC236}">
                <a16:creationId xmlns:a16="http://schemas.microsoft.com/office/drawing/2014/main" id="{DA31F8B1-47AA-41C7-8129-71D7E9B6B6AD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 flipV="1">
            <a:off x="3793918" y="2569306"/>
            <a:ext cx="3727399" cy="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9" name="그림 1068">
            <a:extLst>
              <a:ext uri="{FF2B5EF4-FFF2-40B4-BE49-F238E27FC236}">
                <a16:creationId xmlns:a16="http://schemas.microsoft.com/office/drawing/2014/main" id="{B9957AA1-2D7C-4ED9-94E5-74F168FD79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33" y="3413146"/>
            <a:ext cx="955932" cy="955932"/>
          </a:xfrm>
          <a:prstGeom prst="rect">
            <a:avLst/>
          </a:prstGeom>
        </p:spPr>
      </p:pic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7C0C1781-2019-44DD-B7B0-04E1CDAA6562}"/>
              </a:ext>
            </a:extLst>
          </p:cNvPr>
          <p:cNvGrpSpPr/>
          <p:nvPr/>
        </p:nvGrpSpPr>
        <p:grpSpPr>
          <a:xfrm>
            <a:off x="5129392" y="2007524"/>
            <a:ext cx="1101703" cy="1060073"/>
            <a:chOff x="6694964" y="1863355"/>
            <a:chExt cx="2353684" cy="2311983"/>
          </a:xfrm>
        </p:grpSpPr>
        <p:sp>
          <p:nvSpPr>
            <p:cNvPr id="1029" name="별: 꼭짓점 7개 1028">
              <a:extLst>
                <a:ext uri="{FF2B5EF4-FFF2-40B4-BE49-F238E27FC236}">
                  <a16:creationId xmlns:a16="http://schemas.microsoft.com/office/drawing/2014/main" id="{6581243C-2672-4276-8500-259B021EA0D4}"/>
                </a:ext>
              </a:extLst>
            </p:cNvPr>
            <p:cNvSpPr/>
            <p:nvPr/>
          </p:nvSpPr>
          <p:spPr>
            <a:xfrm>
              <a:off x="6694964" y="1863355"/>
              <a:ext cx="2353684" cy="2311983"/>
            </a:xfrm>
            <a:prstGeom prst="star7">
              <a:avLst>
                <a:gd name="adj" fmla="val 24334"/>
                <a:gd name="hf" fmla="val 102572"/>
                <a:gd name="vf" fmla="val 10521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80C72ECB-E338-4523-A166-B5D84A9A295B}"/>
                </a:ext>
              </a:extLst>
            </p:cNvPr>
            <p:cNvSpPr txBox="1"/>
            <p:nvPr/>
          </p:nvSpPr>
          <p:spPr>
            <a:xfrm>
              <a:off x="7231894" y="2426097"/>
              <a:ext cx="1298186" cy="101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유해물질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가스 발생</a:t>
              </a:r>
            </a:p>
          </p:txBody>
        </p:sp>
      </p:grpSp>
      <p:sp>
        <p:nvSpPr>
          <p:cNvPr id="1073" name="TextBox 1072">
            <a:extLst>
              <a:ext uri="{FF2B5EF4-FFF2-40B4-BE49-F238E27FC236}">
                <a16:creationId xmlns:a16="http://schemas.microsoft.com/office/drawing/2014/main" id="{EB1708DE-08F1-4CD1-AB8B-90C43D1F012B}"/>
              </a:ext>
            </a:extLst>
          </p:cNvPr>
          <p:cNvSpPr txBox="1"/>
          <p:nvPr/>
        </p:nvSpPr>
        <p:spPr>
          <a:xfrm>
            <a:off x="5988366" y="436280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카카오 </a:t>
            </a:r>
            <a:r>
              <a:rPr lang="en-US" altLang="ko-KR" sz="1400" b="1" dirty="0"/>
              <a:t>API</a:t>
            </a:r>
            <a:endParaRPr lang="ko-KR" altLang="en-US" sz="1400" b="1" dirty="0"/>
          </a:p>
        </p:txBody>
      </p:sp>
      <p:cxnSp>
        <p:nvCxnSpPr>
          <p:cNvPr id="1077" name="직선 화살표 연결선 1076">
            <a:extLst>
              <a:ext uri="{FF2B5EF4-FFF2-40B4-BE49-F238E27FC236}">
                <a16:creationId xmlns:a16="http://schemas.microsoft.com/office/drawing/2014/main" id="{F5E1DB5B-DF37-45CE-A97B-2778986CFB16}"/>
              </a:ext>
            </a:extLst>
          </p:cNvPr>
          <p:cNvCxnSpPr>
            <a:stCxn id="1069" idx="3"/>
            <a:endCxn id="1075" idx="1"/>
          </p:cNvCxnSpPr>
          <p:nvPr/>
        </p:nvCxnSpPr>
        <p:spPr>
          <a:xfrm>
            <a:off x="6873965" y="3891112"/>
            <a:ext cx="1888110" cy="1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7" name="그룹 1086">
            <a:extLst>
              <a:ext uri="{FF2B5EF4-FFF2-40B4-BE49-F238E27FC236}">
                <a16:creationId xmlns:a16="http://schemas.microsoft.com/office/drawing/2014/main" id="{5818B50F-DD3B-48AD-BBBB-91E9AEC39C47}"/>
              </a:ext>
            </a:extLst>
          </p:cNvPr>
          <p:cNvGrpSpPr/>
          <p:nvPr/>
        </p:nvGrpSpPr>
        <p:grpSpPr>
          <a:xfrm>
            <a:off x="8762075" y="3396354"/>
            <a:ext cx="1905165" cy="2299368"/>
            <a:chOff x="10235784" y="4241513"/>
            <a:chExt cx="1905165" cy="2299368"/>
          </a:xfrm>
        </p:grpSpPr>
        <p:pic>
          <p:nvPicPr>
            <p:cNvPr id="1075" name="그림 1074">
              <a:extLst>
                <a:ext uri="{FF2B5EF4-FFF2-40B4-BE49-F238E27FC236}">
                  <a16:creationId xmlns:a16="http://schemas.microsoft.com/office/drawing/2014/main" id="{83A3EFE1-43A0-4AF3-8BCA-7162A02B6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5784" y="4241513"/>
              <a:ext cx="1882303" cy="1028789"/>
            </a:xfrm>
            <a:prstGeom prst="rect">
              <a:avLst/>
            </a:prstGeom>
          </p:spPr>
        </p:pic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F39741E9-68C7-46D1-B11F-D27D93209C1B}"/>
                </a:ext>
              </a:extLst>
            </p:cNvPr>
            <p:cNvSpPr txBox="1"/>
            <p:nvPr/>
          </p:nvSpPr>
          <p:spPr>
            <a:xfrm>
              <a:off x="10393708" y="5270302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문자 알림 서비스</a:t>
              </a:r>
            </a:p>
          </p:txBody>
        </p:sp>
        <p:pic>
          <p:nvPicPr>
            <p:cNvPr id="1083" name="그림 1082">
              <a:extLst>
                <a:ext uri="{FF2B5EF4-FFF2-40B4-BE49-F238E27FC236}">
                  <a16:creationId xmlns:a16="http://schemas.microsoft.com/office/drawing/2014/main" id="{5CFF028D-D88A-47B4-A6F5-AD1F09F61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5784" y="5557816"/>
              <a:ext cx="1905165" cy="983065"/>
            </a:xfrm>
            <a:prstGeom prst="rect">
              <a:avLst/>
            </a:prstGeom>
          </p:spPr>
        </p:pic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C0469D7A-822A-4A1C-A913-997EB8332E7C}"/>
              </a:ext>
            </a:extLst>
          </p:cNvPr>
          <p:cNvSpPr txBox="1"/>
          <p:nvPr/>
        </p:nvSpPr>
        <p:spPr>
          <a:xfrm>
            <a:off x="9929470" y="34601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A2E2810-9659-4341-B6D6-E517312F5F4A}"/>
              </a:ext>
            </a:extLst>
          </p:cNvPr>
          <p:cNvSpPr txBox="1"/>
          <p:nvPr/>
        </p:nvSpPr>
        <p:spPr>
          <a:xfrm>
            <a:off x="9930284" y="47126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D562AB63-BA3A-49D1-8276-01E57D3E674A}"/>
              </a:ext>
            </a:extLst>
          </p:cNvPr>
          <p:cNvCxnSpPr>
            <a:cxnSpLocks/>
            <a:endCxn id="1069" idx="1"/>
          </p:cNvCxnSpPr>
          <p:nvPr/>
        </p:nvCxnSpPr>
        <p:spPr>
          <a:xfrm rot="16200000" flipH="1">
            <a:off x="5277121" y="3250199"/>
            <a:ext cx="1044037" cy="237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9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C319D25-8336-4100-9D73-CBC102A7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프로젝트의 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FCEF903-9413-449C-82C8-E4F9760D7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라즈베리파이로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가정 내부에 가스나 유해물질 같은 위험 요소 발생시 자동 환기를 시킨다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ko-KR" altLang="en-US" sz="2000" dirty="0"/>
              <a:t>또한 카카오</a:t>
            </a:r>
            <a:r>
              <a:rPr lang="en-US" altLang="ko-KR" sz="2000" dirty="0"/>
              <a:t>API</a:t>
            </a:r>
            <a:r>
              <a:rPr lang="ko-KR" altLang="en-US" sz="2000" dirty="0"/>
              <a:t>를 이용하여 사용자에게</a:t>
            </a:r>
            <a:r>
              <a:rPr lang="en-US" altLang="ko-KR" sz="2000" dirty="0"/>
              <a:t> </a:t>
            </a:r>
            <a:r>
              <a:rPr lang="ko-KR" altLang="en-US" sz="2000" dirty="0"/>
              <a:t>자동환기의 시작과</a:t>
            </a:r>
            <a:r>
              <a:rPr lang="en-US" altLang="ko-KR" sz="2000" dirty="0"/>
              <a:t> </a:t>
            </a:r>
            <a:r>
              <a:rPr lang="ko-KR" altLang="en-US" sz="2000" dirty="0"/>
              <a:t>종료를 알리는 문자를</a:t>
            </a:r>
            <a:r>
              <a:rPr lang="en-US" altLang="ko-KR" sz="2000" dirty="0"/>
              <a:t> </a:t>
            </a:r>
            <a:r>
              <a:rPr lang="ko-KR" altLang="en-US" sz="2000" dirty="0"/>
              <a:t>전달한다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>
              <a:buNone/>
            </a:pPr>
            <a:endParaRPr lang="en-US" altLang="ko-KR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0188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422891-40F4-4289-9223-AC99EA5A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69" y="1417320"/>
            <a:ext cx="4754880" cy="4023360"/>
          </a:xfrm>
          <a:prstGeom prst="rect">
            <a:avLst/>
          </a:prstGeom>
        </p:spPr>
      </p:pic>
      <p:sp>
        <p:nvSpPr>
          <p:cNvPr id="6" name="제목 6">
            <a:extLst>
              <a:ext uri="{FF2B5EF4-FFF2-40B4-BE49-F238E27FC236}">
                <a16:creationId xmlns:a16="http://schemas.microsoft.com/office/drawing/2014/main" id="{12131C63-C241-4257-AD7F-3CB672B9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프로젝트 구성 부품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098EF-49D6-4812-B4DE-05CCF992F82E}"/>
              </a:ext>
            </a:extLst>
          </p:cNvPr>
          <p:cNvSpPr txBox="1"/>
          <p:nvPr/>
        </p:nvSpPr>
        <p:spPr>
          <a:xfrm>
            <a:off x="6211116" y="1417320"/>
            <a:ext cx="23984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유해물질 센서 </a:t>
            </a:r>
            <a:r>
              <a:rPr lang="en-US" altLang="ko-KR" dirty="0"/>
              <a:t>VOCs</a:t>
            </a:r>
          </a:p>
          <a:p>
            <a:endParaRPr lang="en-US" altLang="ko-KR" dirty="0"/>
          </a:p>
          <a:p>
            <a:r>
              <a:rPr lang="ko-KR" altLang="en-US" dirty="0"/>
              <a:t>가스센서</a:t>
            </a:r>
            <a:r>
              <a:rPr lang="en-US" altLang="ko-KR" dirty="0"/>
              <a:t>MQ-2</a:t>
            </a:r>
          </a:p>
          <a:p>
            <a:endParaRPr lang="en-US" altLang="ko-KR" dirty="0"/>
          </a:p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UNO</a:t>
            </a:r>
          </a:p>
          <a:p>
            <a:endParaRPr lang="en-US" altLang="ko-KR" dirty="0"/>
          </a:p>
          <a:p>
            <a:r>
              <a:rPr lang="ko-KR" altLang="en-US" dirty="0" err="1"/>
              <a:t>라즈베리파이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브레드보드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서보모터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점퍼선</a:t>
            </a:r>
            <a:r>
              <a:rPr lang="en-US" altLang="ko-KR" dirty="0"/>
              <a:t>M/M, F/M, F/F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29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C319D25-8336-4100-9D73-CBC102A7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아두이노</a:t>
            </a:r>
            <a:r>
              <a:rPr lang="ko-KR" altLang="en-US" sz="3200" dirty="0"/>
              <a:t> 사용목적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FCEF903-9413-449C-82C8-E4F9760D7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라즈베리파이의</a:t>
            </a:r>
            <a:r>
              <a:rPr lang="ko-KR" altLang="en-US" sz="2000" dirty="0"/>
              <a:t> 경우 </a:t>
            </a:r>
            <a:r>
              <a:rPr lang="en-US" altLang="ko-KR" sz="2000" dirty="0"/>
              <a:t>ANALOG PIN</a:t>
            </a:r>
            <a:r>
              <a:rPr lang="ko-KR" altLang="en-US" sz="2000" dirty="0"/>
              <a:t>이 아닌 </a:t>
            </a:r>
            <a:r>
              <a:rPr lang="en-US" altLang="ko-KR" sz="2000" dirty="0"/>
              <a:t>GPIO PIN</a:t>
            </a:r>
            <a:r>
              <a:rPr lang="ko-KR" altLang="en-US" sz="2000" dirty="0"/>
              <a:t>이 있었다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 err="1"/>
              <a:t>라즈베리파이에</a:t>
            </a:r>
            <a:r>
              <a:rPr lang="ko-KR" altLang="en-US" sz="2000" dirty="0"/>
              <a:t> 가스 센서와 유해물질의 연결 또한 값을 가져올 수 있었으나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ON/OFF</a:t>
            </a:r>
            <a:r>
              <a:rPr lang="ko-KR" altLang="en-US" sz="2000" dirty="0"/>
              <a:t>제어 값만 가능하고 </a:t>
            </a:r>
            <a:r>
              <a:rPr lang="en-US" altLang="ko-KR" sz="2000" dirty="0"/>
              <a:t>ANALOG</a:t>
            </a:r>
            <a:r>
              <a:rPr lang="ko-KR" altLang="en-US" sz="2000" dirty="0"/>
              <a:t>측정 값을 가져올 수가 없었다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Dht11 </a:t>
            </a:r>
            <a:r>
              <a:rPr lang="ko-KR" altLang="en-US" sz="2000" dirty="0"/>
              <a:t>센서 처럼 따로 제공하는 라이브러리는 따로 없었기 때문에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ANALOG PIN</a:t>
            </a:r>
            <a:r>
              <a:rPr lang="ko-KR" altLang="en-US" sz="2000" dirty="0"/>
              <a:t>이용을 위해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가스 센서와 유해물질의 측정 목적으로 </a:t>
            </a:r>
            <a:r>
              <a:rPr lang="ko-KR" altLang="en-US" sz="2000" dirty="0" err="1"/>
              <a:t>라즈베리파이와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아두이노를</a:t>
            </a:r>
            <a:r>
              <a:rPr lang="ko-KR" altLang="en-US" sz="2000" dirty="0"/>
              <a:t> 연결했다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165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C319D25-8336-4100-9D73-CBC102A7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라즈베리파이</a:t>
            </a:r>
            <a:r>
              <a:rPr lang="ko-KR" altLang="en-US" sz="3200" dirty="0"/>
              <a:t> 세팅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FCEF903-9413-449C-82C8-E4F9760D7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아두이노</a:t>
            </a:r>
            <a:r>
              <a:rPr lang="ko-KR" altLang="en-US" sz="2000" dirty="0"/>
              <a:t> 사용을 위해 </a:t>
            </a:r>
            <a:r>
              <a:rPr lang="en-US" altLang="ko-KR" sz="2000" dirty="0" err="1"/>
              <a:t>sudo</a:t>
            </a:r>
            <a:r>
              <a:rPr lang="en-US" altLang="ko-KR" sz="2000" dirty="0"/>
              <a:t> apt get install Arduino </a:t>
            </a:r>
            <a:r>
              <a:rPr lang="ko-KR" altLang="en-US" sz="2000" dirty="0"/>
              <a:t>명령어를 입력하여 다운로드했다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212DE8-B700-41EF-903B-7DCE359D1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81" y="3183828"/>
            <a:ext cx="5751007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6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C319D25-8336-4100-9D73-CBC102A7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아두이노</a:t>
            </a:r>
            <a:r>
              <a:rPr lang="ko-KR" altLang="en-US" sz="3200" dirty="0"/>
              <a:t> 세팅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FCEF903-9413-449C-82C8-E4F9760D7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라즈베리파이</a:t>
            </a:r>
            <a:r>
              <a:rPr lang="ko-KR" altLang="en-US" sz="2000" dirty="0"/>
              <a:t> 내의 개발</a:t>
            </a:r>
            <a:r>
              <a:rPr lang="en-US" altLang="ko-KR" sz="2000" dirty="0"/>
              <a:t>-Arduino</a:t>
            </a:r>
            <a:r>
              <a:rPr lang="ko-KR" altLang="en-US" sz="2000" dirty="0"/>
              <a:t> </a:t>
            </a:r>
            <a:r>
              <a:rPr lang="en-US" altLang="ko-KR" sz="2000" dirty="0"/>
              <a:t>IDE </a:t>
            </a:r>
            <a:r>
              <a:rPr lang="ko-KR" altLang="en-US" sz="2000" dirty="0"/>
              <a:t>를 실행시키고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ko-KR" altLang="en-US" sz="2000" dirty="0"/>
              <a:t>시리얼 포트를 확인했다</a:t>
            </a:r>
            <a:r>
              <a:rPr lang="en-US" altLang="ko-KR" sz="2000" dirty="0"/>
              <a:t>. </a:t>
            </a:r>
            <a:r>
              <a:rPr lang="ko-KR" altLang="en-US" sz="2000" dirty="0"/>
              <a:t>시리얼포트</a:t>
            </a:r>
            <a:r>
              <a:rPr lang="en-US" altLang="ko-KR" sz="2000" dirty="0"/>
              <a:t>: /dev/ttyACM0</a:t>
            </a:r>
          </a:p>
          <a:p>
            <a:pPr marL="0" indent="0">
              <a:buNone/>
            </a:pP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45860D-03AD-4E62-86BD-11E8E25C5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194" y="3500292"/>
            <a:ext cx="2598336" cy="34567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D4FD15-C399-4F41-B819-1A59AA8E4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00292"/>
            <a:ext cx="53530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9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C319D25-8336-4100-9D73-CBC102A7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아두이노</a:t>
            </a:r>
            <a:r>
              <a:rPr lang="ko-KR" altLang="en-US" sz="3200" dirty="0"/>
              <a:t> 세팅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FCEF903-9413-449C-82C8-E4F9760D7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예제</a:t>
            </a:r>
            <a:r>
              <a:rPr lang="en-US" altLang="ko-KR" sz="2000" dirty="0"/>
              <a:t>-</a:t>
            </a:r>
            <a:r>
              <a:rPr lang="en-US" altLang="ko-KR" sz="2000" dirty="0" err="1"/>
              <a:t>Firmata-StandardFirmata</a:t>
            </a:r>
            <a:r>
              <a:rPr lang="en-US" altLang="ko-KR" sz="2000" dirty="0"/>
              <a:t> </a:t>
            </a:r>
            <a:r>
              <a:rPr lang="ko-KR" altLang="en-US" sz="2000" dirty="0"/>
              <a:t>를 열고 업로드하면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아두이노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우노는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라즈베리파이에서</a:t>
            </a:r>
            <a:r>
              <a:rPr lang="ko-KR" altLang="en-US" sz="2000" dirty="0"/>
              <a:t> 접속하는 것을 기다린다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CCC333-527C-434F-A040-19A41150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73" y="3355731"/>
            <a:ext cx="3437227" cy="35022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AF6EAC4-CDF7-4042-8615-98387D274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3429000"/>
            <a:ext cx="2974326" cy="350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90126"/>
      </p:ext>
    </p:extLst>
  </p:cSld>
  <p:clrMapOvr>
    <a:masterClrMapping/>
  </p:clrMapOvr>
</p:sld>
</file>

<file path=ppt/theme/theme1.xml><?xml version="1.0" encoding="utf-8"?>
<a:theme xmlns:a="http://schemas.openxmlformats.org/drawingml/2006/main" name="1_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2_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270</TotalTime>
  <Words>571</Words>
  <Application>Microsoft Office PowerPoint</Application>
  <PresentationFormat>와이드스크린</PresentationFormat>
  <Paragraphs>127</Paragraphs>
  <Slides>16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Century Gothic</vt:lpstr>
      <vt:lpstr>Wingdings 3</vt:lpstr>
      <vt:lpstr>1_줄기</vt:lpstr>
      <vt:lpstr>2_줄기</vt:lpstr>
      <vt:lpstr>줄기</vt:lpstr>
      <vt:lpstr>PowerPoint 프레젠테이션</vt:lpstr>
      <vt:lpstr>웹 임베디드 프로젝트  미세먼지 및 유해물질 자동 환기 시스템</vt:lpstr>
      <vt:lpstr>PowerPoint 프레젠테이션</vt:lpstr>
      <vt:lpstr>프로젝트의 목적</vt:lpstr>
      <vt:lpstr>프로젝트 구성 부품</vt:lpstr>
      <vt:lpstr>아두이노 사용목적 </vt:lpstr>
      <vt:lpstr>라즈베리파이 세팅</vt:lpstr>
      <vt:lpstr>아두이노 세팅</vt:lpstr>
      <vt:lpstr>아두이노 세팅</vt:lpstr>
      <vt:lpstr>코드 입력 [ 1 / 3 ]</vt:lpstr>
      <vt:lpstr>코드 입력 [ 2 / 3 ]</vt:lpstr>
      <vt:lpstr>코드 입력 [ 3 / 3 ]</vt:lpstr>
      <vt:lpstr>Node-red 구성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차 경훈</cp:lastModifiedBy>
  <cp:revision>28</cp:revision>
  <dcterms:created xsi:type="dcterms:W3CDTF">2020-11-03T04:37:16Z</dcterms:created>
  <dcterms:modified xsi:type="dcterms:W3CDTF">2020-12-20T07:34:43Z</dcterms:modified>
</cp:coreProperties>
</file>