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70" r:id="rId3"/>
    <p:sldId id="285" r:id="rId4"/>
    <p:sldId id="274" r:id="rId5"/>
    <p:sldId id="280" r:id="rId6"/>
    <p:sldId id="286" r:id="rId7"/>
    <p:sldId id="288" r:id="rId8"/>
    <p:sldId id="300" r:id="rId9"/>
    <p:sldId id="278" r:id="rId10"/>
    <p:sldId id="292" r:id="rId11"/>
    <p:sldId id="293" r:id="rId12"/>
    <p:sldId id="294" r:id="rId13"/>
    <p:sldId id="290" r:id="rId14"/>
    <p:sldId id="284" r:id="rId15"/>
    <p:sldId id="282" r:id="rId16"/>
    <p:sldId id="272" r:id="rId17"/>
    <p:sldId id="271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7" autoAdjust="0"/>
    <p:restoredTop sz="92652" autoAdjust="0"/>
  </p:normalViewPr>
  <p:slideViewPr>
    <p:cSldViewPr>
      <p:cViewPr varScale="1">
        <p:scale>
          <a:sx n="106" d="100"/>
          <a:sy n="106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C5B420A-FE20-472D-B8D4-73F719C522A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1190DE5-8CA5-4C57-AE6B-4D6AAD839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6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37D69F-7526-4199-B37A-B1F4741AF26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8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2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2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r>
              <a:rPr lang="ko-KR" altLang="en-US" dirty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  <a:p>
            <a:r>
              <a:rPr lang="ko-KR" altLang="en-US" dirty="0"/>
              <a:t>둘째줄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6C55CE29-3047-46F2-8BDE-43C811E11F8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338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21080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8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untu.com/download/deskt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ffectLst/>
              </a:rPr>
              <a:t>Project 1</a:t>
            </a:r>
            <a:endParaRPr lang="ko-KR" altLang="en-US" dirty="0">
              <a:effectLst/>
            </a:endParaRP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651720"/>
          </a:xfrm>
        </p:spPr>
        <p:txBody>
          <a:bodyPr/>
          <a:lstStyle/>
          <a:p>
            <a:r>
              <a:rPr lang="en-US" altLang="ko-KR" dirty="0"/>
              <a:t>Lexical analyzer</a:t>
            </a:r>
          </a:p>
        </p:txBody>
      </p:sp>
    </p:spTree>
    <p:extLst>
      <p:ext uri="{BB962C8B-B14F-4D97-AF65-F5344CB8AC3E}">
        <p14:creationId xmlns:p14="http://schemas.microsoft.com/office/powerpoint/2010/main" val="192630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Environment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Linux </a:t>
            </a:r>
            <a:r>
              <a:rPr lang="ko-KR" altLang="en-US" spc="50" dirty="0"/>
              <a:t>환경에서 실험</a:t>
            </a:r>
            <a:endParaRPr lang="en-US" altLang="ko-KR" spc="50" dirty="0"/>
          </a:p>
          <a:p>
            <a:pPr lvl="1"/>
            <a:r>
              <a:rPr lang="ko-KR" altLang="en-US" spc="50" dirty="0"/>
              <a:t>본인의 컴퓨터에 우분투</a:t>
            </a:r>
            <a:r>
              <a:rPr lang="en-US" altLang="ko-KR" spc="50" dirty="0"/>
              <a:t>(Ubuntu)</a:t>
            </a:r>
            <a:r>
              <a:rPr lang="ko-KR" altLang="en-US" spc="50" dirty="0"/>
              <a:t>를 설치</a:t>
            </a:r>
            <a:endParaRPr lang="en-US" altLang="ko-KR" spc="50" dirty="0"/>
          </a:p>
          <a:p>
            <a:pPr lvl="2"/>
            <a:r>
              <a:rPr lang="en-US" altLang="ko-KR" spc="50" dirty="0"/>
              <a:t>VirtualBox, VMware </a:t>
            </a:r>
            <a:r>
              <a:rPr lang="ko-KR" altLang="en-US" spc="50" dirty="0"/>
              <a:t>등의 </a:t>
            </a:r>
            <a:r>
              <a:rPr lang="en-US" altLang="ko-KR" spc="50" dirty="0"/>
              <a:t>VM</a:t>
            </a:r>
            <a:r>
              <a:rPr lang="ko-KR" altLang="en-US" spc="50" dirty="0"/>
              <a:t>을 사용하여 설치 </a:t>
            </a:r>
            <a:r>
              <a:rPr lang="en-US" altLang="ko-KR" spc="50" dirty="0"/>
              <a:t>(</a:t>
            </a:r>
            <a:r>
              <a:rPr lang="ko-KR" altLang="en-US" spc="50" dirty="0"/>
              <a:t>추천</a:t>
            </a:r>
            <a:r>
              <a:rPr lang="en-US" altLang="ko-KR" spc="50" dirty="0"/>
              <a:t>)</a:t>
            </a:r>
          </a:p>
          <a:p>
            <a:pPr lvl="2"/>
            <a:r>
              <a:rPr lang="en-US" altLang="ko-KR" spc="50" dirty="0"/>
              <a:t>Windows10</a:t>
            </a:r>
            <a:r>
              <a:rPr lang="ko-KR" altLang="en-US" spc="50" dirty="0"/>
              <a:t>의 경우 </a:t>
            </a:r>
            <a:r>
              <a:rPr lang="en-US" altLang="ko-KR" spc="50" dirty="0"/>
              <a:t>Microsoft Store</a:t>
            </a:r>
            <a:r>
              <a:rPr lang="ko-KR" altLang="en-US" spc="50" dirty="0"/>
              <a:t>에서 설치 가능</a:t>
            </a:r>
            <a:endParaRPr lang="en-US" altLang="ko-KR" spc="50" dirty="0"/>
          </a:p>
          <a:p>
            <a:pPr lvl="1"/>
            <a:r>
              <a:rPr lang="ko-KR" altLang="en-US" spc="50" dirty="0"/>
              <a:t>우분투 이미지 파일은 아래의 공식 홈페이지에서 다운 가능</a:t>
            </a:r>
            <a:br>
              <a:rPr lang="en-US" altLang="ko-KR" spc="50" dirty="0"/>
            </a:br>
            <a:r>
              <a:rPr lang="en-US" altLang="ko-KR" spc="50" dirty="0">
                <a:hlinkClick r:id="rId2"/>
              </a:rPr>
              <a:t>http://www.ubuntu.com/download/desktop</a:t>
            </a:r>
            <a:endParaRPr lang="en-US" altLang="ko-KR" spc="50" dirty="0"/>
          </a:p>
          <a:p>
            <a:pPr lvl="1"/>
            <a:r>
              <a:rPr lang="en-US" altLang="ko-KR" spc="50" dirty="0"/>
              <a:t>16.04.7 LTS</a:t>
            </a:r>
            <a:r>
              <a:rPr lang="ko-KR" altLang="en-US" spc="50" dirty="0"/>
              <a:t> 버전 권장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en-US" altLang="ko-KR" spc="50" dirty="0"/>
              <a:t>Lex </a:t>
            </a:r>
            <a:r>
              <a:rPr lang="ko-KR" altLang="en-US" spc="50" dirty="0"/>
              <a:t>프로그램의 설치를 확인</a:t>
            </a:r>
            <a:endParaRPr lang="en-US" altLang="ko-KR" spc="50" dirty="0"/>
          </a:p>
          <a:p>
            <a:pPr lvl="1"/>
            <a:r>
              <a:rPr lang="en-US" altLang="ko-KR" spc="50" dirty="0"/>
              <a:t>Lex</a:t>
            </a:r>
            <a:r>
              <a:rPr lang="ko-KR" altLang="en-US" spc="50" dirty="0"/>
              <a:t>는 </a:t>
            </a:r>
            <a:r>
              <a:rPr lang="en-US" altLang="ko-KR" spc="50" dirty="0"/>
              <a:t>flex </a:t>
            </a:r>
            <a:r>
              <a:rPr lang="ko-KR" altLang="en-US" spc="50" dirty="0"/>
              <a:t>이용</a:t>
            </a:r>
            <a:endParaRPr lang="en-US" altLang="ko-KR" spc="50" dirty="0"/>
          </a:p>
          <a:p>
            <a:pPr lvl="1"/>
            <a:r>
              <a:rPr lang="ko-KR" altLang="en-US" spc="50" dirty="0"/>
              <a:t>터미널에서 </a:t>
            </a:r>
            <a:r>
              <a:rPr lang="en-US" altLang="ko-KR" spc="50" dirty="0" err="1"/>
              <a:t>sudo</a:t>
            </a:r>
            <a:r>
              <a:rPr lang="en-US" altLang="ko-KR" spc="50" dirty="0"/>
              <a:t> apt-get install flex</a:t>
            </a:r>
            <a:r>
              <a:rPr lang="ko-KR" altLang="en-US" spc="50" dirty="0"/>
              <a:t>로 다운</a:t>
            </a:r>
            <a:endParaRPr lang="en-US" altLang="ko-KR" sz="1600" spc="50" dirty="0"/>
          </a:p>
        </p:txBody>
      </p:sp>
    </p:spTree>
    <p:extLst>
      <p:ext uri="{BB962C8B-B14F-4D97-AF65-F5344CB8AC3E}">
        <p14:creationId xmlns:p14="http://schemas.microsoft.com/office/powerpoint/2010/main" val="207159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flex </a:t>
            </a:r>
            <a:r>
              <a:rPr lang="ko-KR" altLang="en-US" spc="50" dirty="0"/>
              <a:t>설치하기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sudo</a:t>
            </a:r>
            <a:r>
              <a:rPr lang="en-US" altLang="ko-KR" spc="50" dirty="0"/>
              <a:t> apt-get install flex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Environment</a:t>
            </a:r>
            <a:endParaRPr lang="ko-KR" altLang="en-US" dirty="0">
              <a:effectLst/>
            </a:endParaRPr>
          </a:p>
        </p:txBody>
      </p:sp>
      <p:pic>
        <p:nvPicPr>
          <p:cNvPr id="4" name="Picture 2" descr="C:\Documents and Settings\user\바탕 화면\프로젝트1_유영호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65966"/>
            <a:ext cx="61436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0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 err="1"/>
              <a:t>Makefile</a:t>
            </a:r>
            <a:r>
              <a:rPr lang="ko-KR" altLang="en-US" spc="50" dirty="0"/>
              <a:t>을 제공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Makefile</a:t>
            </a:r>
            <a:r>
              <a:rPr lang="ko-KR" altLang="en-US" spc="50" dirty="0"/>
              <a:t>을 수정했을 경우 </a:t>
            </a:r>
            <a:r>
              <a:rPr lang="en-US" altLang="ko-KR" spc="50" dirty="0"/>
              <a:t>readme</a:t>
            </a:r>
            <a:r>
              <a:rPr lang="ko-KR" altLang="en-US" spc="50" dirty="0"/>
              <a:t>파일에 실행방법을 반드시 적는다</a:t>
            </a:r>
            <a:r>
              <a:rPr lang="en-US" altLang="ko-KR" spc="5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effectLst/>
              </a:rPr>
              <a:t>Makefile</a:t>
            </a:r>
            <a:endParaRPr lang="ko-KR" altLang="en-US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07083"/>
              </p:ext>
            </p:extLst>
          </p:nvPr>
        </p:nvGraphicFramePr>
        <p:xfrm>
          <a:off x="1502950" y="2636912"/>
          <a:ext cx="6096000" cy="301752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subc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lex.yy.o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hash.o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gcc</a:t>
                      </a:r>
                      <a:r>
                        <a:rPr lang="en-US" altLang="ko-KR" sz="1200" dirty="0"/>
                        <a:t> -o </a:t>
                      </a:r>
                      <a:r>
                        <a:rPr lang="en-US" altLang="ko-KR" sz="1200" dirty="0" err="1"/>
                        <a:t>subc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lex.yy.o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hash.o</a:t>
                      </a:r>
                      <a:r>
                        <a:rPr lang="en-US" altLang="ko-KR" sz="1200" dirty="0"/>
                        <a:t> -</a:t>
                      </a:r>
                      <a:r>
                        <a:rPr lang="en-US" altLang="ko-KR" sz="1200" dirty="0" err="1"/>
                        <a:t>lfl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lex.yy.o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lex.yy.c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gcc</a:t>
                      </a:r>
                      <a:r>
                        <a:rPr lang="en-US" altLang="ko-KR" sz="1200" dirty="0"/>
                        <a:t> -c -g </a:t>
                      </a:r>
                      <a:r>
                        <a:rPr lang="en-US" altLang="ko-KR" sz="1200" dirty="0" err="1"/>
                        <a:t>lex.yy.c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lex.yy.c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subc.l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flex </a:t>
                      </a:r>
                      <a:r>
                        <a:rPr lang="en-US" altLang="ko-KR" sz="1200" dirty="0" err="1"/>
                        <a:t>subc.l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hash.o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hash.c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subc.h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gcc</a:t>
                      </a:r>
                      <a:r>
                        <a:rPr lang="en-US" altLang="ko-KR" sz="1200" dirty="0"/>
                        <a:t> -c -g </a:t>
                      </a:r>
                      <a:r>
                        <a:rPr lang="en-US" altLang="ko-KR" sz="1200" dirty="0" err="1"/>
                        <a:t>hash.c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clean:</a:t>
                      </a:r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rm</a:t>
                      </a:r>
                      <a:r>
                        <a:rPr lang="en-US" altLang="ko-KR" sz="1200" dirty="0"/>
                        <a:t> -f </a:t>
                      </a:r>
                      <a:r>
                        <a:rPr lang="en-US" altLang="ko-KR" sz="1200" dirty="0" err="1"/>
                        <a:t>lex.yy.c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rm</a:t>
                      </a:r>
                      <a:r>
                        <a:rPr lang="en-US" altLang="ko-KR" sz="1200" dirty="0"/>
                        <a:t> -f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*.o</a:t>
                      </a:r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rm</a:t>
                      </a:r>
                      <a:r>
                        <a:rPr lang="en-US" altLang="ko-KR" sz="1200" dirty="0"/>
                        <a:t> -f </a:t>
                      </a:r>
                      <a:r>
                        <a:rPr lang="en-US" altLang="ko-KR" sz="1200" dirty="0" err="1"/>
                        <a:t>subc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22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Nested comments</a:t>
            </a:r>
          </a:p>
          <a:p>
            <a:pPr lvl="1"/>
            <a:r>
              <a:rPr lang="en-US" altLang="ko-KR" spc="50" dirty="0">
                <a:solidFill>
                  <a:srgbClr val="FF0000"/>
                </a:solidFill>
              </a:rPr>
              <a:t>start condition</a:t>
            </a:r>
            <a:r>
              <a:rPr lang="ko-KR" altLang="en-US" spc="50" dirty="0">
                <a:solidFill>
                  <a:srgbClr val="FF0000"/>
                </a:solidFill>
              </a:rPr>
              <a:t>을 활용</a:t>
            </a:r>
            <a:endParaRPr lang="en-US" altLang="ko-KR" spc="50" dirty="0">
              <a:solidFill>
                <a:srgbClr val="FF0000"/>
              </a:solidFill>
            </a:endParaRPr>
          </a:p>
          <a:p>
            <a:pPr lvl="1"/>
            <a:r>
              <a:rPr lang="en-US" altLang="ko-KR" spc="50" dirty="0"/>
              <a:t>regular expression</a:t>
            </a:r>
            <a:r>
              <a:rPr lang="ko-KR" altLang="en-US" spc="50" dirty="0"/>
              <a:t>으로 표현될 수 없으므로 </a:t>
            </a:r>
            <a:r>
              <a:rPr lang="en-US" altLang="ko-KR" spc="50" dirty="0" err="1"/>
              <a:t>lex</a:t>
            </a:r>
            <a:r>
              <a:rPr lang="ko-KR" altLang="en-US" spc="50" dirty="0"/>
              <a:t>의 </a:t>
            </a:r>
            <a:r>
              <a:rPr lang="en-US" altLang="ko-KR" spc="50" dirty="0"/>
              <a:t>start condition</a:t>
            </a:r>
            <a:r>
              <a:rPr lang="ko-KR" altLang="en-US" spc="50" dirty="0"/>
              <a:t>을 이용해서 </a:t>
            </a:r>
            <a:r>
              <a:rPr lang="en-US" altLang="ko-KR" spc="50" dirty="0"/>
              <a:t>normal mode</a:t>
            </a:r>
            <a:r>
              <a:rPr lang="ko-KR" altLang="en-US" spc="50" dirty="0"/>
              <a:t>와 </a:t>
            </a:r>
            <a:r>
              <a:rPr lang="en-US" altLang="ko-KR" spc="50" dirty="0"/>
              <a:t>comment mode</a:t>
            </a:r>
            <a:r>
              <a:rPr lang="ko-KR" altLang="en-US" spc="50" dirty="0"/>
              <a:t> 변경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/>
              <a:t>.. </a:t>
            </a:r>
            <a:r>
              <a:rPr lang="ko-KR" altLang="en-US" spc="50" dirty="0"/>
              <a:t>연산자</a:t>
            </a:r>
            <a:endParaRPr lang="en-US" altLang="ko-KR" spc="50" dirty="0"/>
          </a:p>
          <a:p>
            <a:pPr lvl="1"/>
            <a:r>
              <a:rPr lang="en-US" altLang="ko-KR" spc="50" dirty="0" err="1">
                <a:solidFill>
                  <a:srgbClr val="FF0000"/>
                </a:solidFill>
              </a:rPr>
              <a:t>lookahead</a:t>
            </a:r>
            <a:r>
              <a:rPr lang="en-US" altLang="ko-KR" spc="50" dirty="0">
                <a:solidFill>
                  <a:srgbClr val="FF0000"/>
                </a:solidFill>
              </a:rPr>
              <a:t> operator</a:t>
            </a:r>
            <a:r>
              <a:rPr lang="ko-KR" altLang="en-US" spc="50" dirty="0">
                <a:solidFill>
                  <a:srgbClr val="FF0000"/>
                </a:solidFill>
              </a:rPr>
              <a:t>를 활용</a:t>
            </a:r>
            <a:endParaRPr lang="en-US" altLang="ko-KR" spc="50" dirty="0">
              <a:solidFill>
                <a:srgbClr val="FF0000"/>
              </a:solidFill>
            </a:endParaRPr>
          </a:p>
          <a:p>
            <a:pPr lvl="1"/>
            <a:endParaRPr lang="en-US" altLang="ko-KR" spc="50" dirty="0"/>
          </a:p>
          <a:p>
            <a:r>
              <a:rPr lang="ko-KR" altLang="en-US" spc="50" dirty="0"/>
              <a:t>식별자</a:t>
            </a:r>
            <a:r>
              <a:rPr lang="en-US" altLang="ko-KR" spc="50" dirty="0"/>
              <a:t>(Identifier) </a:t>
            </a:r>
            <a:r>
              <a:rPr lang="ko-KR" altLang="en-US" spc="50" dirty="0"/>
              <a:t>규칙</a:t>
            </a:r>
            <a:endParaRPr lang="en-US" altLang="ko-KR" spc="50" dirty="0"/>
          </a:p>
          <a:p>
            <a:pPr lvl="1"/>
            <a:r>
              <a:rPr lang="ko-KR" altLang="en-US" dirty="0">
                <a:latin typeface="+mn-ea"/>
              </a:rPr>
              <a:t>영문 대소문자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숫자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언더스코어</a:t>
            </a:r>
            <a:r>
              <a:rPr lang="en-US" altLang="ko-KR" dirty="0">
                <a:latin typeface="+mn-ea"/>
              </a:rPr>
              <a:t>(_)</a:t>
            </a:r>
            <a:r>
              <a:rPr lang="ko-KR" altLang="en-US" dirty="0">
                <a:latin typeface="+mn-ea"/>
              </a:rPr>
              <a:t>만 사용할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키워드를 식별자로 사용할 수 없다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숫자로 시작될 수 없으며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반드시 영문자나 언더스코어</a:t>
            </a:r>
            <a:r>
              <a:rPr lang="en-US" altLang="ko-KR" dirty="0">
                <a:latin typeface="+mn-ea"/>
              </a:rPr>
              <a:t>(_)</a:t>
            </a:r>
            <a:r>
              <a:rPr lang="ko-KR" altLang="en-US" dirty="0">
                <a:latin typeface="+mn-ea"/>
              </a:rPr>
              <a:t>로 시작 되어야 한다</a:t>
            </a:r>
            <a:r>
              <a:rPr lang="en-US" altLang="ko-KR" dirty="0">
                <a:latin typeface="+mn-ea"/>
              </a:rPr>
              <a:t>.</a:t>
            </a:r>
            <a:endParaRPr lang="en-US" altLang="ko-KR" spc="50" dirty="0"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Tips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75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Translation rule</a:t>
            </a:r>
          </a:p>
          <a:p>
            <a:pPr lvl="1"/>
            <a:r>
              <a:rPr lang="en-US" altLang="ko-KR" spc="50" dirty="0"/>
              <a:t>pattern</a:t>
            </a:r>
            <a:r>
              <a:rPr lang="ko-KR" altLang="en-US" spc="50" dirty="0"/>
              <a:t>은 반드시 </a:t>
            </a:r>
            <a:r>
              <a:rPr lang="en-US" altLang="ko-KR" spc="50" dirty="0"/>
              <a:t>line</a:t>
            </a:r>
            <a:r>
              <a:rPr lang="ko-KR" altLang="en-US" spc="50" dirty="0"/>
              <a:t>의 맨 처음부터 시작해야 하며</a:t>
            </a:r>
            <a:r>
              <a:rPr lang="en-US" altLang="ko-KR" spc="50" dirty="0"/>
              <a:t>, </a:t>
            </a:r>
            <a:r>
              <a:rPr lang="ko-KR" altLang="en-US" spc="50" dirty="0"/>
              <a:t>들여쓰기가 허용되지 않는다</a:t>
            </a:r>
            <a:r>
              <a:rPr lang="en-US" altLang="ko-KR" spc="50" dirty="0"/>
              <a:t>.</a:t>
            </a:r>
          </a:p>
          <a:p>
            <a:pPr lvl="1"/>
            <a:r>
              <a:rPr lang="en-US" altLang="ko-KR" spc="50" dirty="0"/>
              <a:t>action</a:t>
            </a:r>
            <a:r>
              <a:rPr lang="ko-KR" altLang="en-US" spc="50" dirty="0"/>
              <a:t>의 시작은 해당하는 </a:t>
            </a:r>
            <a:r>
              <a:rPr lang="en-US" altLang="ko-KR" spc="50" dirty="0"/>
              <a:t>pattern</a:t>
            </a:r>
            <a:r>
              <a:rPr lang="ko-KR" altLang="en-US" spc="50" dirty="0"/>
              <a:t>과 같은 줄에서 시작한다</a:t>
            </a:r>
            <a:r>
              <a:rPr lang="en-US" altLang="ko-KR" spc="50" dirty="0"/>
              <a:t>. action</a:t>
            </a:r>
            <a:r>
              <a:rPr lang="ko-KR" altLang="en-US" spc="50" dirty="0"/>
              <a:t>의 </a:t>
            </a:r>
            <a:r>
              <a:rPr lang="en-US" altLang="ko-KR" spc="50" dirty="0"/>
              <a:t>body</a:t>
            </a:r>
            <a:r>
              <a:rPr lang="ko-KR" altLang="en-US" spc="50" dirty="0"/>
              <a:t>를 여러 줄로 정의하는 것은 상관없다</a:t>
            </a:r>
            <a:r>
              <a:rPr lang="en-US" altLang="ko-KR" spc="50" dirty="0"/>
              <a:t>.</a:t>
            </a:r>
          </a:p>
          <a:p>
            <a:pPr marL="185737" lvl="1" indent="0">
              <a:buNone/>
            </a:pPr>
            <a:endParaRPr lang="en-US" altLang="ko-KR" spc="50" dirty="0"/>
          </a:p>
          <a:p>
            <a:pPr marL="457200" lvl="1" indent="0">
              <a:buNone/>
            </a:pPr>
            <a:r>
              <a:rPr lang="en-US" altLang="ko-KR" spc="50" dirty="0"/>
              <a:t>ex)</a:t>
            </a:r>
          </a:p>
          <a:p>
            <a:pPr marL="457200" lvl="1" indent="0">
              <a:buNone/>
            </a:pPr>
            <a:r>
              <a:rPr lang="en-US" altLang="ko-KR" spc="50" dirty="0"/>
              <a:t>{integer} {</a:t>
            </a:r>
          </a:p>
          <a:p>
            <a:pPr marL="914400" lvl="2" indent="0">
              <a:buNone/>
            </a:pPr>
            <a:r>
              <a:rPr lang="en-US" altLang="ko-KR" sz="2000" spc="50" dirty="0" err="1"/>
              <a:t>printf</a:t>
            </a:r>
            <a:r>
              <a:rPr lang="en-US" altLang="ko-KR" sz="2000" spc="50" dirty="0"/>
              <a:t>(“</a:t>
            </a:r>
            <a:r>
              <a:rPr lang="en-US" altLang="ko-KR" sz="2000" spc="50" dirty="0" err="1"/>
              <a:t>int</a:t>
            </a:r>
            <a:r>
              <a:rPr lang="en-US" altLang="ko-KR" sz="2000" spc="50" dirty="0"/>
              <a:t>”);</a:t>
            </a:r>
          </a:p>
          <a:p>
            <a:pPr marL="514350" lvl="1" indent="0">
              <a:buNone/>
            </a:pPr>
            <a:r>
              <a:rPr lang="en-US" altLang="ko-KR" sz="1600" spc="5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Tips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897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Integer</a:t>
            </a:r>
          </a:p>
          <a:p>
            <a:pPr lvl="1"/>
            <a:r>
              <a:rPr lang="en-US" altLang="ko-KR" spc="50" dirty="0"/>
              <a:t>01</a:t>
            </a:r>
            <a:r>
              <a:rPr lang="ko-KR" altLang="en-US" spc="50" dirty="0"/>
              <a:t>과 같은 입력은 없다</a:t>
            </a:r>
            <a:r>
              <a:rPr lang="en-US" altLang="ko-KR" spc="50" dirty="0"/>
              <a:t>.</a:t>
            </a:r>
          </a:p>
          <a:p>
            <a:pPr lvl="1"/>
            <a:r>
              <a:rPr lang="en-US" altLang="ko-KR" spc="50" dirty="0"/>
              <a:t>+ </a:t>
            </a:r>
            <a:r>
              <a:rPr lang="ko-KR" altLang="en-US" spc="50" dirty="0"/>
              <a:t>또는 </a:t>
            </a:r>
            <a:r>
              <a:rPr lang="en-US" altLang="ko-KR" spc="50" dirty="0"/>
              <a:t>-</a:t>
            </a:r>
            <a:r>
              <a:rPr lang="ko-KR" altLang="en-US" spc="50" dirty="0"/>
              <a:t> 부호를 포함하지 않는다</a:t>
            </a:r>
            <a:r>
              <a:rPr lang="en-US" altLang="ko-KR" spc="50" dirty="0"/>
              <a:t>.</a:t>
            </a:r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en-US" altLang="ko-KR" spc="50" dirty="0"/>
              <a:t>Float</a:t>
            </a:r>
          </a:p>
          <a:p>
            <a:pPr lvl="1"/>
            <a:r>
              <a:rPr lang="en-US" altLang="ko-KR" spc="50" dirty="0"/>
              <a:t>.123</a:t>
            </a:r>
            <a:r>
              <a:rPr lang="ko-KR" altLang="en-US" spc="50" dirty="0"/>
              <a:t>과 같은 입력은 없다</a:t>
            </a:r>
            <a:r>
              <a:rPr lang="en-US" altLang="ko-KR" spc="50" dirty="0"/>
              <a:t>.</a:t>
            </a:r>
          </a:p>
          <a:p>
            <a:pPr lvl="1"/>
            <a:r>
              <a:rPr lang="ko-KR" altLang="en-US" spc="50" dirty="0"/>
              <a:t>무조건 소수점 </a:t>
            </a:r>
            <a:r>
              <a:rPr lang="en-US" altLang="ko-KR" spc="50" dirty="0"/>
              <a:t>.</a:t>
            </a:r>
            <a:r>
              <a:rPr lang="ko-KR" altLang="en-US" spc="50" dirty="0"/>
              <a:t>을 포함하고 소수점 이후에 숫자가 오지 않아도 된다</a:t>
            </a:r>
            <a:r>
              <a:rPr lang="en-US" altLang="ko-KR" spc="50" dirty="0"/>
              <a:t>.</a:t>
            </a:r>
          </a:p>
          <a:p>
            <a:pPr lvl="1"/>
            <a:r>
              <a:rPr lang="en-US" altLang="ko-KR" spc="50" dirty="0"/>
              <a:t>+ </a:t>
            </a:r>
            <a:r>
              <a:rPr lang="ko-KR" altLang="en-US" spc="50" dirty="0"/>
              <a:t>또는 </a:t>
            </a:r>
            <a:r>
              <a:rPr lang="en-US" altLang="ko-KR" spc="50" dirty="0"/>
              <a:t>-</a:t>
            </a:r>
            <a:r>
              <a:rPr lang="ko-KR" altLang="en-US" spc="50" dirty="0"/>
              <a:t> 부호를 포함하지 않는다</a:t>
            </a:r>
            <a:r>
              <a:rPr lang="en-US" altLang="ko-KR" spc="50" dirty="0"/>
              <a:t>.</a:t>
            </a:r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en-US" altLang="ko-KR" spc="50" dirty="0"/>
              <a:t>C++ template</a:t>
            </a:r>
          </a:p>
          <a:p>
            <a:pPr lvl="1"/>
            <a:r>
              <a:rPr lang="ko-KR" altLang="en-US" spc="50" dirty="0"/>
              <a:t>키워드 </a:t>
            </a:r>
            <a:r>
              <a:rPr lang="en-US" altLang="ko-KR" spc="50" dirty="0"/>
              <a:t>template</a:t>
            </a:r>
            <a:r>
              <a:rPr lang="ko-KR" altLang="en-US" spc="50" dirty="0"/>
              <a:t>은 없으므로 </a:t>
            </a:r>
            <a:r>
              <a:rPr lang="en-US" altLang="ko-KR" spc="50" dirty="0"/>
              <a:t>FOO&lt;Bar&lt;</a:t>
            </a:r>
            <a:r>
              <a:rPr lang="en-US" altLang="ko-KR" spc="50" dirty="0" err="1"/>
              <a:t>int</a:t>
            </a:r>
            <a:r>
              <a:rPr lang="en-US" altLang="ko-KR" spc="50" dirty="0"/>
              <a:t>&gt;&gt;</a:t>
            </a:r>
            <a:r>
              <a:rPr lang="ko-KR" altLang="en-US" spc="50" dirty="0"/>
              <a:t>와 같은 입력은 없다</a:t>
            </a:r>
            <a:r>
              <a:rPr lang="en-US" altLang="ko-KR" spc="50" dirty="0"/>
              <a:t>.</a:t>
            </a:r>
          </a:p>
          <a:p>
            <a:pPr lvl="1"/>
            <a:endParaRPr lang="en-US" altLang="ko-KR" spc="50" dirty="0"/>
          </a:p>
          <a:p>
            <a:endParaRPr lang="en-US" altLang="ko-KR" spc="50" dirty="0"/>
          </a:p>
          <a:p>
            <a:endParaRPr lang="en-US" altLang="ko-KR" spc="50" dirty="0"/>
          </a:p>
          <a:p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Ambiguity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32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/>
              <a:t>제출 기한</a:t>
            </a:r>
            <a:endParaRPr lang="en-US" altLang="ko-KR" spc="50" dirty="0"/>
          </a:p>
          <a:p>
            <a:pPr lvl="1"/>
            <a:r>
              <a:rPr lang="en-US" altLang="ko-KR" spc="50" dirty="0"/>
              <a:t>10</a:t>
            </a:r>
            <a:r>
              <a:rPr lang="ko-KR" altLang="en-US" spc="50" dirty="0"/>
              <a:t>월 </a:t>
            </a:r>
            <a:r>
              <a:rPr lang="en-US" altLang="ko-KR" spc="50" dirty="0"/>
              <a:t>8</a:t>
            </a:r>
            <a:r>
              <a:rPr lang="ko-KR" altLang="en-US" spc="50" dirty="0"/>
              <a:t>일 금요일 </a:t>
            </a:r>
            <a:r>
              <a:rPr lang="en-US" altLang="ko-KR" spc="50" dirty="0"/>
              <a:t>23</a:t>
            </a:r>
            <a:r>
              <a:rPr lang="ko-KR" altLang="en-US" spc="50" dirty="0"/>
              <a:t>시 </a:t>
            </a:r>
            <a:r>
              <a:rPr lang="en-US" altLang="ko-KR" spc="50" dirty="0"/>
              <a:t>59</a:t>
            </a:r>
            <a:r>
              <a:rPr lang="ko-KR" altLang="en-US" spc="50" dirty="0"/>
              <a:t>분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ko-KR" altLang="en-US" spc="50" dirty="0"/>
              <a:t>제출 방법</a:t>
            </a:r>
            <a:endParaRPr lang="en-US" altLang="ko-KR" spc="50" dirty="0"/>
          </a:p>
          <a:p>
            <a:pPr lvl="1"/>
            <a:r>
              <a:rPr lang="en-US" altLang="ko-KR" spc="50" dirty="0"/>
              <a:t>etl.snu.ac.kr</a:t>
            </a:r>
            <a:r>
              <a:rPr lang="ko-KR" altLang="en-US" spc="50" dirty="0"/>
              <a:t>을 통해서 제출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ko-KR" altLang="en-US" spc="50" dirty="0"/>
              <a:t>제출 파일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subc.l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en-US" altLang="ko-KR" spc="50" dirty="0"/>
              <a:t> </a:t>
            </a:r>
            <a:r>
              <a:rPr lang="ko-KR" altLang="en-US" spc="50" dirty="0"/>
              <a:t>등 소스파일과 </a:t>
            </a:r>
            <a:r>
              <a:rPr lang="en-US" altLang="ko-KR" spc="50" dirty="0" err="1"/>
              <a:t>Makefile</a:t>
            </a:r>
            <a:r>
              <a:rPr lang="en-US" altLang="ko-KR" spc="50" dirty="0"/>
              <a:t>, readme </a:t>
            </a:r>
            <a:r>
              <a:rPr lang="ko-KR" altLang="en-US" spc="50" dirty="0"/>
              <a:t>파일을 압축해서 </a:t>
            </a:r>
            <a:r>
              <a:rPr lang="en-US" altLang="ko-KR" spc="50" dirty="0"/>
              <a:t>zip</a:t>
            </a:r>
            <a:r>
              <a:rPr lang="ko-KR" altLang="en-US" spc="50" dirty="0"/>
              <a:t>파일로 제출</a:t>
            </a:r>
            <a:endParaRPr lang="en-US" altLang="ko-KR" spc="50" dirty="0"/>
          </a:p>
          <a:p>
            <a:pPr lvl="1"/>
            <a:r>
              <a:rPr lang="ko-KR" altLang="en-US" spc="50" dirty="0"/>
              <a:t>파일명</a:t>
            </a:r>
            <a:r>
              <a:rPr lang="en-US" altLang="ko-KR" spc="50" dirty="0"/>
              <a:t>: project1_</a:t>
            </a:r>
            <a:r>
              <a:rPr lang="ko-KR" altLang="en-US" spc="50" dirty="0"/>
              <a:t>학번</a:t>
            </a:r>
            <a:r>
              <a:rPr lang="en-US" altLang="ko-KR" spc="50" dirty="0"/>
              <a:t>.zip (</a:t>
            </a:r>
            <a:r>
              <a:rPr lang="ko-KR" altLang="en-US" spc="50" dirty="0"/>
              <a:t>학번 </a:t>
            </a:r>
            <a:r>
              <a:rPr lang="en-US" altLang="ko-KR" spc="50" dirty="0"/>
              <a:t>format</a:t>
            </a:r>
            <a:r>
              <a:rPr lang="ko-KR" altLang="en-US" spc="50" dirty="0"/>
              <a:t>은 </a:t>
            </a:r>
            <a:r>
              <a:rPr lang="en-US" altLang="ko-KR" spc="50" dirty="0"/>
              <a:t>201x-xxxxx)</a:t>
            </a:r>
          </a:p>
          <a:p>
            <a:pPr lvl="1"/>
            <a:r>
              <a:rPr lang="en-US" altLang="ko-KR" spc="50" dirty="0"/>
              <a:t>readme </a:t>
            </a:r>
            <a:r>
              <a:rPr lang="ko-KR" altLang="en-US" spc="50" dirty="0"/>
              <a:t>파일에는 이름</a:t>
            </a:r>
            <a:r>
              <a:rPr lang="en-US" altLang="ko-KR" spc="50" dirty="0"/>
              <a:t>, </a:t>
            </a:r>
            <a:r>
              <a:rPr lang="ko-KR" altLang="en-US" spc="50" dirty="0"/>
              <a:t>학번</a:t>
            </a:r>
            <a:r>
              <a:rPr lang="en-US" altLang="ko-KR" spc="50" dirty="0"/>
              <a:t>, </a:t>
            </a:r>
            <a:r>
              <a:rPr lang="ko-KR" altLang="en-US" spc="50" dirty="0"/>
              <a:t>이메일</a:t>
            </a:r>
            <a:r>
              <a:rPr lang="en-US" altLang="ko-KR" spc="50" dirty="0"/>
              <a:t>, </a:t>
            </a:r>
            <a:r>
              <a:rPr lang="ko-KR" altLang="en-US" spc="50" dirty="0"/>
              <a:t>실행방법</a:t>
            </a:r>
            <a:r>
              <a:rPr lang="en-US" altLang="ko-KR" spc="50" dirty="0"/>
              <a:t>(</a:t>
            </a:r>
            <a:r>
              <a:rPr lang="en-US" altLang="ko-KR" spc="50" dirty="0" err="1"/>
              <a:t>Makefile</a:t>
            </a:r>
            <a:r>
              <a:rPr lang="ko-KR" altLang="en-US" spc="50" dirty="0"/>
              <a:t>을 변경하였을 경우</a:t>
            </a:r>
            <a:r>
              <a:rPr lang="en-US" altLang="ko-KR" spc="50" dirty="0"/>
              <a:t>)</a:t>
            </a:r>
            <a:r>
              <a:rPr lang="ko-KR" altLang="en-US" spc="50" dirty="0"/>
              <a:t>을 적는다</a:t>
            </a:r>
            <a:r>
              <a:rPr lang="en-US" altLang="ko-KR" spc="5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Submission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38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30349"/>
            <a:ext cx="7966898" cy="4876800"/>
          </a:xfrm>
        </p:spPr>
        <p:txBody>
          <a:bodyPr/>
          <a:lstStyle/>
          <a:p>
            <a:r>
              <a:rPr lang="ko-KR" altLang="en-US" spc="50" dirty="0"/>
              <a:t>수업 게시판 확인</a:t>
            </a:r>
            <a:endParaRPr lang="en-US" altLang="ko-KR" spc="50" dirty="0"/>
          </a:p>
          <a:p>
            <a:pPr lvl="1"/>
            <a:r>
              <a:rPr lang="ko-KR" altLang="en-US" spc="50" dirty="0"/>
              <a:t>수정</a:t>
            </a:r>
            <a:r>
              <a:rPr lang="en-US" altLang="ko-KR" spc="50" dirty="0"/>
              <a:t> </a:t>
            </a:r>
            <a:r>
              <a:rPr lang="ko-KR" altLang="en-US" spc="50" dirty="0"/>
              <a:t>또는 추가되는 사항은 항상 게시판을 통하여 공지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>
                <a:solidFill>
                  <a:srgbClr val="FF0000"/>
                </a:solidFill>
              </a:rPr>
              <a:t>Output</a:t>
            </a:r>
            <a:r>
              <a:rPr lang="ko-KR" altLang="en-US" spc="50" dirty="0">
                <a:solidFill>
                  <a:srgbClr val="FF0000"/>
                </a:solidFill>
              </a:rPr>
              <a:t> 포맷 지키기 </a:t>
            </a:r>
            <a:r>
              <a:rPr lang="en-US" altLang="ko-KR" spc="50" dirty="0">
                <a:solidFill>
                  <a:srgbClr val="FF0000"/>
                </a:solidFill>
              </a:rPr>
              <a:t>(</a:t>
            </a:r>
            <a:r>
              <a:rPr lang="ko-KR" altLang="en-US" spc="50" dirty="0">
                <a:solidFill>
                  <a:srgbClr val="FF0000"/>
                </a:solidFill>
              </a:rPr>
              <a:t>파일 이름</a:t>
            </a:r>
            <a:r>
              <a:rPr lang="en-US" altLang="ko-KR" spc="50" dirty="0">
                <a:solidFill>
                  <a:srgbClr val="FF0000"/>
                </a:solidFill>
              </a:rPr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출력</a:t>
            </a:r>
            <a:r>
              <a:rPr lang="en-US" altLang="ko-KR" spc="50" dirty="0">
                <a:solidFill>
                  <a:srgbClr val="FF0000"/>
                </a:solidFill>
              </a:rPr>
              <a:t>)</a:t>
            </a:r>
          </a:p>
          <a:p>
            <a:endParaRPr lang="en-US" altLang="ko-KR" spc="50" dirty="0"/>
          </a:p>
          <a:p>
            <a:r>
              <a:rPr lang="ko-KR" altLang="en-US" spc="50" dirty="0"/>
              <a:t>소스코드에 주석달기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>
                <a:solidFill>
                  <a:srgbClr val="FF0000"/>
                </a:solidFill>
              </a:rPr>
              <a:t>Cheating </a:t>
            </a:r>
            <a:r>
              <a:rPr lang="ko-KR" altLang="en-US" spc="50" dirty="0">
                <a:solidFill>
                  <a:srgbClr val="FF0000"/>
                </a:solidFill>
              </a:rPr>
              <a:t>금지 </a:t>
            </a:r>
            <a:r>
              <a:rPr lang="en-US" altLang="ko-KR" spc="50" dirty="0">
                <a:solidFill>
                  <a:srgbClr val="FF0000"/>
                </a:solidFill>
              </a:rPr>
              <a:t>(F</a:t>
            </a:r>
            <a:r>
              <a:rPr lang="ko-KR" altLang="en-US" spc="50" dirty="0">
                <a:solidFill>
                  <a:srgbClr val="FF0000"/>
                </a:solidFill>
              </a:rPr>
              <a:t>처리</a:t>
            </a:r>
            <a:r>
              <a:rPr lang="en-US" altLang="ko-KR" spc="50" dirty="0">
                <a:solidFill>
                  <a:srgbClr val="FF0000"/>
                </a:solidFill>
              </a:rPr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모든 코드 철저히 검사</a:t>
            </a:r>
            <a:r>
              <a:rPr lang="en-US" altLang="ko-KR" spc="50" dirty="0">
                <a:solidFill>
                  <a:srgbClr val="FF0000"/>
                </a:solidFill>
              </a:rPr>
              <a:t>)</a:t>
            </a:r>
          </a:p>
          <a:p>
            <a:endParaRPr lang="en-US" altLang="ko-KR" spc="50" dirty="0"/>
          </a:p>
          <a:p>
            <a:r>
              <a:rPr lang="en-US" altLang="ko-KR" spc="50" dirty="0"/>
              <a:t>TA </a:t>
            </a:r>
          </a:p>
          <a:p>
            <a:pPr lvl="1"/>
            <a:r>
              <a:rPr lang="ko-KR" altLang="en-US" spc="50" dirty="0" err="1"/>
              <a:t>조중하</a:t>
            </a:r>
            <a:r>
              <a:rPr lang="ko-KR" altLang="en-US" spc="50" dirty="0"/>
              <a:t> </a:t>
            </a:r>
            <a:r>
              <a:rPr lang="en-US" altLang="ko-KR" spc="50" dirty="0"/>
              <a:t>(301</a:t>
            </a:r>
            <a:r>
              <a:rPr lang="ko-KR" altLang="en-US" spc="50" dirty="0"/>
              <a:t>동 </a:t>
            </a:r>
            <a:r>
              <a:rPr lang="en-US" altLang="ko-KR" spc="50" dirty="0"/>
              <a:t>819</a:t>
            </a:r>
            <a:r>
              <a:rPr lang="ko-KR" altLang="en-US" spc="50" dirty="0"/>
              <a:t>호</a:t>
            </a:r>
            <a:r>
              <a:rPr lang="en-US" altLang="ko-KR" spc="50" dirty="0"/>
              <a:t>)</a:t>
            </a:r>
          </a:p>
          <a:p>
            <a:pPr lvl="1"/>
            <a:r>
              <a:rPr lang="en-US" altLang="ko-KR" spc="50" dirty="0"/>
              <a:t>E-mail : zoonghi@snu.ac.kr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Notice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176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spc="50" dirty="0">
                <a:solidFill>
                  <a:srgbClr val="FF0000"/>
                </a:solidFill>
              </a:rPr>
              <a:t>1.</a:t>
            </a:r>
            <a:r>
              <a:rPr lang="ko-KR" altLang="en-US" spc="50" dirty="0">
                <a:solidFill>
                  <a:srgbClr val="FF0000"/>
                </a:solidFill>
              </a:rPr>
              <a:t> </a:t>
            </a:r>
            <a:r>
              <a:rPr lang="en-US" altLang="ko-KR" spc="50" dirty="0">
                <a:solidFill>
                  <a:srgbClr val="FF0000"/>
                </a:solidFill>
              </a:rPr>
              <a:t>Lexical analyzer</a:t>
            </a:r>
          </a:p>
          <a:p>
            <a:endParaRPr lang="en-US" altLang="ko-KR" spc="50" dirty="0"/>
          </a:p>
          <a:p>
            <a:r>
              <a:rPr lang="en-US" altLang="ko-KR" spc="50" dirty="0"/>
              <a:t>2.</a:t>
            </a:r>
            <a:r>
              <a:rPr lang="ko-KR" altLang="en-US" spc="50" dirty="0"/>
              <a:t> </a:t>
            </a:r>
            <a:r>
              <a:rPr lang="en-US" altLang="ko-KR" spc="50" dirty="0" err="1"/>
              <a:t>Yacc</a:t>
            </a:r>
            <a:r>
              <a:rPr lang="en-US" altLang="ko-KR" spc="50" dirty="0"/>
              <a:t> programming</a:t>
            </a:r>
          </a:p>
          <a:p>
            <a:endParaRPr lang="en-US" altLang="ko-KR" spc="50" dirty="0"/>
          </a:p>
          <a:p>
            <a:r>
              <a:rPr lang="en-US" altLang="ko-KR" spc="50" dirty="0"/>
              <a:t>3.</a:t>
            </a:r>
            <a:r>
              <a:rPr lang="ko-KR" altLang="en-US" spc="50" dirty="0"/>
              <a:t> </a:t>
            </a:r>
            <a:r>
              <a:rPr lang="en-US" altLang="ko-KR" spc="50" dirty="0"/>
              <a:t>Semantic analysis</a:t>
            </a:r>
          </a:p>
          <a:p>
            <a:endParaRPr lang="en-US" altLang="ko-KR" spc="50" dirty="0"/>
          </a:p>
          <a:p>
            <a:r>
              <a:rPr lang="en-US" altLang="ko-KR" spc="50" dirty="0"/>
              <a:t>4.</a:t>
            </a:r>
            <a:r>
              <a:rPr lang="ko-KR" altLang="en-US" spc="50" dirty="0"/>
              <a:t> </a:t>
            </a:r>
            <a:r>
              <a:rPr lang="en-US" altLang="ko-KR" spc="50" dirty="0"/>
              <a:t>Code generation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Project p</a:t>
            </a:r>
            <a:r>
              <a:rPr lang="en-US" altLang="ko-KR" dirty="0">
                <a:effectLst/>
              </a:rPr>
              <a:t>lan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33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/>
              <a:t>목표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lex</a:t>
            </a:r>
            <a:r>
              <a:rPr lang="en-US" altLang="ko-KR" spc="50" dirty="0"/>
              <a:t> utility</a:t>
            </a:r>
            <a:r>
              <a:rPr lang="ko-KR" altLang="en-US" spc="50" dirty="0"/>
              <a:t>를 이용하여 </a:t>
            </a:r>
            <a:r>
              <a:rPr lang="en-US" altLang="ko-KR" spc="50" dirty="0"/>
              <a:t>C+-(</a:t>
            </a:r>
            <a:r>
              <a:rPr lang="ko-KR" altLang="en-US" spc="50" dirty="0"/>
              <a:t>새롭게 정의한 </a:t>
            </a:r>
            <a:r>
              <a:rPr lang="en-US" altLang="ko-KR" spc="50" dirty="0"/>
              <a:t>C</a:t>
            </a:r>
            <a:r>
              <a:rPr lang="ko-KR" altLang="en-US" spc="50" dirty="0"/>
              <a:t> </a:t>
            </a:r>
            <a:r>
              <a:rPr lang="en-US" altLang="ko-KR" spc="50" dirty="0"/>
              <a:t>spec; </a:t>
            </a:r>
            <a:r>
              <a:rPr lang="en-US" altLang="ko-KR" spc="50" dirty="0" err="1"/>
              <a:t>subc</a:t>
            </a:r>
            <a:r>
              <a:rPr lang="ko-KR" altLang="en-US" spc="50" dirty="0"/>
              <a:t>라고 부름</a:t>
            </a:r>
            <a:r>
              <a:rPr lang="en-US" altLang="ko-KR" spc="50" dirty="0"/>
              <a:t>)</a:t>
            </a:r>
            <a:r>
              <a:rPr lang="ko-KR" altLang="en-US" spc="50" dirty="0"/>
              <a:t>에 대한 </a:t>
            </a:r>
            <a:r>
              <a:rPr lang="en-US" altLang="ko-KR" spc="50" dirty="0">
                <a:solidFill>
                  <a:srgbClr val="FF0000"/>
                </a:solidFill>
              </a:rPr>
              <a:t>lexical analyzer</a:t>
            </a:r>
            <a:r>
              <a:rPr lang="ko-KR" altLang="en-US" spc="50" dirty="0"/>
              <a:t>를 만든다</a:t>
            </a:r>
            <a:endParaRPr lang="en-US" altLang="ko-KR" spc="50" dirty="0"/>
          </a:p>
          <a:p>
            <a:pPr lvl="1"/>
            <a:r>
              <a:rPr lang="en-US" altLang="ko-KR" spc="50" dirty="0"/>
              <a:t>lexical analyzer</a:t>
            </a:r>
            <a:r>
              <a:rPr lang="ko-KR" altLang="en-US" spc="50" dirty="0"/>
              <a:t>는 </a:t>
            </a:r>
            <a:r>
              <a:rPr lang="en-US" altLang="ko-KR" spc="50" dirty="0"/>
              <a:t>token</a:t>
            </a:r>
            <a:r>
              <a:rPr lang="ko-KR" altLang="en-US" spc="50" dirty="0"/>
              <a:t>을 모두 찾아내서 결과를 화면에 출력한다</a:t>
            </a:r>
            <a:endParaRPr lang="en-US" altLang="ko-KR" spc="50" dirty="0"/>
          </a:p>
          <a:p>
            <a:pPr lvl="1"/>
            <a:endParaRPr lang="en-US" altLang="ko-KR" spc="50" dirty="0"/>
          </a:p>
          <a:p>
            <a:r>
              <a:rPr lang="ko-KR" altLang="en-US" spc="50" dirty="0"/>
              <a:t>입력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subc</a:t>
            </a:r>
            <a:r>
              <a:rPr lang="en-US" altLang="ko-KR" spc="50" dirty="0"/>
              <a:t> </a:t>
            </a:r>
            <a:r>
              <a:rPr lang="ko-KR" altLang="en-US" spc="50" dirty="0"/>
              <a:t>프로그램</a:t>
            </a:r>
            <a:endParaRPr lang="en-US" altLang="ko-KR" spc="50" dirty="0"/>
          </a:p>
          <a:p>
            <a:pPr lvl="1"/>
            <a:r>
              <a:rPr lang="en-US" altLang="ko-KR" spc="50" dirty="0">
                <a:solidFill>
                  <a:srgbClr val="FF0000"/>
                </a:solidFill>
              </a:rPr>
              <a:t>nested comments</a:t>
            </a:r>
            <a:r>
              <a:rPr lang="ko-KR" altLang="en-US" spc="50" dirty="0"/>
              <a:t>와 </a:t>
            </a:r>
            <a:r>
              <a:rPr lang="en-US" altLang="ko-KR" b="1" spc="50" dirty="0">
                <a:solidFill>
                  <a:srgbClr val="FF0000"/>
                </a:solidFill>
              </a:rPr>
              <a:t>..</a:t>
            </a:r>
            <a:r>
              <a:rPr lang="ko-KR" altLang="en-US" spc="50" dirty="0">
                <a:solidFill>
                  <a:srgbClr val="FF0000"/>
                </a:solidFill>
              </a:rPr>
              <a:t>연산자</a:t>
            </a:r>
            <a:r>
              <a:rPr lang="ko-KR" altLang="en-US" spc="50" dirty="0"/>
              <a:t>를 지원</a:t>
            </a:r>
            <a:r>
              <a:rPr lang="en-US" altLang="ko-KR" spc="50" dirty="0"/>
              <a:t> (</a:t>
            </a:r>
            <a:r>
              <a:rPr lang="ko-KR" altLang="en-US" spc="50" dirty="0"/>
              <a:t>자세한 정의는 워드문서 참조</a:t>
            </a:r>
            <a:r>
              <a:rPr lang="en-US" altLang="ko-KR" spc="50" dirty="0"/>
              <a:t>)</a:t>
            </a:r>
          </a:p>
          <a:p>
            <a:pPr marL="914400" lvl="2" indent="0">
              <a:buNone/>
            </a:pPr>
            <a:r>
              <a:rPr lang="en-US" altLang="ko-KR" sz="1600" spc="50" dirty="0"/>
              <a:t>/* comment_body1 /* comment_body2 */ */</a:t>
            </a:r>
          </a:p>
          <a:p>
            <a:pPr marL="914400" lvl="2" indent="0">
              <a:buNone/>
            </a:pPr>
            <a:r>
              <a:rPr lang="en-US" altLang="ko-KR" sz="1600" spc="50" dirty="0"/>
              <a:t>1..5</a:t>
            </a:r>
          </a:p>
          <a:p>
            <a:r>
              <a:rPr lang="ko-KR" altLang="en-US" spc="50" dirty="0"/>
              <a:t>출력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subc</a:t>
            </a:r>
            <a:r>
              <a:rPr lang="en-US" altLang="ko-KR" spc="50" dirty="0"/>
              <a:t> </a:t>
            </a:r>
            <a:r>
              <a:rPr lang="ko-KR" altLang="en-US" spc="50" dirty="0"/>
              <a:t>프로그램의 각 </a:t>
            </a:r>
            <a:r>
              <a:rPr lang="en-US" altLang="ko-KR" spc="50" dirty="0"/>
              <a:t>token</a:t>
            </a:r>
            <a:r>
              <a:rPr lang="ko-KR" altLang="en-US" spc="50" dirty="0"/>
              <a:t>에 대해서 </a:t>
            </a:r>
            <a:r>
              <a:rPr lang="en-US" altLang="ko-KR" spc="50" dirty="0"/>
              <a:t>token</a:t>
            </a:r>
            <a:r>
              <a:rPr lang="ko-KR" altLang="en-US" spc="50" dirty="0"/>
              <a:t>의 </a:t>
            </a:r>
            <a:r>
              <a:rPr lang="ko-KR" altLang="en-US" b="1" spc="50" dirty="0">
                <a:solidFill>
                  <a:srgbClr val="FF0000"/>
                </a:solidFill>
              </a:rPr>
              <a:t>종류</a:t>
            </a:r>
            <a:r>
              <a:rPr lang="en-US" altLang="ko-KR" spc="50" dirty="0">
                <a:solidFill>
                  <a:srgbClr val="FF0000"/>
                </a:solidFill>
              </a:rPr>
              <a:t>(e.g. OP, KEY, INT)</a:t>
            </a:r>
            <a:r>
              <a:rPr lang="en-US" altLang="ko-KR" spc="50" dirty="0"/>
              <a:t>, </a:t>
            </a:r>
            <a:r>
              <a:rPr lang="ko-KR" altLang="en-US" b="1" spc="50" dirty="0">
                <a:solidFill>
                  <a:srgbClr val="FF0000"/>
                </a:solidFill>
              </a:rPr>
              <a:t>값</a:t>
            </a:r>
            <a:r>
              <a:rPr lang="en-US" altLang="ko-KR" spc="50" dirty="0">
                <a:solidFill>
                  <a:srgbClr val="FF0000"/>
                </a:solidFill>
              </a:rPr>
              <a:t>(e.g. +, </a:t>
            </a:r>
            <a:r>
              <a:rPr lang="en-US" altLang="ko-KR" spc="50" dirty="0" err="1">
                <a:solidFill>
                  <a:srgbClr val="FF0000"/>
                </a:solidFill>
              </a:rPr>
              <a:t>struct</a:t>
            </a:r>
            <a:r>
              <a:rPr lang="en-US" altLang="ko-KR" spc="50" dirty="0">
                <a:solidFill>
                  <a:srgbClr val="FF0000"/>
                </a:solidFill>
              </a:rPr>
              <a:t>, 1)</a:t>
            </a:r>
            <a:r>
              <a:rPr lang="en-US" altLang="ko-KR" spc="50" dirty="0"/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프로그램에서 나타난 </a:t>
            </a:r>
            <a:r>
              <a:rPr lang="ko-KR" altLang="en-US" b="1" spc="50" dirty="0">
                <a:solidFill>
                  <a:srgbClr val="FF0000"/>
                </a:solidFill>
              </a:rPr>
              <a:t>횟수</a:t>
            </a:r>
            <a:endParaRPr lang="en-US" altLang="ko-KR" b="1" spc="50" dirty="0">
              <a:solidFill>
                <a:srgbClr val="FF0000"/>
              </a:solidFill>
            </a:endParaRPr>
          </a:p>
          <a:p>
            <a:pPr lvl="1"/>
            <a:r>
              <a:rPr lang="ko-KR" altLang="en-US" spc="50" dirty="0"/>
              <a:t>횟수는 </a:t>
            </a:r>
            <a:r>
              <a:rPr lang="en-US" altLang="ko-KR" spc="50" dirty="0">
                <a:solidFill>
                  <a:srgbClr val="FF0000"/>
                </a:solidFill>
              </a:rPr>
              <a:t>identifier</a:t>
            </a:r>
            <a:r>
              <a:rPr lang="ko-KR" altLang="en-US" spc="50" dirty="0"/>
              <a:t>나 </a:t>
            </a:r>
            <a:r>
              <a:rPr lang="en-US" altLang="ko-KR" spc="50" dirty="0">
                <a:solidFill>
                  <a:srgbClr val="FF0000"/>
                </a:solidFill>
              </a:rPr>
              <a:t>keyword</a:t>
            </a:r>
            <a:r>
              <a:rPr lang="ko-KR" altLang="en-US" spc="50" dirty="0"/>
              <a:t>인 경우에만 출력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Specification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82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Expected result</a:t>
            </a:r>
            <a:endParaRPr lang="ko-KR" alt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2400" b="0" dirty="0"/>
              <a:t>입력</a:t>
            </a:r>
            <a:endParaRPr lang="en-US" altLang="ko-KR" sz="2400" b="0" dirty="0"/>
          </a:p>
          <a:p>
            <a:pPr marL="0" indent="0">
              <a:lnSpc>
                <a:spcPct val="90000"/>
              </a:lnSpc>
              <a:buNone/>
            </a:pPr>
            <a:endParaRPr lang="en-US" altLang="ko-KR" sz="2000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/************************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   /* nested comments*/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 ************************/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 err="1"/>
              <a:t>struct</a:t>
            </a:r>
            <a:r>
              <a:rPr lang="en-US" altLang="ko-KR" sz="2000" b="0" dirty="0"/>
              <a:t> _point {    </a:t>
            </a:r>
            <a:br>
              <a:rPr lang="en-US" altLang="ko-KR" sz="2000" b="0" dirty="0"/>
            </a:br>
            <a:r>
              <a:rPr lang="en-US" altLang="ko-KR" sz="2000" b="0" dirty="0"/>
              <a:t>    float x, y, z;</a:t>
            </a:r>
            <a:br>
              <a:rPr lang="en-US" altLang="ko-KR" sz="2000" b="0" dirty="0"/>
            </a:br>
            <a:r>
              <a:rPr lang="en-US" altLang="ko-KR" sz="2000" b="0" dirty="0"/>
              <a:t>    </a:t>
            </a:r>
            <a:r>
              <a:rPr lang="en-US" altLang="ko-KR" sz="2000" b="0" dirty="0" err="1"/>
              <a:t>int</a:t>
            </a:r>
            <a:r>
              <a:rPr lang="en-US" altLang="ko-KR" sz="2000" b="0" dirty="0"/>
              <a:t> color;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} point[20];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000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 err="1"/>
              <a:t>struct</a:t>
            </a:r>
            <a:r>
              <a:rPr lang="en-US" altLang="ko-KR" sz="2000" b="0" dirty="0"/>
              <a:t> _line {    </a:t>
            </a:r>
            <a:br>
              <a:rPr lang="en-US" altLang="ko-KR" sz="2000" b="0" dirty="0"/>
            </a:br>
            <a:r>
              <a:rPr lang="en-US" altLang="ko-KR" sz="2000" b="0" dirty="0"/>
              <a:t>    </a:t>
            </a:r>
            <a:r>
              <a:rPr lang="en-US" altLang="ko-KR" sz="2000" b="0" dirty="0" err="1"/>
              <a:t>struct</a:t>
            </a:r>
            <a:r>
              <a:rPr lang="en-US" altLang="ko-KR" sz="2000" b="0" dirty="0"/>
              <a:t> _point *p[2];</a:t>
            </a:r>
            <a:br>
              <a:rPr lang="en-US" altLang="ko-KR" sz="2000" b="0" dirty="0"/>
            </a:br>
            <a:r>
              <a:rPr lang="en-US" altLang="ko-KR" sz="2000" b="0" dirty="0"/>
              <a:t>    </a:t>
            </a:r>
            <a:r>
              <a:rPr lang="en-US" altLang="ko-KR" sz="2000" b="0" dirty="0" err="1"/>
              <a:t>int</a:t>
            </a:r>
            <a:r>
              <a:rPr lang="en-US" altLang="ko-KR" sz="2000" b="0" dirty="0"/>
              <a:t> color;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b="0" dirty="0"/>
              <a:t>} line[20];</a:t>
            </a:r>
          </a:p>
          <a:p>
            <a:endParaRPr lang="ko-KR" alt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0" dirty="0"/>
              <a:t>출력</a:t>
            </a:r>
            <a:endParaRPr lang="en-US" altLang="ko-KR" sz="2400" b="0" dirty="0"/>
          </a:p>
          <a:p>
            <a:pPr marL="0" indent="0">
              <a:buNone/>
            </a:pPr>
            <a:endParaRPr lang="en-US" altLang="ko-KR" sz="2400" b="0" dirty="0"/>
          </a:p>
          <a:p>
            <a:pPr marL="0" indent="0">
              <a:buNone/>
            </a:pPr>
            <a:r>
              <a:rPr lang="en-US" altLang="ko-KR" sz="2000" b="0" dirty="0"/>
              <a:t>KEY	</a:t>
            </a:r>
            <a:r>
              <a:rPr lang="en-US" altLang="ko-KR" sz="2000" b="0" dirty="0" err="1"/>
              <a:t>struct</a:t>
            </a:r>
            <a:r>
              <a:rPr lang="en-US" altLang="ko-KR" sz="2000" b="0" dirty="0"/>
              <a:t>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ID	_point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OP	{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KEY	float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ID	x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OP	,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ID	y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OP	,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ID	z	1</a:t>
            </a:r>
            <a:endParaRPr lang="ko-KR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OP	;</a:t>
            </a:r>
          </a:p>
          <a:p>
            <a:pPr marL="0" indent="0">
              <a:buNone/>
            </a:pPr>
            <a:r>
              <a:rPr lang="en-US" altLang="ko-KR" sz="2000" b="0" dirty="0"/>
              <a:t>…</a:t>
            </a:r>
            <a:endParaRPr lang="ko-KR" altLang="ko-KR" sz="2000" b="0" dirty="0"/>
          </a:p>
          <a:p>
            <a:pPr marL="0" indent="0">
              <a:buNone/>
            </a:pPr>
            <a:endParaRPr lang="en-US" altLang="ko-KR" sz="2400" b="0" dirty="0"/>
          </a:p>
          <a:p>
            <a:pPr marL="0" indent="0">
              <a:buNone/>
            </a:pPr>
            <a:endParaRPr lang="ko-KR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74477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 err="1"/>
              <a:t>subc.l</a:t>
            </a:r>
            <a:r>
              <a:rPr lang="en-US" altLang="ko-KR" spc="50" dirty="0"/>
              <a:t> </a:t>
            </a:r>
            <a:r>
              <a:rPr lang="ko-KR" altLang="en-US" spc="50" dirty="0"/>
              <a:t>작성</a:t>
            </a:r>
            <a:endParaRPr lang="en-US" altLang="ko-KR" spc="50" dirty="0"/>
          </a:p>
          <a:p>
            <a:pPr lvl="1"/>
            <a:r>
              <a:rPr lang="en-US" altLang="ko-KR" spc="50" dirty="0"/>
              <a:t>Lexical analyzer</a:t>
            </a:r>
            <a:r>
              <a:rPr lang="ko-KR" altLang="en-US" spc="50" dirty="0"/>
              <a:t>의 </a:t>
            </a:r>
            <a:r>
              <a:rPr lang="en-US" altLang="ko-KR" spc="50" dirty="0"/>
              <a:t>spec</a:t>
            </a:r>
            <a:r>
              <a:rPr lang="ko-KR" altLang="en-US" spc="50" dirty="0"/>
              <a:t>을 정의</a:t>
            </a:r>
            <a:endParaRPr lang="en-US" altLang="ko-KR" spc="50" dirty="0"/>
          </a:p>
          <a:p>
            <a:pPr lvl="1"/>
            <a:r>
              <a:rPr lang="en-US" altLang="ko-KR" spc="50" dirty="0"/>
              <a:t>flex</a:t>
            </a:r>
            <a:r>
              <a:rPr lang="ko-KR" altLang="en-US" spc="50" dirty="0"/>
              <a:t>로 </a:t>
            </a:r>
            <a:r>
              <a:rPr lang="en-US" altLang="ko-KR" spc="50" dirty="0"/>
              <a:t>compile</a:t>
            </a:r>
            <a:r>
              <a:rPr lang="ko-KR" altLang="en-US" spc="50" dirty="0"/>
              <a:t>하여</a:t>
            </a:r>
            <a:r>
              <a:rPr lang="en-US" altLang="ko-KR" spc="50" dirty="0"/>
              <a:t> lexical analyzer</a:t>
            </a:r>
            <a:r>
              <a:rPr lang="ko-KR" altLang="en-US" spc="50" dirty="0"/>
              <a:t>에 해당하는 </a:t>
            </a:r>
            <a:r>
              <a:rPr lang="en-US" altLang="ko-KR" spc="50" dirty="0"/>
              <a:t>C</a:t>
            </a:r>
            <a:r>
              <a:rPr lang="ko-KR" altLang="en-US" spc="50" dirty="0"/>
              <a:t> 파일을 생성</a:t>
            </a:r>
            <a:endParaRPr lang="en-US" altLang="ko-KR" spc="50" dirty="0"/>
          </a:p>
          <a:p>
            <a:pPr lvl="2"/>
            <a:r>
              <a:rPr lang="ko-KR" altLang="en-US" spc="50" dirty="0"/>
              <a:t>컴파일</a:t>
            </a:r>
            <a:r>
              <a:rPr lang="en-US" altLang="ko-KR" spc="50" dirty="0"/>
              <a:t>:</a:t>
            </a:r>
            <a:r>
              <a:rPr lang="ko-KR" altLang="en-US" spc="50" dirty="0"/>
              <a:t> </a:t>
            </a:r>
            <a:r>
              <a:rPr lang="en-US" altLang="ko-KR" spc="50" dirty="0"/>
              <a:t>flex </a:t>
            </a:r>
            <a:r>
              <a:rPr lang="en-US" altLang="ko-KR" spc="50" dirty="0" err="1"/>
              <a:t>subc.l</a:t>
            </a:r>
            <a:endParaRPr lang="en-US" altLang="ko-KR" spc="50" dirty="0"/>
          </a:p>
          <a:p>
            <a:pPr lvl="2"/>
            <a:r>
              <a:rPr lang="ko-KR" altLang="en-US" spc="50" dirty="0"/>
              <a:t>결과 파일</a:t>
            </a:r>
            <a:r>
              <a:rPr lang="en-US" altLang="ko-KR" spc="50" dirty="0"/>
              <a:t>:</a:t>
            </a:r>
            <a:r>
              <a:rPr lang="ko-KR" altLang="en-US" spc="50" dirty="0"/>
              <a:t> </a:t>
            </a:r>
            <a:r>
              <a:rPr lang="en-US" altLang="ko-KR" spc="50" dirty="0" err="1"/>
              <a:t>lex.yy.c</a:t>
            </a:r>
            <a:endParaRPr lang="en-US" altLang="ko-KR" spc="50" dirty="0"/>
          </a:p>
          <a:p>
            <a:pPr lvl="1"/>
            <a:r>
              <a:rPr lang="en-US" altLang="ko-KR" spc="50" dirty="0"/>
              <a:t>%%</a:t>
            </a:r>
            <a:r>
              <a:rPr lang="ko-KR" altLang="en-US" spc="50" dirty="0"/>
              <a:t>연산자를 기준으로 세 영역으로 구분</a:t>
            </a:r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endParaRPr lang="en-US" altLang="ko-KR" spc="50" dirty="0"/>
          </a:p>
          <a:p>
            <a:pPr lvl="1"/>
            <a:r>
              <a:rPr lang="en-US" altLang="ko-KR" spc="50" dirty="0"/>
              <a:t>%{</a:t>
            </a:r>
            <a:r>
              <a:rPr lang="ko-KR" altLang="en-US" spc="50" dirty="0"/>
              <a:t> </a:t>
            </a:r>
            <a:r>
              <a:rPr lang="mr-IN" altLang="ko-KR" spc="50" dirty="0"/>
              <a:t>…</a:t>
            </a:r>
            <a:r>
              <a:rPr lang="ko-KR" altLang="en-US" spc="50" dirty="0"/>
              <a:t> </a:t>
            </a:r>
            <a:r>
              <a:rPr lang="en-US" altLang="ko-KR" spc="50" dirty="0"/>
              <a:t>%}</a:t>
            </a:r>
            <a:r>
              <a:rPr lang="ko-KR" altLang="en-US" spc="50" dirty="0"/>
              <a:t> 안의 코드는 </a:t>
            </a:r>
            <a:r>
              <a:rPr lang="en-US" altLang="ko-KR" spc="50" dirty="0" err="1"/>
              <a:t>lex</a:t>
            </a:r>
            <a:r>
              <a:rPr lang="ko-KR" altLang="en-US" spc="50" dirty="0"/>
              <a:t>에 의해 생성되는 </a:t>
            </a:r>
            <a:r>
              <a:rPr lang="en-US" altLang="ko-KR" spc="50" dirty="0" err="1"/>
              <a:t>lex.yy.c</a:t>
            </a:r>
            <a:r>
              <a:rPr lang="ko-KR" altLang="en-US" spc="50" dirty="0"/>
              <a:t> 파일에 그대로 </a:t>
            </a:r>
            <a:r>
              <a:rPr lang="en-US" altLang="ko-KR" spc="50" dirty="0"/>
              <a:t>dump</a:t>
            </a:r>
            <a:r>
              <a:rPr lang="ko-KR" altLang="en-US" spc="50" dirty="0"/>
              <a:t>된다</a:t>
            </a:r>
            <a:endParaRPr lang="en-US" altLang="ko-KR" spc="5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3717032"/>
            <a:ext cx="6696075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Tahoma" pitchFamily="34" charset="0"/>
              </a:rPr>
              <a:t>declarations</a:t>
            </a:r>
          </a:p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Tahoma" pitchFamily="34" charset="0"/>
              </a:rPr>
              <a:t>%%</a:t>
            </a:r>
          </a:p>
          <a:p>
            <a:pPr eaLnBrk="1" hangingPunct="1"/>
            <a:r>
              <a:rPr lang="en-US" altLang="ko-KR" sz="2000" dirty="0">
                <a:latin typeface="Tahoma" pitchFamily="34" charset="0"/>
              </a:rPr>
              <a:t>translation rules</a:t>
            </a:r>
          </a:p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Tahoma" pitchFamily="34" charset="0"/>
              </a:rPr>
              <a:t>%% </a:t>
            </a:r>
          </a:p>
          <a:p>
            <a:pPr eaLnBrk="1" hangingPunct="1"/>
            <a:r>
              <a:rPr lang="en-US" altLang="ko-KR" sz="2000" dirty="0">
                <a:latin typeface="Tahoma" pitchFamily="34" charset="0"/>
              </a:rPr>
              <a:t>auxiliary procedures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subc.l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Declarations</a:t>
            </a:r>
          </a:p>
          <a:p>
            <a:pPr lvl="1"/>
            <a:r>
              <a:rPr lang="ko-KR" altLang="en-US" spc="50" dirty="0"/>
              <a:t>형태</a:t>
            </a:r>
            <a:r>
              <a:rPr lang="en-US" altLang="ko-KR" spc="50" dirty="0"/>
              <a:t>: name    definition</a:t>
            </a:r>
          </a:p>
          <a:p>
            <a:pPr lvl="1"/>
            <a:r>
              <a:rPr lang="ko-KR" altLang="en-US" spc="50" dirty="0"/>
              <a:t>사용</a:t>
            </a:r>
            <a:r>
              <a:rPr lang="en-US" altLang="ko-KR" spc="50" dirty="0"/>
              <a:t>: digit      [0-9]</a:t>
            </a:r>
          </a:p>
          <a:p>
            <a:pPr lvl="1"/>
            <a:r>
              <a:rPr lang="en-US" altLang="ko-KR" spc="50" dirty="0"/>
              <a:t>definition: name</a:t>
            </a:r>
            <a:r>
              <a:rPr lang="ko-KR" altLang="en-US" spc="50" dirty="0"/>
              <a:t>에 해당하는 </a:t>
            </a:r>
            <a:r>
              <a:rPr lang="en-US" altLang="ko-KR" spc="50" dirty="0"/>
              <a:t>regular expression</a:t>
            </a:r>
          </a:p>
          <a:p>
            <a:pPr lvl="1"/>
            <a:r>
              <a:rPr lang="en-US" altLang="ko-KR" spc="50" dirty="0"/>
              <a:t>start condition</a:t>
            </a:r>
            <a:r>
              <a:rPr lang="ko-KR" altLang="en-US" spc="50" dirty="0"/>
              <a:t>을 정의</a:t>
            </a:r>
            <a:endParaRPr lang="en-US" altLang="ko-KR" spc="50" dirty="0"/>
          </a:p>
          <a:p>
            <a:pPr lvl="2"/>
            <a:r>
              <a:rPr lang="en-US" altLang="ko-KR" spc="50" dirty="0"/>
              <a:t>starting condition: </a:t>
            </a:r>
            <a:r>
              <a:rPr lang="ko-KR" altLang="en-US" spc="50" dirty="0"/>
              <a:t>특정</a:t>
            </a:r>
            <a:r>
              <a:rPr lang="en-US" altLang="ko-KR" spc="50" dirty="0"/>
              <a:t> rule</a:t>
            </a:r>
            <a:r>
              <a:rPr lang="ko-KR" altLang="en-US" spc="50" dirty="0"/>
              <a:t>을</a:t>
            </a:r>
            <a:r>
              <a:rPr lang="en-US" altLang="ko-KR" spc="50" dirty="0"/>
              <a:t> </a:t>
            </a:r>
            <a:r>
              <a:rPr lang="ko-KR" altLang="en-US" spc="50" dirty="0"/>
              <a:t>활성화 하는 </a:t>
            </a:r>
            <a:r>
              <a:rPr lang="en-US" altLang="ko-KR" spc="50" dirty="0"/>
              <a:t>condition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subc.l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50404" y="3645024"/>
            <a:ext cx="7772400" cy="280831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spc="50" dirty="0"/>
              <a:t>%{</a:t>
            </a:r>
          </a:p>
          <a:p>
            <a:pPr marL="0" indent="0">
              <a:buNone/>
            </a:pPr>
            <a:r>
              <a:rPr lang="en-US" altLang="ko-KR" sz="1400" spc="50" dirty="0"/>
              <a:t>#include "</a:t>
            </a:r>
            <a:r>
              <a:rPr lang="en-US" altLang="ko-KR" sz="1400" spc="50" dirty="0" err="1"/>
              <a:t>subc.h</a:t>
            </a:r>
            <a:r>
              <a:rPr lang="en-US" altLang="ko-KR" sz="1400" spc="50" dirty="0"/>
              <a:t>"</a:t>
            </a:r>
          </a:p>
          <a:p>
            <a:pPr marL="0" indent="0">
              <a:buNone/>
            </a:pPr>
            <a:r>
              <a:rPr lang="en-US" altLang="ko-KR" sz="1400" spc="50" dirty="0"/>
              <a:t>/***************************************************************</a:t>
            </a:r>
          </a:p>
          <a:p>
            <a:pPr marL="0" indent="0">
              <a:buNone/>
            </a:pPr>
            <a:r>
              <a:rPr lang="en-US" altLang="ko-KR" sz="1400" spc="50" dirty="0"/>
              <a:t>{Other useful code segments can be here.}</a:t>
            </a:r>
          </a:p>
          <a:p>
            <a:pPr marL="0" indent="0">
              <a:buNone/>
            </a:pPr>
            <a:r>
              <a:rPr lang="en-US" altLang="ko-KR" sz="1400" spc="50" dirty="0"/>
              <a:t>***************************************************************/</a:t>
            </a:r>
          </a:p>
          <a:p>
            <a:pPr marL="0" indent="0">
              <a:buNone/>
            </a:pPr>
            <a:r>
              <a:rPr lang="en-US" altLang="ko-KR" sz="1400" spc="50" dirty="0" err="1"/>
              <a:t>int</a:t>
            </a:r>
            <a:r>
              <a:rPr lang="en-US" altLang="ko-KR" sz="1400" spc="50" dirty="0"/>
              <a:t> </a:t>
            </a:r>
            <a:r>
              <a:rPr lang="en-US" altLang="ko-KR" sz="1400" spc="50" dirty="0" err="1"/>
              <a:t>commentdepth</a:t>
            </a:r>
            <a:r>
              <a:rPr lang="en-US" altLang="ko-KR" sz="1400" spc="50" dirty="0"/>
              <a:t>=0;</a:t>
            </a:r>
          </a:p>
          <a:p>
            <a:pPr marL="0" indent="0">
              <a:buNone/>
            </a:pPr>
            <a:r>
              <a:rPr lang="en-US" altLang="ko-KR" sz="1400" spc="50" dirty="0"/>
              <a:t>%}  </a:t>
            </a:r>
          </a:p>
          <a:p>
            <a:pPr marL="0" indent="0">
              <a:buNone/>
            </a:pPr>
            <a:endParaRPr lang="en-US" altLang="ko-KR" sz="1400" spc="50" dirty="0"/>
          </a:p>
          <a:p>
            <a:pPr marL="0" indent="0">
              <a:buNone/>
            </a:pPr>
            <a:r>
              <a:rPr lang="en-US" altLang="ko-KR" sz="1400" spc="50" dirty="0">
                <a:solidFill>
                  <a:srgbClr val="FF0000"/>
                </a:solidFill>
              </a:rPr>
              <a:t>letter      [A-</a:t>
            </a:r>
            <a:r>
              <a:rPr lang="en-US" altLang="ko-KR" sz="1400" spc="50" dirty="0" err="1">
                <a:solidFill>
                  <a:srgbClr val="FF0000"/>
                </a:solidFill>
              </a:rPr>
              <a:t>Za</a:t>
            </a:r>
            <a:r>
              <a:rPr lang="en-US" altLang="ko-KR" sz="1400" spc="50" dirty="0">
                <a:solidFill>
                  <a:srgbClr val="FF0000"/>
                </a:solidFill>
              </a:rPr>
              <a:t>-z_]</a:t>
            </a:r>
          </a:p>
          <a:p>
            <a:pPr marL="0" indent="0">
              <a:buNone/>
            </a:pPr>
            <a:r>
              <a:rPr lang="en-US" altLang="ko-KR" sz="1400" spc="50" dirty="0"/>
              <a:t>%start normal comment</a:t>
            </a:r>
          </a:p>
          <a:p>
            <a:pPr marL="0" indent="0">
              <a:buNone/>
            </a:pPr>
            <a:r>
              <a:rPr lang="en-US" altLang="ko-KR" sz="1400" spc="50" dirty="0"/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406919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Translation rules</a:t>
            </a:r>
          </a:p>
          <a:p>
            <a:pPr lvl="1"/>
            <a:r>
              <a:rPr lang="ko-KR" altLang="en-US" spc="50" dirty="0"/>
              <a:t>형태</a:t>
            </a:r>
            <a:r>
              <a:rPr lang="en-US" altLang="ko-KR" spc="50" dirty="0"/>
              <a:t>: &lt;start condition&gt;pattern    action</a:t>
            </a:r>
          </a:p>
          <a:p>
            <a:pPr lvl="1"/>
            <a:r>
              <a:rPr lang="ko-KR" altLang="en-US" spc="50" dirty="0"/>
              <a:t>사용</a:t>
            </a:r>
            <a:r>
              <a:rPr lang="en-US" altLang="ko-KR" spc="50" dirty="0"/>
              <a:t>: &lt;AA&gt;{digit}                       {</a:t>
            </a:r>
            <a:r>
              <a:rPr lang="en-US" altLang="ko-KR" spc="50" dirty="0" err="1"/>
              <a:t>printf</a:t>
            </a:r>
            <a:r>
              <a:rPr lang="en-US" altLang="ko-KR" spc="50" dirty="0"/>
              <a:t>(“DIGIT\</a:t>
            </a:r>
            <a:r>
              <a:rPr lang="en-US" altLang="ko-KR" spc="50" dirty="0" err="1"/>
              <a:t>t%s</a:t>
            </a:r>
            <a:r>
              <a:rPr lang="en-US" altLang="ko-KR" spc="50" dirty="0"/>
              <a:t>”,</a:t>
            </a:r>
            <a:r>
              <a:rPr lang="en-US" altLang="ko-KR" spc="50" dirty="0" err="1"/>
              <a:t>yytext</a:t>
            </a:r>
            <a:r>
              <a:rPr lang="en-US" altLang="ko-KR" spc="50" dirty="0"/>
              <a:t>);}</a:t>
            </a:r>
          </a:p>
          <a:p>
            <a:pPr lvl="1"/>
            <a:r>
              <a:rPr lang="en-US" altLang="ko-KR" spc="50" dirty="0"/>
              <a:t>pattern: declaration</a:t>
            </a:r>
            <a:r>
              <a:rPr lang="ko-KR" altLang="en-US" spc="50" dirty="0"/>
              <a:t>에서 선언한 </a:t>
            </a:r>
            <a:r>
              <a:rPr lang="en-US" altLang="ko-KR" spc="50" dirty="0"/>
              <a:t>name</a:t>
            </a:r>
            <a:r>
              <a:rPr lang="ko-KR" altLang="en-US" spc="50" dirty="0"/>
              <a:t>과 </a:t>
            </a:r>
            <a:r>
              <a:rPr lang="en-US" altLang="ko-KR" spc="50" dirty="0" err="1"/>
              <a:t>lex</a:t>
            </a:r>
            <a:r>
              <a:rPr lang="ko-KR" altLang="en-US" spc="50" dirty="0"/>
              <a:t>의 특수기호들을 조합한 </a:t>
            </a:r>
            <a:r>
              <a:rPr lang="en-US" altLang="ko-KR" spc="50" dirty="0"/>
              <a:t>regular expression</a:t>
            </a:r>
          </a:p>
          <a:p>
            <a:pPr lvl="1"/>
            <a:r>
              <a:rPr lang="en-US" altLang="ko-KR" spc="50" dirty="0"/>
              <a:t>action: pattern</a:t>
            </a:r>
            <a:r>
              <a:rPr lang="ko-KR" altLang="en-US" spc="50" dirty="0"/>
              <a:t>을 찾았을 때 수행할 </a:t>
            </a:r>
            <a:r>
              <a:rPr lang="en-US" altLang="ko-KR" spc="50" dirty="0"/>
              <a:t>C</a:t>
            </a:r>
            <a:r>
              <a:rPr lang="ko-KR" altLang="en-US" spc="50" dirty="0"/>
              <a:t>코드</a:t>
            </a:r>
            <a:endParaRPr lang="en-US" altLang="ko-KR" spc="50" dirty="0"/>
          </a:p>
          <a:p>
            <a:pPr lvl="1"/>
            <a:r>
              <a:rPr lang="ko-KR" altLang="en-US" spc="50" dirty="0"/>
              <a:t>가장 핵심적인 부분</a:t>
            </a:r>
            <a:r>
              <a:rPr lang="en-US" altLang="ko-KR" spc="50" dirty="0"/>
              <a:t>,</a:t>
            </a:r>
            <a:r>
              <a:rPr lang="ko-KR" altLang="en-US" spc="50" dirty="0"/>
              <a:t> 나머지는 생략할 수 있지만 </a:t>
            </a:r>
            <a:r>
              <a:rPr lang="en-US" altLang="ko-KR" spc="50" dirty="0"/>
              <a:t>translation rules</a:t>
            </a:r>
            <a:r>
              <a:rPr lang="ko-KR" altLang="en-US" spc="50" dirty="0"/>
              <a:t> 파트는 반드시 작성해야 한다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/>
              <a:t>Auxiliary procedures</a:t>
            </a:r>
          </a:p>
          <a:p>
            <a:pPr lvl="1"/>
            <a:r>
              <a:rPr lang="en-US" altLang="ko-KR" spc="50" dirty="0"/>
              <a:t>main</a:t>
            </a:r>
            <a:r>
              <a:rPr lang="ko-KR" altLang="en-US" spc="50" dirty="0"/>
              <a:t>함수 및 추가적으로 필요한 함수들을 정의</a:t>
            </a:r>
            <a:endParaRPr lang="en-US" altLang="ko-KR" spc="50" dirty="0"/>
          </a:p>
          <a:p>
            <a:pPr lvl="1"/>
            <a:endParaRPr lang="en-US" altLang="ko-KR" spc="50" dirty="0"/>
          </a:p>
          <a:p>
            <a:r>
              <a:rPr lang="en-US" altLang="ko-KR" spc="50" dirty="0"/>
              <a:t>Global variables</a:t>
            </a:r>
          </a:p>
          <a:p>
            <a:pPr lvl="1"/>
            <a:r>
              <a:rPr lang="en-US" altLang="ko-KR" spc="50" dirty="0" err="1"/>
              <a:t>yytext</a:t>
            </a:r>
            <a:r>
              <a:rPr lang="en-US" altLang="ko-KR" spc="50" dirty="0"/>
              <a:t>: </a:t>
            </a:r>
            <a:r>
              <a:rPr lang="en-US" altLang="ko-KR" spc="50" dirty="0" err="1"/>
              <a:t>lex</a:t>
            </a:r>
            <a:r>
              <a:rPr lang="ko-KR" altLang="en-US" spc="50" dirty="0"/>
              <a:t>가 토큰을 인식하는 과정에서 임시로 저장하는 버퍼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yyleng</a:t>
            </a:r>
            <a:r>
              <a:rPr lang="en-US" altLang="ko-KR" spc="50" dirty="0"/>
              <a:t>:</a:t>
            </a:r>
            <a:r>
              <a:rPr lang="ko-KR" altLang="en-US" spc="50" dirty="0"/>
              <a:t> </a:t>
            </a:r>
            <a:r>
              <a:rPr lang="en-US" altLang="ko-KR" spc="50" dirty="0" err="1"/>
              <a:t>yytext</a:t>
            </a:r>
            <a:r>
              <a:rPr lang="ko-KR" altLang="en-US" spc="50" dirty="0"/>
              <a:t>의 길이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subc.l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98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executable 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 err="1"/>
              <a:t>lex.yy.c</a:t>
            </a:r>
            <a:r>
              <a:rPr lang="ko-KR" altLang="en-US" dirty="0"/>
              <a:t> 파일을 다시 </a:t>
            </a:r>
            <a:r>
              <a:rPr lang="en-US" altLang="ko-KR" dirty="0" err="1"/>
              <a:t>gcc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flex</a:t>
            </a:r>
            <a:r>
              <a:rPr lang="ko-KR" altLang="en-US" dirty="0"/>
              <a:t>를 </a:t>
            </a:r>
            <a:r>
              <a:rPr lang="en-US" altLang="ko-KR" dirty="0"/>
              <a:t>link</a:t>
            </a:r>
            <a:r>
              <a:rPr lang="ko-KR" altLang="en-US" dirty="0"/>
              <a:t> 해주어야 한다</a:t>
            </a:r>
            <a:r>
              <a:rPr lang="en-US" altLang="ko-KR" dirty="0"/>
              <a:t> (-</a:t>
            </a:r>
            <a:r>
              <a:rPr lang="en-US" altLang="ko-KR" dirty="0" err="1"/>
              <a:t>lfl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-o </a:t>
            </a:r>
            <a:r>
              <a:rPr lang="en-US" altLang="ko-KR" dirty="0" err="1"/>
              <a:t>subc</a:t>
            </a:r>
            <a:r>
              <a:rPr lang="en-US" altLang="ko-KR" dirty="0"/>
              <a:t> </a:t>
            </a:r>
            <a:r>
              <a:rPr lang="en-US" altLang="ko-KR" dirty="0" err="1"/>
              <a:t>lex.yy.c</a:t>
            </a:r>
            <a:r>
              <a:rPr lang="en-US" altLang="ko-KR" dirty="0"/>
              <a:t> -</a:t>
            </a:r>
            <a:r>
              <a:rPr lang="en-US" altLang="ko-KR" dirty="0" err="1"/>
              <a:t>lfl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생성된 </a:t>
            </a:r>
            <a:r>
              <a:rPr lang="en-US" altLang="ko-KR" dirty="0"/>
              <a:t>executable</a:t>
            </a:r>
            <a:r>
              <a:rPr lang="ko-KR" altLang="en-US" dirty="0"/>
              <a:t>의 실행</a:t>
            </a:r>
            <a:endParaRPr lang="en-US" altLang="ko-KR" dirty="0"/>
          </a:p>
          <a:p>
            <a:pPr lvl="1"/>
            <a:r>
              <a:rPr lang="en-US" altLang="ko-KR" dirty="0"/>
              <a:t>./</a:t>
            </a:r>
            <a:r>
              <a:rPr lang="en-US" altLang="ko-KR" dirty="0" err="1"/>
              <a:t>subc</a:t>
            </a:r>
            <a:endParaRPr lang="en-US" altLang="ko-KR" dirty="0"/>
          </a:p>
          <a:p>
            <a:pPr lvl="1"/>
            <a:r>
              <a:rPr lang="en-US" altLang="ko-KR" dirty="0"/>
              <a:t>./</a:t>
            </a:r>
            <a:r>
              <a:rPr lang="en-US" altLang="ko-KR" dirty="0" err="1"/>
              <a:t>subc</a:t>
            </a:r>
            <a:r>
              <a:rPr lang="en-US" altLang="ko-KR" dirty="0"/>
              <a:t> &lt; </a:t>
            </a:r>
            <a:r>
              <a:rPr lang="en-US" altLang="ko-KR" dirty="0" err="1"/>
              <a:t>subc_file.c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 err="1"/>
              <a:t>lex_example</a:t>
            </a:r>
            <a:r>
              <a:rPr lang="en-US" altLang="ko-KR" dirty="0"/>
              <a:t> </a:t>
            </a:r>
            <a:r>
              <a:rPr lang="ko-KR" altLang="en-US" dirty="0"/>
              <a:t>폴더 예제 참조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subc.l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2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50" dirty="0"/>
              <a:t>Hash table</a:t>
            </a:r>
          </a:p>
          <a:p>
            <a:pPr lvl="1"/>
            <a:r>
              <a:rPr lang="en-US" altLang="ko-KR" spc="50" dirty="0" err="1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ko-KR" altLang="en-US" spc="50" dirty="0"/>
              <a:t>에 인터페이스 함수를 구현</a:t>
            </a:r>
            <a:endParaRPr lang="en-US" altLang="ko-KR" spc="50" dirty="0"/>
          </a:p>
          <a:p>
            <a:pPr lvl="1"/>
            <a:r>
              <a:rPr lang="en-US" altLang="ko-KR" spc="50" dirty="0"/>
              <a:t>id* enter(</a:t>
            </a:r>
            <a:r>
              <a:rPr lang="en-US" altLang="ko-KR" spc="50" dirty="0" err="1"/>
              <a:t>int</a:t>
            </a:r>
            <a:r>
              <a:rPr lang="en-US" altLang="ko-KR" spc="50" dirty="0"/>
              <a:t> </a:t>
            </a:r>
            <a:r>
              <a:rPr lang="en-US" altLang="ko-KR" spc="50" dirty="0" err="1"/>
              <a:t>tokenType</a:t>
            </a:r>
            <a:r>
              <a:rPr lang="en-US" altLang="ko-KR" spc="50" dirty="0"/>
              <a:t>, char* name, </a:t>
            </a:r>
            <a:r>
              <a:rPr lang="en-US" altLang="ko-KR" spc="50" dirty="0" err="1"/>
              <a:t>int</a:t>
            </a:r>
            <a:r>
              <a:rPr lang="en-US" altLang="ko-KR" spc="50" dirty="0"/>
              <a:t> length);</a:t>
            </a:r>
          </a:p>
          <a:p>
            <a:endParaRPr lang="en-US" altLang="ko-KR" spc="50" dirty="0"/>
          </a:p>
          <a:p>
            <a:r>
              <a:rPr lang="en-US" altLang="ko-KR" spc="50" dirty="0"/>
              <a:t>Hash table</a:t>
            </a:r>
            <a:r>
              <a:rPr lang="ko-KR" altLang="en-US" spc="50" dirty="0"/>
              <a:t>을 얼마나 잘 구현했는지는 프로그램의 오작동을 일으키지만 않으면 평가대상이 아님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en-US" altLang="ko-KR" spc="50" dirty="0" err="1"/>
              <a:t>subc.l</a:t>
            </a:r>
            <a:r>
              <a:rPr lang="ko-KR" altLang="en-US" spc="50" dirty="0"/>
              <a:t>의 맨 처음 </a:t>
            </a:r>
            <a:r>
              <a:rPr lang="en-US" altLang="ko-KR" spc="50" dirty="0"/>
              <a:t>%{ … %}</a:t>
            </a:r>
            <a:r>
              <a:rPr lang="ko-KR" altLang="en-US" spc="50" dirty="0"/>
              <a:t>부분에 </a:t>
            </a:r>
            <a:r>
              <a:rPr lang="en-US" altLang="ko-KR" spc="50" dirty="0" err="1"/>
              <a:t>subc.h</a:t>
            </a:r>
            <a:r>
              <a:rPr lang="ko-KR" altLang="en-US" spc="50" dirty="0"/>
              <a:t>를 </a:t>
            </a:r>
            <a:r>
              <a:rPr lang="en-US" altLang="ko-KR" spc="50" dirty="0"/>
              <a:t>include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Hash </a:t>
            </a:r>
            <a:r>
              <a:rPr lang="en-US" altLang="ko-KR" dirty="0"/>
              <a:t>t</a:t>
            </a:r>
            <a:r>
              <a:rPr lang="en-US" altLang="ko-KR" dirty="0">
                <a:effectLst/>
              </a:rPr>
              <a:t>able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0429400"/>
      </p:ext>
    </p:extLst>
  </p:cSld>
  <p:clrMapOvr>
    <a:masterClrMapping/>
  </p:clrMapOvr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16BBEE6-C7F9-7D40-A873-E44D80954C39}" vid="{6801F463-F7A3-2E45-9D3D-730DFCC26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</Template>
  <TotalTime>12408</TotalTime>
  <Words>1074</Words>
  <Application>Microsoft Office PowerPoint</Application>
  <PresentationFormat>화면 슬라이드 쇼(4:3)</PresentationFormat>
  <Paragraphs>216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굴림체</vt:lpstr>
      <vt:lpstr>맑은 고딕</vt:lpstr>
      <vt:lpstr>Arial</vt:lpstr>
      <vt:lpstr>Tahoma</vt:lpstr>
      <vt:lpstr>Times New Roman</vt:lpstr>
      <vt:lpstr>Wingdings</vt:lpstr>
      <vt:lpstr>VMO_TEMPLATE_V2</vt:lpstr>
      <vt:lpstr>Project 1</vt:lpstr>
      <vt:lpstr>Project plan</vt:lpstr>
      <vt:lpstr>Specification</vt:lpstr>
      <vt:lpstr>Expected result</vt:lpstr>
      <vt:lpstr>subc.l</vt:lpstr>
      <vt:lpstr>subc.l</vt:lpstr>
      <vt:lpstr>subc.l</vt:lpstr>
      <vt:lpstr>subc.l</vt:lpstr>
      <vt:lpstr>Hash table</vt:lpstr>
      <vt:lpstr>Environment</vt:lpstr>
      <vt:lpstr>Environment</vt:lpstr>
      <vt:lpstr>Makefile</vt:lpstr>
      <vt:lpstr>Tips</vt:lpstr>
      <vt:lpstr>Tips</vt:lpstr>
      <vt:lpstr>Ambiguity</vt:lpstr>
      <vt:lpstr>Submission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Dynamo: A Transparent Dynamic Optimization System</dc:title>
  <dc:creator>Shim</dc:creator>
  <cp:lastModifiedBy>jbt</cp:lastModifiedBy>
  <cp:revision>221</cp:revision>
  <cp:lastPrinted>2011-06-21T09:05:38Z</cp:lastPrinted>
  <dcterms:created xsi:type="dcterms:W3CDTF">2011-06-21T08:35:05Z</dcterms:created>
  <dcterms:modified xsi:type="dcterms:W3CDTF">2021-09-14T15:06:37Z</dcterms:modified>
</cp:coreProperties>
</file>