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73" r:id="rId2"/>
    <p:sldId id="301" r:id="rId3"/>
    <p:sldId id="275" r:id="rId4"/>
    <p:sldId id="297" r:id="rId5"/>
    <p:sldId id="302" r:id="rId6"/>
    <p:sldId id="289" r:id="rId7"/>
    <p:sldId id="308" r:id="rId8"/>
    <p:sldId id="309" r:id="rId9"/>
    <p:sldId id="310" r:id="rId10"/>
    <p:sldId id="311" r:id="rId11"/>
    <p:sldId id="312" r:id="rId12"/>
    <p:sldId id="313" r:id="rId13"/>
    <p:sldId id="294" r:id="rId14"/>
    <p:sldId id="283" r:id="rId15"/>
    <p:sldId id="286" r:id="rId16"/>
    <p:sldId id="288" r:id="rId17"/>
    <p:sldId id="290" r:id="rId18"/>
    <p:sldId id="291" r:id="rId19"/>
    <p:sldId id="303" r:id="rId20"/>
    <p:sldId id="287" r:id="rId21"/>
    <p:sldId id="298" r:id="rId22"/>
    <p:sldId id="304" r:id="rId23"/>
    <p:sldId id="293" r:id="rId24"/>
    <p:sldId id="305" r:id="rId25"/>
    <p:sldId id="306" r:id="rId26"/>
    <p:sldId id="279" r:id="rId27"/>
    <p:sldId id="281" r:id="rId28"/>
    <p:sldId id="282" r:id="rId29"/>
    <p:sldId id="292" r:id="rId30"/>
    <p:sldId id="278" r:id="rId31"/>
    <p:sldId id="295" r:id="rId32"/>
    <p:sldId id="314" r:id="rId33"/>
    <p:sldId id="300" r:id="rId34"/>
    <p:sldId id="307" r:id="rId35"/>
    <p:sldId id="276" r:id="rId36"/>
    <p:sldId id="277" r:id="rId3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888" autoAdjust="0"/>
  </p:normalViewPr>
  <p:slideViewPr>
    <p:cSldViewPr>
      <p:cViewPr varScale="1">
        <p:scale>
          <a:sx n="109" d="100"/>
          <a:sy n="109" d="100"/>
        </p:scale>
        <p:origin x="2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2551-CA36-4C9C-8841-4B28C820F5A5}" type="datetimeFigureOut">
              <a:rPr lang="ko-KR" altLang="en-US" smtClean="0"/>
              <a:t>2021. 10. 7.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09C6F-B466-474E-BC4D-F6D5E5306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5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0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8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4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2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3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93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87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7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0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69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43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54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0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89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3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72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20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21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62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871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53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5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3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4ED9A13-B66C-4214-A774-7D575A6692D3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35875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6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7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2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09C6F-B466-474E-BC4D-F6D5E5306F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3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11550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7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/bis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2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YACC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94518" y="3787230"/>
            <a:ext cx="3814465" cy="144016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Grammar rules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def -&gt; type_specifier var_decl ‘;’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type_specifier -&gt; TYPE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var_decl -&gt; ID</a:t>
            </a:r>
            <a:endParaRPr lang="en-US" altLang="ko-KR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474" y="2555612"/>
            <a:ext cx="8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TYPE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ID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‘;’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19598" y="3430440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Yacc (parser)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 rot="5400000">
            <a:off x="5942851" y="3144145"/>
            <a:ext cx="713727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4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94518" y="3787230"/>
            <a:ext cx="3814465" cy="144016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Grammar rules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def -&gt; type_specifier var_decl ‘;’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type_specifier -&gt; TYPE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var_decl -&gt; ID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474" y="2555612"/>
            <a:ext cx="8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TYPE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ID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‘;’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19598" y="3430440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Yacc (parser)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 rot="5400000">
            <a:off x="5942851" y="3144145"/>
            <a:ext cx="713727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585229" y="1647552"/>
            <a:ext cx="4683835" cy="41389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94518" y="3787230"/>
            <a:ext cx="3814465" cy="144016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Grammar rules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def -&gt; type_specifier var_decl ‘;’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type_specifier -&gt; TYPE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var_decl -&gt; ID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474" y="2555612"/>
            <a:ext cx="8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TYPE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ID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‘;’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19598" y="3430440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Yacc (parser)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 rot="5400000">
            <a:off x="5942851" y="3144145"/>
            <a:ext cx="713727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사각형 설명선 2"/>
          <p:cNvSpPr/>
          <p:nvPr/>
        </p:nvSpPr>
        <p:spPr bwMode="auto">
          <a:xfrm>
            <a:off x="6796687" y="1378270"/>
            <a:ext cx="1606746" cy="708397"/>
          </a:xfrm>
          <a:prstGeom prst="wedgeRectCallou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알맞은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TOKEN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리턴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하도록</a:t>
            </a:r>
            <a:r>
              <a:rPr lang="en-US" altLang="ko-KR" sz="1200">
                <a:solidFill>
                  <a:schemeClr val="bg1"/>
                </a:solidFill>
                <a:latin typeface="Arial" charset="0"/>
              </a:rPr>
              <a:t> sucb.l</a:t>
            </a:r>
            <a:r>
              <a:rPr lang="ko-KR" altLang="en-US" sz="1200">
                <a:solidFill>
                  <a:schemeClr val="bg1"/>
                </a:solidFill>
                <a:latin typeface="Arial" charset="0"/>
              </a:rPr>
              <a:t> 구현</a:t>
            </a: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사각형 설명선 19"/>
          <p:cNvSpPr/>
          <p:nvPr/>
        </p:nvSpPr>
        <p:spPr bwMode="auto">
          <a:xfrm>
            <a:off x="829933" y="3867321"/>
            <a:ext cx="2964636" cy="708397"/>
          </a:xfrm>
          <a:prstGeom prst="wedgeRectCallout">
            <a:avLst>
              <a:gd name="adj1" fmla="val 62676"/>
              <a:gd name="adj2" fmla="val 21812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REDUCE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가</a:t>
            </a:r>
            <a:r>
              <a:rPr lang="en-US" altLang="ko-KR" sz="1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Arial" charset="0"/>
              </a:rPr>
              <a:t>발생할 때</a:t>
            </a:r>
            <a:r>
              <a:rPr lang="en-US" altLang="ko-KR" sz="1200">
                <a:solidFill>
                  <a:schemeClr val="bg1"/>
                </a:solidFill>
                <a:latin typeface="Arial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Arial" charset="0"/>
              </a:rPr>
              <a:t>메세지 출력</a:t>
            </a:r>
            <a:endParaRPr lang="en-US" altLang="ko-KR" sz="120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(def-&gt;type_specifier</a:t>
            </a:r>
            <a:r>
              <a:rPr kumimoji="0" lang="en-US" altLang="ko-KR" sz="12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var_decl ‘;’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020272" y="5589240"/>
            <a:ext cx="1383161" cy="3600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solidFill>
                  <a:schemeClr val="bg1"/>
                </a:solidFill>
                <a:latin typeface="Arial" charset="0"/>
              </a:rPr>
              <a:t>Project2</a:t>
            </a: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4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1" y="1916832"/>
            <a:ext cx="7564477" cy="37444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YACC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00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%{</a:t>
            </a:r>
          </a:p>
          <a:p>
            <a:pPr marL="0" indent="0">
              <a:buNone/>
            </a:pPr>
            <a:r>
              <a:rPr lang="en-US" altLang="ko-KR" dirty="0"/>
              <a:t>	C declarations</a:t>
            </a:r>
          </a:p>
          <a:p>
            <a:pPr marL="0" indent="0">
              <a:buNone/>
            </a:pPr>
            <a:r>
              <a:rPr lang="en-US" altLang="ko-KR" dirty="0"/>
              <a:t>%}</a:t>
            </a:r>
          </a:p>
          <a:p>
            <a:pPr marL="0" indent="0">
              <a:buNone/>
            </a:pPr>
            <a:r>
              <a:rPr lang="en-US" altLang="ko-KR" dirty="0"/>
              <a:t>	Bison declaration</a:t>
            </a:r>
          </a:p>
          <a:p>
            <a:pPr marL="0" indent="0">
              <a:buNone/>
            </a:pPr>
            <a:r>
              <a:rPr lang="en-US" altLang="ko-KR" dirty="0"/>
              <a:t>%%</a:t>
            </a:r>
          </a:p>
          <a:p>
            <a:pPr marL="0" indent="0">
              <a:buNone/>
            </a:pPr>
            <a:r>
              <a:rPr lang="en-US" altLang="ko-KR" dirty="0"/>
              <a:t>	Grammar rules</a:t>
            </a:r>
          </a:p>
          <a:p>
            <a:pPr marL="0" indent="0">
              <a:buNone/>
            </a:pPr>
            <a:r>
              <a:rPr lang="en-US" altLang="ko-KR" dirty="0"/>
              <a:t>%%</a:t>
            </a:r>
          </a:p>
          <a:p>
            <a:pPr marL="0" indent="0">
              <a:buNone/>
            </a:pPr>
            <a:r>
              <a:rPr lang="en-US" altLang="ko-KR" dirty="0"/>
              <a:t>	Additional C code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-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3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declaration</a:t>
            </a:r>
          </a:p>
          <a:p>
            <a:pPr lvl="1"/>
            <a:r>
              <a:rPr lang="en-US" altLang="ko-KR" dirty="0"/>
              <a:t>header file include,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declaration, </a:t>
            </a:r>
            <a:r>
              <a:rPr lang="en-US" altLang="ko-KR" dirty="0" err="1"/>
              <a:t>typedef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Bison declaration</a:t>
            </a:r>
          </a:p>
          <a:p>
            <a:pPr lvl="1"/>
            <a:r>
              <a:rPr lang="en-US" altLang="ko-KR" dirty="0"/>
              <a:t>token, associativity, precedence</a:t>
            </a:r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Grammar rules</a:t>
            </a:r>
          </a:p>
          <a:p>
            <a:pPr lvl="1"/>
            <a:r>
              <a:rPr lang="en-US" altLang="ko-KR" dirty="0"/>
              <a:t>parser</a:t>
            </a:r>
            <a:r>
              <a:rPr lang="ko-KR" altLang="en-US" dirty="0"/>
              <a:t>에서 사용할 </a:t>
            </a:r>
            <a:r>
              <a:rPr lang="en-US" altLang="ko-KR" dirty="0"/>
              <a:t>grammar</a:t>
            </a:r>
            <a:r>
              <a:rPr lang="ko-KR" altLang="en-US" dirty="0"/>
              <a:t>를 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Additional C codes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Bison -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5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lexer</a:t>
            </a:r>
            <a:r>
              <a:rPr lang="ko-KR" altLang="en-US" dirty="0"/>
              <a:t>에서 넘겨받은 값으로 </a:t>
            </a:r>
            <a:r>
              <a:rPr lang="en-US" altLang="ko-KR" dirty="0" err="1"/>
              <a:t>yacc</a:t>
            </a:r>
            <a:r>
              <a:rPr lang="ko-KR" altLang="en-US" dirty="0"/>
              <a:t>에서 </a:t>
            </a:r>
            <a:r>
              <a:rPr lang="en-US" altLang="ko-KR" dirty="0"/>
              <a:t>token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r>
              <a:rPr lang="en-US" altLang="ko-KR" dirty="0" err="1"/>
              <a:t>lex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에서 리턴하는 값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사용하는 모든 </a:t>
            </a:r>
            <a:r>
              <a:rPr lang="en-US" altLang="ko-KR"/>
              <a:t>token</a:t>
            </a:r>
            <a:r>
              <a:rPr lang="ko-KR" altLang="en-US"/>
              <a:t>들을 </a:t>
            </a:r>
            <a:r>
              <a:rPr lang="en-US" altLang="ko-KR">
                <a:solidFill>
                  <a:srgbClr val="FF0000"/>
                </a:solidFill>
              </a:rPr>
              <a:t>bison declaration</a:t>
            </a:r>
            <a:r>
              <a:rPr lang="ko-KR" altLang="en-US">
                <a:solidFill>
                  <a:srgbClr val="FF0000"/>
                </a:solidFill>
              </a:rPr>
              <a:t>에 정의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실제 값은</a:t>
            </a:r>
            <a:r>
              <a:rPr lang="en-US" altLang="ko-KR" dirty="0"/>
              <a:t> integer</a:t>
            </a:r>
            <a:r>
              <a:rPr lang="ko-KR" altLang="en-US" dirty="0"/>
              <a:t>값으로</a:t>
            </a:r>
            <a:r>
              <a:rPr lang="en-US" altLang="ko-KR" dirty="0"/>
              <a:t>, </a:t>
            </a:r>
            <a:r>
              <a:rPr lang="en-US" altLang="ko-KR" dirty="0" err="1"/>
              <a:t>yacc</a:t>
            </a:r>
            <a:r>
              <a:rPr lang="ko-KR" altLang="en-US" dirty="0"/>
              <a:t>을 컴파일할때 자동으로 생성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marL="457200" lvl="1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>
                <a:solidFill>
                  <a:srgbClr val="FF0000"/>
                </a:solidFill>
              </a:rPr>
              <a:t>%token&lt;</a:t>
            </a:r>
            <a:r>
              <a:rPr lang="en-US" altLang="ko-KR" sz="1600" dirty="0" err="1">
                <a:solidFill>
                  <a:srgbClr val="FF0000"/>
                </a:solidFill>
              </a:rPr>
              <a:t>intVal</a:t>
            </a:r>
            <a:r>
              <a:rPr lang="en-US" altLang="ko-KR" sz="1600" dirty="0">
                <a:solidFill>
                  <a:srgbClr val="FF0000"/>
                </a:solidFill>
              </a:rPr>
              <a:t>&gt; INTEGER_CONST</a:t>
            </a:r>
          </a:p>
          <a:p>
            <a:pPr lvl="1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63691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&lt;normal&gt;{</a:t>
            </a:r>
            <a:r>
              <a:rPr lang="en-US" altLang="ko-KR" sz="1600" dirty="0" err="1"/>
              <a:t>integer_const</a:t>
            </a:r>
            <a:r>
              <a:rPr lang="en-US" altLang="ko-KR" sz="1600" dirty="0"/>
              <a:t>}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yylval.intVal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atoi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yytext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	return </a:t>
            </a:r>
            <a:r>
              <a:rPr lang="en-US" altLang="ko-KR" sz="1600" dirty="0">
                <a:solidFill>
                  <a:srgbClr val="FF0000"/>
                </a:solidFill>
              </a:rPr>
              <a:t>INTEGER_CONST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924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yylval</a:t>
            </a:r>
            <a:endParaRPr lang="en-US" altLang="ko-KR" dirty="0"/>
          </a:p>
          <a:p>
            <a:pPr lvl="1"/>
            <a:r>
              <a:rPr lang="en-US" altLang="ko-KR" dirty="0" err="1"/>
              <a:t>lexer</a:t>
            </a:r>
            <a:r>
              <a:rPr lang="ko-KR" altLang="en-US" dirty="0"/>
              <a:t>에서 읽은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 err="1"/>
              <a:t>yacc</a:t>
            </a:r>
            <a:r>
              <a:rPr lang="ko-KR" altLang="en-US" dirty="0"/>
              <a:t>에서 참조하기 위한 변수</a:t>
            </a:r>
            <a:endParaRPr lang="en-US" altLang="ko-KR" dirty="0"/>
          </a:p>
          <a:p>
            <a:pPr lvl="1"/>
            <a:r>
              <a:rPr lang="ko-KR" altLang="en-US" dirty="0"/>
              <a:t>다양한 값을 처리하기 위해서 </a:t>
            </a:r>
            <a:r>
              <a:rPr lang="en-US" altLang="ko-KR" dirty="0"/>
              <a:t>union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Union</a:t>
            </a:r>
          </a:p>
          <a:p>
            <a:pPr lvl="1"/>
            <a:r>
              <a:rPr lang="en-US" altLang="ko-KR" dirty="0" err="1"/>
              <a:t>yylval</a:t>
            </a:r>
            <a:r>
              <a:rPr lang="ko-KR" altLang="en-US" dirty="0"/>
              <a:t>을 위한 </a:t>
            </a:r>
            <a:r>
              <a:rPr lang="en-US" altLang="ko-KR" dirty="0"/>
              <a:t>union</a:t>
            </a:r>
            <a:r>
              <a:rPr lang="ko-KR" altLang="en-US" dirty="0"/>
              <a:t>의 선언부</a:t>
            </a:r>
            <a:endParaRPr lang="en-US" altLang="ko-KR" dirty="0"/>
          </a:p>
          <a:p>
            <a:pPr lvl="1"/>
            <a:r>
              <a:rPr lang="en-US" altLang="ko-KR" dirty="0"/>
              <a:t>bison declaration</a:t>
            </a:r>
            <a:r>
              <a:rPr lang="ko-KR" altLang="en-US" dirty="0"/>
              <a:t>에 선언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yylval</a:t>
            </a:r>
            <a:r>
              <a:rPr lang="en-US" altLang="ko-KR" dirty="0"/>
              <a:t> &amp; Union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58402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&lt;normal&gt;{</a:t>
            </a:r>
            <a:r>
              <a:rPr lang="en-US" altLang="ko-KR" sz="1600" dirty="0" err="1"/>
              <a:t>integer_const</a:t>
            </a:r>
            <a:r>
              <a:rPr lang="en-US" altLang="ko-KR" sz="1600" dirty="0"/>
              <a:t>}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yylval.intVal</a:t>
            </a:r>
            <a:r>
              <a:rPr lang="en-US" altLang="ko-KR" sz="1600" dirty="0">
                <a:solidFill>
                  <a:srgbClr val="FF0000"/>
                </a:solidFill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atoi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yytext</a:t>
            </a:r>
            <a:r>
              <a:rPr lang="en-US" altLang="ko-KR" sz="16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dirty="0"/>
              <a:t>	return INTEGER_CONST;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229200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%union 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intVal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600" dirty="0"/>
              <a:t>    char	*</a:t>
            </a:r>
            <a:r>
              <a:rPr lang="en-US" altLang="ko-KR" sz="1600" dirty="0" err="1"/>
              <a:t>stringVal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51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Token(terminal)</a:t>
            </a:r>
            <a:r>
              <a:rPr lang="ko-KR" altLang="en-US" dirty="0"/>
              <a:t>과 </a:t>
            </a:r>
            <a:r>
              <a:rPr lang="en-US" altLang="ko-KR" dirty="0"/>
              <a:t>non-terminal</a:t>
            </a:r>
            <a:r>
              <a:rPr lang="ko-KR" altLang="en-US" dirty="0"/>
              <a:t>은 각자의 값을 가진다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을 찾았을 때</a:t>
            </a:r>
            <a:r>
              <a:rPr lang="en-US" altLang="ko-KR" dirty="0"/>
              <a:t>, </a:t>
            </a:r>
            <a:r>
              <a:rPr lang="en-US" altLang="ko-KR" dirty="0" err="1"/>
              <a:t>yylval</a:t>
            </a:r>
            <a:r>
              <a:rPr lang="ko-KR" altLang="en-US" dirty="0"/>
              <a:t>에 넣은 값</a:t>
            </a:r>
            <a:endParaRPr lang="en-US" altLang="ko-KR" dirty="0"/>
          </a:p>
          <a:p>
            <a:pPr lvl="1"/>
            <a:r>
              <a:rPr lang="en-US" altLang="ko-KR" dirty="0"/>
              <a:t>reduce</a:t>
            </a:r>
            <a:r>
              <a:rPr lang="ko-KR" altLang="en-US" dirty="0"/>
              <a:t> 과정에서 </a:t>
            </a:r>
            <a:r>
              <a:rPr lang="en-US" altLang="ko-KR" dirty="0"/>
              <a:t>non-terminal</a:t>
            </a:r>
            <a:r>
              <a:rPr lang="ko-KR" altLang="en-US" dirty="0"/>
              <a:t>에 넣은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%token</a:t>
            </a:r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의 </a:t>
            </a:r>
            <a:r>
              <a:rPr lang="en-US" altLang="ko-KR" dirty="0"/>
              <a:t>symbol value</a:t>
            </a:r>
            <a:r>
              <a:rPr lang="ko-KR" altLang="en-US" dirty="0"/>
              <a:t>값의 타입을 선언</a:t>
            </a:r>
            <a:endParaRPr lang="en-US" altLang="ko-KR" dirty="0"/>
          </a:p>
          <a:p>
            <a:pPr lvl="1"/>
            <a:r>
              <a:rPr lang="en-US" altLang="ko-KR" dirty="0"/>
              <a:t>%token&lt;</a:t>
            </a:r>
            <a:r>
              <a:rPr lang="en-US" altLang="ko-KR" dirty="0" err="1"/>
              <a:t>intVal</a:t>
            </a:r>
            <a:r>
              <a:rPr lang="en-US" altLang="ko-KR" dirty="0"/>
              <a:t>&gt; INTEGER_CONST</a:t>
            </a:r>
          </a:p>
          <a:p>
            <a:pPr lvl="1"/>
            <a:r>
              <a:rPr lang="en-US" altLang="ko-KR" dirty="0"/>
              <a:t>%token 	TYPE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%type</a:t>
            </a:r>
          </a:p>
          <a:p>
            <a:pPr lvl="1"/>
            <a:r>
              <a:rPr lang="en-US" altLang="ko-KR" dirty="0"/>
              <a:t>non-terminal</a:t>
            </a:r>
            <a:r>
              <a:rPr lang="ko-KR" altLang="en-US" dirty="0"/>
              <a:t>의 </a:t>
            </a:r>
            <a:r>
              <a:rPr lang="en-US" altLang="ko-KR" dirty="0"/>
              <a:t>symbol value</a:t>
            </a:r>
            <a:r>
              <a:rPr lang="ko-KR" altLang="en-US" dirty="0"/>
              <a:t>값의 타입을 선언</a:t>
            </a:r>
            <a:endParaRPr lang="en-US" altLang="ko-KR" dirty="0"/>
          </a:p>
          <a:p>
            <a:pPr lvl="1"/>
            <a:r>
              <a:rPr lang="en-US" altLang="ko-KR" dirty="0"/>
              <a:t>%type&lt;</a:t>
            </a:r>
            <a:r>
              <a:rPr lang="en-US" altLang="ko-KR" dirty="0" err="1"/>
              <a:t>intVal</a:t>
            </a:r>
            <a:r>
              <a:rPr lang="en-US" altLang="ko-KR" dirty="0"/>
              <a:t>&gt; expr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44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Grammar rules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/>
            <a:r>
              <a:rPr lang="en-US" altLang="ko-KR" dirty="0"/>
              <a:t>Left hand side</a:t>
            </a:r>
          </a:p>
          <a:p>
            <a:pPr lvl="2"/>
            <a:r>
              <a:rPr lang="en-US" altLang="ko-KR" dirty="0"/>
              <a:t>$$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Right hand side</a:t>
            </a:r>
          </a:p>
          <a:p>
            <a:pPr lvl="2"/>
            <a:r>
              <a:rPr lang="en-US" altLang="ko-KR" dirty="0"/>
              <a:t>terminal, nonterminal</a:t>
            </a:r>
            <a:r>
              <a:rPr lang="ko-KR" altLang="en-US" dirty="0"/>
              <a:t>의 순서에 따라 </a:t>
            </a:r>
            <a:r>
              <a:rPr lang="en-US" altLang="ko-KR" dirty="0"/>
              <a:t>$1, $2, $3 …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marL="914400" lvl="2" indent="0">
              <a:buNone/>
            </a:pPr>
            <a:r>
              <a:rPr lang="en-US" altLang="ko-KR" dirty="0"/>
              <a:t>binary: binary ‘+’ binary { </a:t>
            </a:r>
          </a:p>
          <a:p>
            <a:pPr marL="914400" lvl="2" indent="0">
              <a:buNone/>
            </a:pPr>
            <a:r>
              <a:rPr lang="en-US" altLang="ko-KR" dirty="0"/>
              <a:t>	$$ = $1 + $3;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(“REDUCE: %s + %s \n”, $1, $3);</a:t>
            </a:r>
          </a:p>
          <a:p>
            <a:pPr marL="914400" lvl="2" indent="0">
              <a:buNone/>
            </a:pPr>
            <a:r>
              <a:rPr lang="en-US" altLang="ko-KR" dirty="0"/>
              <a:t>          };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spc="50" dirty="0"/>
              <a:t>Lexical analyzer</a:t>
            </a:r>
          </a:p>
          <a:p>
            <a:endParaRPr lang="en-US" altLang="ko-KR" spc="50" dirty="0"/>
          </a:p>
          <a:p>
            <a:r>
              <a:rPr lang="en-US" altLang="ko-KR" spc="50" dirty="0" err="1">
                <a:solidFill>
                  <a:srgbClr val="FF0000"/>
                </a:solidFill>
              </a:rPr>
              <a:t>Yacc</a:t>
            </a:r>
            <a:r>
              <a:rPr lang="en-US" altLang="ko-KR" spc="50" dirty="0">
                <a:solidFill>
                  <a:srgbClr val="FF0000"/>
                </a:solidFill>
              </a:rPr>
              <a:t> programming</a:t>
            </a:r>
          </a:p>
          <a:p>
            <a:endParaRPr lang="en-US" altLang="ko-KR" spc="50" dirty="0"/>
          </a:p>
          <a:p>
            <a:r>
              <a:rPr lang="en-US" altLang="ko-KR" spc="50" dirty="0"/>
              <a:t>Semantic analysis</a:t>
            </a:r>
          </a:p>
          <a:p>
            <a:endParaRPr lang="en-US" altLang="ko-KR" spc="50" dirty="0"/>
          </a:p>
          <a:p>
            <a:r>
              <a:rPr lang="en-US" altLang="ko-KR" spc="50" dirty="0"/>
              <a:t>Code generation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effectLst/>
              </a:rPr>
              <a:t>Plan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7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Example1</a:t>
            </a:r>
          </a:p>
          <a:p>
            <a:pPr marL="457200" lvl="1" indent="0">
              <a:buNone/>
            </a:pPr>
            <a:r>
              <a:rPr lang="en-US" altLang="ko-KR" dirty="0"/>
              <a:t>statement : NAME = expression</a:t>
            </a:r>
          </a:p>
          <a:p>
            <a:pPr marL="457200" lvl="1" indent="0">
              <a:buNone/>
            </a:pPr>
            <a:r>
              <a:rPr lang="en-US" altLang="ko-KR" dirty="0"/>
              <a:t>expression: NUMBER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NUMBER - NUMBER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Example2 - recursive grammar</a:t>
            </a:r>
          </a:p>
          <a:p>
            <a:pPr marL="457200" lvl="1" indent="0">
              <a:buNone/>
            </a:pPr>
            <a:r>
              <a:rPr lang="en-US" altLang="ko-KR" dirty="0"/>
              <a:t>expression: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+ NUMBER</a:t>
            </a:r>
          </a:p>
          <a:p>
            <a:pPr marL="457200" lvl="1" indent="0">
              <a:buNone/>
            </a:pPr>
            <a:r>
              <a:rPr lang="en-US" altLang="ko-KR" dirty="0"/>
              <a:t>	           | expression - NUMBER 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주어진 입력 문자열 </a:t>
            </a:r>
            <a:r>
              <a:rPr lang="en-US" altLang="ko-KR" dirty="0"/>
              <a:t>parsing</a:t>
            </a:r>
            <a:r>
              <a:rPr lang="ko-KR" altLang="en-US" dirty="0"/>
              <a:t>이 실패할 경우 </a:t>
            </a:r>
            <a:r>
              <a:rPr lang="en-US" altLang="ko-KR" dirty="0" err="1"/>
              <a:t>yyerror</a:t>
            </a:r>
            <a:r>
              <a:rPr lang="en-US" altLang="ko-KR" dirty="0"/>
              <a:t>()</a:t>
            </a:r>
            <a:r>
              <a:rPr lang="ko-KR" altLang="en-US" dirty="0"/>
              <a:t>함수가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7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grammar rule</a:t>
            </a:r>
            <a:r>
              <a:rPr lang="ko-KR" altLang="en-US" dirty="0"/>
              <a:t>을 만족해서 </a:t>
            </a:r>
            <a:r>
              <a:rPr lang="en-US" altLang="ko-KR" dirty="0"/>
              <a:t>reduce</a:t>
            </a:r>
            <a:r>
              <a:rPr lang="ko-KR" altLang="en-US" dirty="0"/>
              <a:t>가 일어날 때 수행하는 </a:t>
            </a:r>
            <a:r>
              <a:rPr lang="en-US" altLang="ko-KR" dirty="0"/>
              <a:t>C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date: month ‘/’ date ‘/’ year { </a:t>
            </a:r>
            <a:r>
              <a:rPr lang="en-US" altLang="ko-KR" dirty="0" err="1"/>
              <a:t>printf</a:t>
            </a:r>
            <a:r>
              <a:rPr lang="en-US" altLang="ko-KR" dirty="0"/>
              <a:t>(“date found”); };</a:t>
            </a:r>
          </a:p>
          <a:p>
            <a:pPr lvl="1"/>
            <a:r>
              <a:rPr lang="en-US" altLang="ko-KR" dirty="0"/>
              <a:t>date: month ‘/’ date ‘/’ year { 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(“date %d-%d-%d found”, $1, $3, $5”); </a:t>
            </a:r>
          </a:p>
          <a:p>
            <a:pPr marL="457200" lvl="1" indent="0">
              <a:buNone/>
            </a:pPr>
            <a:r>
              <a:rPr lang="en-US" altLang="ko-KR" dirty="0"/>
              <a:t>		};</a:t>
            </a:r>
          </a:p>
          <a:p>
            <a:endParaRPr lang="en-US" altLang="ko-KR" dirty="0"/>
          </a:p>
          <a:p>
            <a:r>
              <a:rPr lang="ko-KR" altLang="en-US" dirty="0"/>
              <a:t>이번 프로젝트에서는 어떤 </a:t>
            </a:r>
            <a:r>
              <a:rPr lang="en-US" altLang="ko-KR" dirty="0"/>
              <a:t>grammar rule</a:t>
            </a:r>
            <a:r>
              <a:rPr lang="ko-KR" altLang="en-US" dirty="0"/>
              <a:t>에서 </a:t>
            </a:r>
            <a:r>
              <a:rPr lang="en-US" altLang="ko-KR" dirty="0"/>
              <a:t>reduce</a:t>
            </a:r>
            <a:r>
              <a:rPr lang="ko-KR" altLang="en-US" dirty="0"/>
              <a:t>가 발생했는지를 화면에 출력하는 코드 삽입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7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Grammar rule</a:t>
            </a:r>
            <a:r>
              <a:rPr lang="ko-KR" altLang="en-US" dirty="0"/>
              <a:t>의 중간에 </a:t>
            </a:r>
            <a:r>
              <a:rPr lang="en-US" altLang="ko-KR" dirty="0"/>
              <a:t>C</a:t>
            </a:r>
            <a:r>
              <a:rPr lang="ko-KR" altLang="en-US" dirty="0"/>
              <a:t>코드를 삽입할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thing: A { </a:t>
            </a:r>
            <a:r>
              <a:rPr lang="en-US" altLang="ko-KR" dirty="0" err="1"/>
              <a:t>printf</a:t>
            </a:r>
            <a:r>
              <a:rPr lang="en-US" altLang="ko-KR" dirty="0"/>
              <a:t>(“seen an A”); } B;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thing: A </a:t>
            </a:r>
            <a:r>
              <a:rPr lang="en-US" altLang="ko-KR" dirty="0" err="1"/>
              <a:t>fakename</a:t>
            </a:r>
            <a:r>
              <a:rPr lang="en-US" altLang="ko-KR" dirty="0"/>
              <a:t> B;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fakename</a:t>
            </a:r>
            <a:r>
              <a:rPr lang="en-US" altLang="ko-KR" dirty="0"/>
              <a:t>: /* empty */ { </a:t>
            </a:r>
            <a:r>
              <a:rPr lang="en-US" altLang="ko-KR" dirty="0" err="1"/>
              <a:t>printf</a:t>
            </a:r>
            <a:r>
              <a:rPr lang="en-US" altLang="ko-KR" dirty="0"/>
              <a:t>(“seen an A”); 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symbol value </a:t>
            </a:r>
            <a:r>
              <a:rPr lang="ko-KR" altLang="en-US" dirty="0"/>
              <a:t>값을 사용할 수 있음</a:t>
            </a:r>
            <a:endParaRPr lang="en-US" altLang="ko-KR" dirty="0"/>
          </a:p>
          <a:p>
            <a:pPr lvl="1"/>
            <a:r>
              <a:rPr lang="en-US" altLang="ko-KR" dirty="0"/>
              <a:t>thing: A { $$ = 17; } B C { </a:t>
            </a:r>
            <a:r>
              <a:rPr lang="en-US" altLang="ko-KR" dirty="0" err="1"/>
              <a:t>printf</a:t>
            </a:r>
            <a:r>
              <a:rPr lang="en-US" altLang="ko-KR" dirty="0"/>
              <a:t>(“%d”, $2); };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Embedded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97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 / reduce conflicts</a:t>
            </a:r>
          </a:p>
          <a:p>
            <a:pPr lvl="1"/>
            <a:r>
              <a:rPr lang="en-US" altLang="ko-KR" dirty="0"/>
              <a:t>grammar</a:t>
            </a:r>
          </a:p>
          <a:p>
            <a:pPr marL="457200" lvl="1" indent="0">
              <a:buNone/>
            </a:pPr>
            <a:r>
              <a:rPr lang="en-US" altLang="ko-KR" dirty="0"/>
              <a:t>	e: ‘X’</a:t>
            </a:r>
          </a:p>
          <a:p>
            <a:pPr marL="457200" lvl="1" indent="0">
              <a:buNone/>
            </a:pPr>
            <a:r>
              <a:rPr lang="en-US" altLang="ko-KR" dirty="0"/>
              <a:t>	   | e ‘+’ e ;</a:t>
            </a:r>
          </a:p>
          <a:p>
            <a:pPr lvl="1"/>
            <a:r>
              <a:rPr lang="en-US" altLang="ko-KR" dirty="0"/>
              <a:t>input</a:t>
            </a:r>
          </a:p>
          <a:p>
            <a:pPr marL="914400" lvl="2" indent="0">
              <a:buNone/>
            </a:pPr>
            <a:r>
              <a:rPr lang="en-US" altLang="ko-KR" dirty="0"/>
              <a:t>X + X + X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/>
              <a:t>reduce / reduce conflicts</a:t>
            </a:r>
          </a:p>
          <a:p>
            <a:pPr lvl="1"/>
            <a:r>
              <a:rPr lang="en-US" altLang="ko-KR" dirty="0"/>
              <a:t>grammar</a:t>
            </a:r>
          </a:p>
          <a:p>
            <a:pPr marL="914400" lvl="2" indent="0">
              <a:buNone/>
            </a:pPr>
            <a:r>
              <a:rPr lang="en-US" altLang="ko-KR" dirty="0" err="1"/>
              <a:t>prog</a:t>
            </a:r>
            <a:r>
              <a:rPr lang="en-US" altLang="ko-KR" dirty="0"/>
              <a:t>: </a:t>
            </a:r>
            <a:r>
              <a:rPr lang="en-US" altLang="ko-KR" dirty="0" err="1"/>
              <a:t>proga</a:t>
            </a:r>
            <a:r>
              <a:rPr lang="en-US" altLang="ko-KR" dirty="0"/>
              <a:t> | </a:t>
            </a:r>
            <a:r>
              <a:rPr lang="en-US" altLang="ko-KR" dirty="0" err="1"/>
              <a:t>progb</a:t>
            </a:r>
            <a:r>
              <a:rPr lang="en-US" altLang="ko-KR" dirty="0"/>
              <a:t> ;</a:t>
            </a:r>
          </a:p>
          <a:p>
            <a:pPr marL="914400" lvl="2" indent="0">
              <a:buNone/>
            </a:pPr>
            <a:r>
              <a:rPr lang="en-US" altLang="ko-KR" dirty="0" err="1"/>
              <a:t>proga</a:t>
            </a:r>
            <a:r>
              <a:rPr lang="en-US" altLang="ko-KR" dirty="0"/>
              <a:t>: ‘X’ ;</a:t>
            </a:r>
          </a:p>
          <a:p>
            <a:pPr marL="914400" lvl="2" indent="0">
              <a:buNone/>
            </a:pPr>
            <a:r>
              <a:rPr lang="en-US" altLang="ko-KR" dirty="0" err="1"/>
              <a:t>progb</a:t>
            </a:r>
            <a:r>
              <a:rPr lang="en-US" altLang="ko-KR" dirty="0"/>
              <a:t>: ‘X’ ;</a:t>
            </a:r>
          </a:p>
          <a:p>
            <a:pPr lvl="1"/>
            <a:r>
              <a:rPr lang="en-US" altLang="ko-KR" dirty="0"/>
              <a:t>input</a:t>
            </a:r>
          </a:p>
          <a:p>
            <a:pPr marL="914400" lvl="2" indent="0">
              <a:buNone/>
            </a:pPr>
            <a:r>
              <a:rPr lang="en-US" altLang="ko-KR" dirty="0"/>
              <a:t>X</a:t>
            </a:r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3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operator </a:t>
            </a:r>
            <a:r>
              <a:rPr lang="ko-KR" altLang="en-US" dirty="0"/>
              <a:t>및 </a:t>
            </a:r>
            <a:r>
              <a:rPr lang="en-US" altLang="ko-KR" dirty="0"/>
              <a:t>token</a:t>
            </a:r>
            <a:r>
              <a:rPr lang="ko-KR" altLang="en-US" dirty="0"/>
              <a:t>에 대해 </a:t>
            </a:r>
            <a:r>
              <a:rPr lang="en-US" altLang="ko-KR" dirty="0"/>
              <a:t>associativity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%left, %right, %</a:t>
            </a:r>
            <a:r>
              <a:rPr lang="en-US" altLang="ko-KR" dirty="0" err="1">
                <a:solidFill>
                  <a:srgbClr val="FF0000"/>
                </a:solidFill>
              </a:rPr>
              <a:t>nonassoc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Associativity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2785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%left PLUS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201" y="256490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%right PLUS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45750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5892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expr</a:t>
            </a:r>
            <a:r>
              <a:rPr lang="en-US" altLang="ko-KR" dirty="0"/>
              <a:t> + (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</a:t>
            </a:r>
            <a:r>
              <a:rPr lang="en-US" altLang="ko-KR" dirty="0" err="1"/>
              <a:t>expr</a:t>
            </a:r>
            <a:r>
              <a:rPr lang="en-US" altLang="ko-KR" dirty="0"/>
              <a:t> + </a:t>
            </a:r>
            <a:r>
              <a:rPr lang="en-US" altLang="ko-KR" dirty="0" err="1"/>
              <a:t>expr</a:t>
            </a:r>
            <a:r>
              <a:rPr lang="en-US" altLang="ko-KR" dirty="0"/>
              <a:t>) + </a:t>
            </a:r>
            <a:r>
              <a:rPr lang="en-US" altLang="ko-KR" dirty="0" err="1"/>
              <a:t>expr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 bwMode="auto">
          <a:xfrm rot="2607861">
            <a:off x="3530165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8992139" flipH="1">
            <a:off x="5207870" y="4955074"/>
            <a:ext cx="288032" cy="6448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 declaration</a:t>
            </a:r>
            <a:r>
              <a:rPr lang="ko-KR" altLang="en-US" dirty="0"/>
              <a:t>에서 아래에 쓰여진 것일수록 우선순위가 증가</a:t>
            </a:r>
            <a:endParaRPr lang="en-US" altLang="ko-KR" dirty="0"/>
          </a:p>
          <a:p>
            <a:pPr lvl="1"/>
            <a:r>
              <a:rPr lang="en-US" altLang="ko-KR" dirty="0"/>
              <a:t>%left, %right, %</a:t>
            </a:r>
            <a:r>
              <a:rPr lang="en-US" altLang="ko-KR" dirty="0" err="1"/>
              <a:t>nonassoc</a:t>
            </a:r>
            <a:r>
              <a:rPr lang="ko-KR" altLang="en-US" dirty="0"/>
              <a:t>만 해당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Grammar</a:t>
            </a:r>
            <a:r>
              <a:rPr lang="ko-KR" altLang="en-US" dirty="0"/>
              <a:t>에 </a:t>
            </a:r>
            <a:r>
              <a:rPr lang="en-US" altLang="ko-KR" dirty="0"/>
              <a:t>%</a:t>
            </a:r>
            <a:r>
              <a:rPr lang="en-US" altLang="ko-KR" dirty="0" err="1"/>
              <a:t>prec</a:t>
            </a:r>
            <a:r>
              <a:rPr lang="ko-KR" altLang="en-US" dirty="0"/>
              <a:t>를 활용해서 우선순위 조작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Precedence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356992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%left PLUS</a:t>
            </a:r>
          </a:p>
          <a:p>
            <a:r>
              <a:rPr lang="en-US" altLang="ko-KR" dirty="0"/>
              <a:t>%left MUL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endParaRPr lang="en-US" altLang="ko-KR" dirty="0"/>
          </a:p>
          <a:p>
            <a:r>
              <a:rPr lang="en-US" altLang="ko-KR" dirty="0"/>
              <a:t>        | </a:t>
            </a:r>
            <a:r>
              <a:rPr lang="en-US" altLang="ko-KR" dirty="0" err="1"/>
              <a:t>expr</a:t>
            </a:r>
            <a:r>
              <a:rPr lang="en-US" altLang="ko-KR" dirty="0"/>
              <a:t> MUL </a:t>
            </a:r>
            <a:r>
              <a:rPr lang="en-US" altLang="ko-KR" dirty="0" err="1"/>
              <a:t>expr</a:t>
            </a:r>
            <a:endParaRPr lang="en-US" altLang="ko-KR" dirty="0"/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356992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%token NUMBER</a:t>
            </a:r>
          </a:p>
          <a:p>
            <a:r>
              <a:rPr lang="en-US" altLang="ko-KR" dirty="0"/>
              <a:t>%left PLUS</a:t>
            </a:r>
          </a:p>
          <a:p>
            <a:r>
              <a:rPr lang="en-US" altLang="ko-KR" dirty="0"/>
              <a:t>%left MUL</a:t>
            </a:r>
          </a:p>
          <a:p>
            <a:r>
              <a:rPr lang="en-US" altLang="ko-KR" dirty="0"/>
              <a:t>%%</a:t>
            </a:r>
          </a:p>
          <a:p>
            <a:r>
              <a:rPr lang="en-US" altLang="ko-KR" dirty="0" err="1"/>
              <a:t>expr</a:t>
            </a:r>
            <a:r>
              <a:rPr lang="en-US" altLang="ko-KR" dirty="0"/>
              <a:t> : </a:t>
            </a:r>
            <a:r>
              <a:rPr lang="en-US" altLang="ko-KR" dirty="0" err="1"/>
              <a:t>expr</a:t>
            </a:r>
            <a:r>
              <a:rPr lang="en-US" altLang="ko-KR" dirty="0"/>
              <a:t> PLUS </a:t>
            </a:r>
            <a:r>
              <a:rPr lang="en-US" altLang="ko-KR" dirty="0" err="1"/>
              <a:t>expr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 err="1">
                <a:solidFill>
                  <a:srgbClr val="FF0000"/>
                </a:solidFill>
              </a:rPr>
              <a:t>prec</a:t>
            </a:r>
            <a:r>
              <a:rPr lang="en-US" altLang="ko-KR" dirty="0">
                <a:solidFill>
                  <a:srgbClr val="FF0000"/>
                </a:solidFill>
              </a:rPr>
              <a:t> MUL</a:t>
            </a:r>
          </a:p>
          <a:p>
            <a:r>
              <a:rPr lang="en-US" altLang="ko-KR" dirty="0"/>
              <a:t>        | expr MUL expr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| NUMBER</a:t>
            </a:r>
          </a:p>
          <a:p>
            <a:r>
              <a:rPr lang="en-US" altLang="ko-KR" dirty="0"/>
              <a:t>       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92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expression : expression '+' expression </a:t>
            </a:r>
          </a:p>
          <a:p>
            <a:pPr>
              <a:buNone/>
            </a:pPr>
            <a:r>
              <a:rPr lang="en-US" altLang="ko-KR" dirty="0"/>
              <a:t>			| expression '-' expression </a:t>
            </a:r>
          </a:p>
          <a:p>
            <a:pPr>
              <a:buNone/>
            </a:pPr>
            <a:r>
              <a:rPr lang="en-US" altLang="ko-KR" dirty="0"/>
              <a:t>			| expression '*' expression </a:t>
            </a:r>
          </a:p>
          <a:p>
            <a:pPr>
              <a:buNone/>
            </a:pPr>
            <a:r>
              <a:rPr lang="en-US" altLang="ko-KR" dirty="0"/>
              <a:t>			| expression '/' expression </a:t>
            </a:r>
          </a:p>
          <a:p>
            <a:pPr>
              <a:buNone/>
            </a:pPr>
            <a:r>
              <a:rPr lang="en-US" altLang="ko-KR" dirty="0"/>
              <a:t>			| '-' expression </a:t>
            </a:r>
          </a:p>
          <a:p>
            <a:pPr>
              <a:buNone/>
            </a:pPr>
            <a:r>
              <a:rPr lang="en-US" altLang="ko-KR" dirty="0"/>
              <a:t>			| '(' expression ')' </a:t>
            </a:r>
          </a:p>
          <a:p>
            <a:pPr>
              <a:buNone/>
            </a:pPr>
            <a:r>
              <a:rPr lang="en-US" altLang="ko-KR" dirty="0"/>
              <a:t>			| NUMBER </a:t>
            </a:r>
          </a:p>
          <a:p>
            <a:endParaRPr lang="en-US" altLang="ko-KR" dirty="0"/>
          </a:p>
          <a:p>
            <a:r>
              <a:rPr lang="en-US" altLang="ko-KR" dirty="0"/>
              <a:t>1+2*3</a:t>
            </a:r>
            <a:r>
              <a:rPr lang="ko-KR" altLang="en-US" dirty="0"/>
              <a:t>은 어떻게 파싱 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(1+2)*3, 1+(2*3)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28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expression: expression '+'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expression '-'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 err="1"/>
              <a:t>mulexp</a:t>
            </a:r>
            <a:r>
              <a:rPr lang="en-US" altLang="ko-KR" dirty="0"/>
              <a:t> : </a:t>
            </a:r>
            <a:r>
              <a:rPr lang="en-US" altLang="ko-KR" dirty="0" err="1"/>
              <a:t>mulexp</a:t>
            </a:r>
            <a:r>
              <a:rPr lang="en-US" altLang="ko-KR" dirty="0"/>
              <a:t> '*'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</a:t>
            </a:r>
            <a:r>
              <a:rPr lang="en-US" altLang="ko-KR" dirty="0" err="1"/>
              <a:t>mulexp</a:t>
            </a:r>
            <a:r>
              <a:rPr lang="en-US" altLang="ko-KR" dirty="0"/>
              <a:t> '/'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primary: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'-' primary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			| NUMBER ; 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 - Solution1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9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Precedence</a:t>
            </a:r>
            <a:r>
              <a:rPr lang="ko-KR" altLang="en-US" dirty="0"/>
              <a:t>와 </a:t>
            </a:r>
            <a:r>
              <a:rPr lang="en-US" altLang="ko-KR" dirty="0"/>
              <a:t>associativity</a:t>
            </a:r>
            <a:r>
              <a:rPr lang="ko-KR" altLang="en-US" dirty="0"/>
              <a:t>를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Bison declaration</a:t>
            </a:r>
          </a:p>
          <a:p>
            <a:pPr marL="457200" lvl="1" indent="0">
              <a:buNone/>
            </a:pPr>
            <a:r>
              <a:rPr lang="en-US" altLang="ko-KR" dirty="0"/>
              <a:t>%token NAME NUMBER</a:t>
            </a:r>
          </a:p>
          <a:p>
            <a:pPr marL="457200" lvl="1" indent="0">
              <a:buNone/>
            </a:pPr>
            <a:r>
              <a:rPr lang="en-US" altLang="ko-KR" dirty="0"/>
              <a:t>%left ‘-’ ‘+’</a:t>
            </a:r>
          </a:p>
          <a:p>
            <a:pPr marL="457200" lvl="1" indent="0">
              <a:buNone/>
            </a:pPr>
            <a:r>
              <a:rPr lang="en-US" altLang="ko-KR" dirty="0"/>
              <a:t>%left ‘*’ ‘/’</a:t>
            </a:r>
          </a:p>
          <a:p>
            <a:pPr marL="457200" lvl="1" indent="0">
              <a:buNone/>
            </a:pPr>
            <a:r>
              <a:rPr lang="en-US" altLang="ko-KR" dirty="0"/>
              <a:t>%</a:t>
            </a:r>
            <a:r>
              <a:rPr lang="en-US" altLang="ko-KR" dirty="0" err="1"/>
              <a:t>nonassoc</a:t>
            </a:r>
            <a:r>
              <a:rPr lang="en-US" altLang="ko-KR" dirty="0"/>
              <a:t> UMINUS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Grammar rules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b="0" dirty="0"/>
              <a:t>expression: expression '+'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'-'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'*'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expression '/' expression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'-' expression </a:t>
            </a:r>
            <a:r>
              <a:rPr lang="en-US" altLang="ko-KR" b="0" dirty="0">
                <a:solidFill>
                  <a:srgbClr val="FF0000"/>
                </a:solidFill>
              </a:rPr>
              <a:t>%</a:t>
            </a:r>
            <a:r>
              <a:rPr lang="en-US" altLang="ko-KR" b="0" dirty="0" err="1">
                <a:solidFill>
                  <a:srgbClr val="FF0000"/>
                </a:solidFill>
              </a:rPr>
              <a:t>prec</a:t>
            </a:r>
            <a:r>
              <a:rPr lang="en-US" altLang="ko-KR" b="0" dirty="0">
                <a:solidFill>
                  <a:srgbClr val="FF0000"/>
                </a:solidFill>
              </a:rPr>
              <a:t> UMINUS</a:t>
            </a:r>
            <a:r>
              <a:rPr lang="en-US" altLang="ko-KR" b="0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'(' expression ')'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0" dirty="0"/>
              <a:t>			| NUMBER ; 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Ambiguity of grammar - Solution2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18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</a:t>
            </a:r>
            <a:r>
              <a:rPr lang="en-US" altLang="ko-KR" dirty="0"/>
              <a:t>parser</a:t>
            </a:r>
            <a:r>
              <a:rPr lang="ko-KR" altLang="en-US" dirty="0"/>
              <a:t>의 모든 </a:t>
            </a:r>
            <a:r>
              <a:rPr lang="en-US" altLang="ko-KR" dirty="0"/>
              <a:t>state </a:t>
            </a:r>
            <a:r>
              <a:rPr lang="ko-KR" altLang="en-US" dirty="0"/>
              <a:t>및 </a:t>
            </a:r>
            <a:r>
              <a:rPr lang="en-US" altLang="ko-KR" dirty="0"/>
              <a:t>transition </a:t>
            </a:r>
            <a:r>
              <a:rPr lang="ko-KR" altLang="en-US" dirty="0"/>
              <a:t>정보를 출력</a:t>
            </a:r>
            <a:endParaRPr lang="en-US" altLang="ko-KR" dirty="0"/>
          </a:p>
          <a:p>
            <a:pPr lvl="1"/>
            <a:r>
              <a:rPr lang="en-US" altLang="ko-KR" dirty="0"/>
              <a:t>*.y</a:t>
            </a:r>
            <a:r>
              <a:rPr lang="ko-KR" altLang="en-US" dirty="0"/>
              <a:t>파일을 컴파일 시 </a:t>
            </a:r>
            <a:r>
              <a:rPr lang="en-US" altLang="ko-KR" dirty="0"/>
              <a:t>-v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states</a:t>
            </a:r>
          </a:p>
          <a:p>
            <a:pPr marL="914400" lvl="2" indent="0">
              <a:buNone/>
            </a:pPr>
            <a:r>
              <a:rPr lang="en-US" altLang="ko-KR" sz="1600" dirty="0"/>
              <a:t>state 1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ID . (2)</a:t>
            </a:r>
          </a:p>
          <a:p>
            <a:pPr marL="914400" lvl="2" indent="0">
              <a:buNone/>
            </a:pPr>
            <a:r>
              <a:rPr lang="en-US" altLang="ko-KR" sz="1600" dirty="0"/>
              <a:t>         .  reduce 2</a:t>
            </a:r>
          </a:p>
          <a:p>
            <a:pPr lvl="1"/>
            <a:r>
              <a:rPr lang="en-US" altLang="ko-KR" dirty="0"/>
              <a:t>conflicts</a:t>
            </a:r>
          </a:p>
          <a:p>
            <a:pPr marL="914400" lvl="2" indent="0">
              <a:buNone/>
            </a:pPr>
            <a:r>
              <a:rPr lang="en-US" altLang="ko-KR" sz="1600" dirty="0"/>
              <a:t>9: shift / reduce conflict (shift 7, reduce 4) on ‘+’</a:t>
            </a:r>
          </a:p>
          <a:p>
            <a:pPr marL="914400" lvl="2" indent="0">
              <a:buNone/>
            </a:pPr>
            <a:r>
              <a:rPr lang="en-US" altLang="ko-KR" sz="1600" dirty="0"/>
              <a:t>state 9: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e . ‘+’ e (4)</a:t>
            </a:r>
          </a:p>
          <a:p>
            <a:pPr marL="914400" lvl="2" indent="0">
              <a:buNone/>
            </a:pPr>
            <a:r>
              <a:rPr lang="en-US" altLang="ko-KR" sz="1600" dirty="0"/>
              <a:t>         e: e ‘+’ e . (4)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‘+’ shift 7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‘;’ reduce 4</a:t>
            </a:r>
          </a:p>
          <a:p>
            <a:pPr marL="914400" lvl="2" indent="0">
              <a:buNone/>
            </a:pPr>
            <a:r>
              <a:rPr lang="en-US" altLang="ko-KR" sz="1600" dirty="0"/>
              <a:t>         ‘)’ reduce 4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Files - </a:t>
            </a:r>
            <a:r>
              <a:rPr lang="en-US" altLang="ko-KR" dirty="0" err="1"/>
              <a:t>subc.output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Yet Another Compiler </a:t>
            </a:r>
            <a:r>
              <a:rPr lang="en-US" altLang="ko-KR" dirty="0" err="1"/>
              <a:t>Compiler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compiler-generator, compiler-compiler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Grammar rules</a:t>
            </a:r>
            <a:r>
              <a:rPr lang="ko-KR" altLang="en-US" dirty="0"/>
              <a:t>의 항목들로부터 </a:t>
            </a:r>
            <a:r>
              <a:rPr lang="en-US" altLang="ko-KR" dirty="0"/>
              <a:t>parser</a:t>
            </a:r>
            <a:r>
              <a:rPr lang="ko-KR" altLang="en-US" dirty="0"/>
              <a:t>를 만들 수 있는 </a:t>
            </a:r>
            <a:r>
              <a:rPr lang="en-US" altLang="ko-KR" dirty="0"/>
              <a:t>C</a:t>
            </a:r>
            <a:r>
              <a:rPr lang="ko-KR" altLang="en-US" dirty="0"/>
              <a:t>코드를 생성</a:t>
            </a:r>
            <a:endParaRPr lang="en-US" altLang="ko-KR" dirty="0"/>
          </a:p>
          <a:p>
            <a:r>
              <a:rPr lang="en-US" altLang="ko-KR" dirty="0" err="1"/>
              <a:t>Lex</a:t>
            </a:r>
            <a:r>
              <a:rPr lang="ko-KR" altLang="en-US" dirty="0"/>
              <a:t>와 비슷한 구조</a:t>
            </a:r>
            <a:endParaRPr lang="en-US" altLang="ko-KR" dirty="0"/>
          </a:p>
          <a:p>
            <a:pPr lvl="1"/>
            <a:r>
              <a:rPr lang="ko-KR" altLang="en-US" dirty="0"/>
              <a:t>실제로는 </a:t>
            </a:r>
            <a:r>
              <a:rPr lang="en-US" altLang="ko-KR" dirty="0" err="1"/>
              <a:t>lex</a:t>
            </a:r>
            <a:r>
              <a:rPr lang="ko-KR" altLang="en-US" dirty="0"/>
              <a:t>가 </a:t>
            </a:r>
            <a:r>
              <a:rPr lang="en-US" altLang="ko-KR" dirty="0" err="1"/>
              <a:t>yacc</a:t>
            </a:r>
            <a:r>
              <a:rPr lang="ko-KR" altLang="en-US" dirty="0"/>
              <a:t>을 본따서 만들었음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Bottom-up Parsing</a:t>
            </a:r>
          </a:p>
          <a:p>
            <a:r>
              <a:rPr lang="ko-KR" altLang="en-US" dirty="0"/>
              <a:t>여러가지 </a:t>
            </a:r>
            <a:r>
              <a:rPr lang="en-US" altLang="ko-KR" dirty="0" err="1"/>
              <a:t>yacc</a:t>
            </a:r>
            <a:r>
              <a:rPr lang="ko-KR" altLang="en-US" dirty="0"/>
              <a:t>중 </a:t>
            </a:r>
            <a:r>
              <a:rPr lang="en-US" altLang="ko-KR" dirty="0"/>
              <a:t>GNU</a:t>
            </a:r>
            <a:r>
              <a:rPr lang="ko-KR" altLang="en-US" dirty="0"/>
              <a:t>프로그램인 </a:t>
            </a:r>
            <a:r>
              <a:rPr lang="en-US" altLang="ko-KR" dirty="0">
                <a:solidFill>
                  <a:srgbClr val="FF0000"/>
                </a:solidFill>
              </a:rPr>
              <a:t>bison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http://www.gnu.org/s/bison/</a:t>
            </a:r>
            <a:endParaRPr lang="en-US" altLang="ko-KR" dirty="0"/>
          </a:p>
          <a:p>
            <a:pPr lvl="1"/>
            <a:r>
              <a:rPr lang="ko-KR" altLang="en-US" dirty="0"/>
              <a:t>터미널에서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bison</a:t>
            </a:r>
            <a:r>
              <a:rPr lang="ko-KR" altLang="en-US" dirty="0"/>
              <a:t>으로 다운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YACC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95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grammar rule</a:t>
            </a:r>
            <a:r>
              <a:rPr lang="ko-KR" altLang="en-US" dirty="0"/>
              <a:t>에는 몇 가지 </a:t>
            </a:r>
            <a:r>
              <a:rPr lang="en-US" altLang="ko-KR" dirty="0"/>
              <a:t>conflict</a:t>
            </a:r>
            <a:r>
              <a:rPr lang="ko-KR" altLang="en-US" dirty="0"/>
              <a:t>가 발생</a:t>
            </a:r>
            <a:endParaRPr lang="en-US" altLang="ko-KR" dirty="0"/>
          </a:p>
          <a:p>
            <a:r>
              <a:rPr lang="ko-KR" altLang="en-US" dirty="0"/>
              <a:t>발생한 </a:t>
            </a:r>
            <a:r>
              <a:rPr lang="en-US" altLang="ko-KR" dirty="0"/>
              <a:t>conflict</a:t>
            </a:r>
            <a:r>
              <a:rPr lang="ko-KR" altLang="en-US" dirty="0"/>
              <a:t>를 해결하고</a:t>
            </a:r>
            <a:r>
              <a:rPr lang="en-US" altLang="ko-KR" dirty="0"/>
              <a:t>, conflict</a:t>
            </a:r>
            <a:r>
              <a:rPr lang="ko-KR" altLang="en-US" dirty="0"/>
              <a:t>의 종류 및 해결 방법을 보고서로 작성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장 이내의 분량으로 자유롭게 서술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Hint</a:t>
            </a:r>
          </a:p>
          <a:p>
            <a:pPr lvl="1"/>
            <a:r>
              <a:rPr lang="en-US" altLang="ko-KR" dirty="0"/>
              <a:t>bison</a:t>
            </a:r>
            <a:r>
              <a:rPr lang="ko-KR" altLang="en-US" dirty="0"/>
              <a:t>으로 </a:t>
            </a:r>
            <a:r>
              <a:rPr lang="en-US" altLang="ko-KR" dirty="0" err="1"/>
              <a:t>subc.y</a:t>
            </a:r>
            <a:r>
              <a:rPr lang="en-US" altLang="ko-KR" dirty="0"/>
              <a:t> </a:t>
            </a:r>
            <a:r>
              <a:rPr lang="ko-KR" altLang="en-US" dirty="0"/>
              <a:t>파일을 컴파일하면 </a:t>
            </a:r>
            <a:r>
              <a:rPr lang="en-US" altLang="ko-KR" dirty="0" err="1"/>
              <a:t>subc.output</a:t>
            </a:r>
            <a:r>
              <a:rPr lang="en-US" altLang="ko-KR" dirty="0"/>
              <a:t> </a:t>
            </a:r>
            <a:r>
              <a:rPr lang="ko-KR" altLang="en-US" dirty="0"/>
              <a:t>파일이</a:t>
            </a:r>
            <a:r>
              <a:rPr lang="en-US" altLang="ko-KR" dirty="0"/>
              <a:t> </a:t>
            </a:r>
            <a:r>
              <a:rPr lang="ko-KR" altLang="en-US" dirty="0"/>
              <a:t>생성됨</a:t>
            </a:r>
            <a:endParaRPr lang="en-US" altLang="ko-KR" dirty="0"/>
          </a:p>
          <a:p>
            <a:pPr lvl="2"/>
            <a:r>
              <a:rPr lang="en-US" altLang="ko-KR" dirty="0"/>
              <a:t>bison -</a:t>
            </a:r>
            <a:r>
              <a:rPr lang="en-US" altLang="ko-KR" dirty="0" err="1"/>
              <a:t>vd</a:t>
            </a:r>
            <a:r>
              <a:rPr lang="en-US" altLang="ko-KR" dirty="0"/>
              <a:t> </a:t>
            </a:r>
            <a:r>
              <a:rPr lang="en-US" altLang="ko-KR" dirty="0" err="1"/>
              <a:t>subc.y</a:t>
            </a:r>
            <a:endParaRPr lang="en-US" altLang="ko-KR" dirty="0"/>
          </a:p>
          <a:p>
            <a:pPr lvl="1"/>
            <a:r>
              <a:rPr lang="en-US" altLang="ko-KR" dirty="0" err="1"/>
              <a:t>subc.output</a:t>
            </a:r>
            <a:r>
              <a:rPr lang="en-US" altLang="ko-KR" dirty="0"/>
              <a:t> </a:t>
            </a:r>
            <a:r>
              <a:rPr lang="ko-KR" altLang="en-US" dirty="0"/>
              <a:t>파일을 열면 </a:t>
            </a:r>
            <a:r>
              <a:rPr lang="en-US" altLang="ko-KR" dirty="0"/>
              <a:t>conflict</a:t>
            </a:r>
            <a:r>
              <a:rPr lang="ko-KR" altLang="en-US" dirty="0"/>
              <a:t>에 대한 정보를 얻을 수 있음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Conflicts in </a:t>
            </a:r>
            <a:r>
              <a:rPr lang="en-US" altLang="ko-KR" dirty="0" err="1"/>
              <a:t>subc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15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subc.l</a:t>
            </a:r>
            <a:r>
              <a:rPr lang="en-US" altLang="ko-KR" dirty="0"/>
              <a:t> </a:t>
            </a:r>
            <a:r>
              <a:rPr lang="ko-KR" altLang="en-US" dirty="0"/>
              <a:t>파일을 새로운 </a:t>
            </a:r>
            <a:r>
              <a:rPr lang="en-US" altLang="ko-KR" dirty="0" err="1"/>
              <a:t>subc</a:t>
            </a:r>
            <a:r>
              <a:rPr lang="en-US" altLang="ko-KR" dirty="0"/>
              <a:t> feature</a:t>
            </a:r>
            <a:r>
              <a:rPr lang="ko-KR" altLang="en-US" dirty="0"/>
              <a:t>에 맞게 수정</a:t>
            </a:r>
            <a:endParaRPr lang="en-US" altLang="ko-KR" dirty="0"/>
          </a:p>
          <a:p>
            <a:pPr lvl="1"/>
            <a:r>
              <a:rPr lang="en-US" altLang="ko-KR" dirty="0"/>
              <a:t>transition rules</a:t>
            </a:r>
          </a:p>
          <a:p>
            <a:pPr lvl="2"/>
            <a:r>
              <a:rPr lang="en-US" altLang="ko-KR" dirty="0"/>
              <a:t>token</a:t>
            </a:r>
            <a:r>
              <a:rPr lang="ko-KR" altLang="en-US" dirty="0"/>
              <a:t>을 리턴</a:t>
            </a:r>
            <a:endParaRPr lang="en-US" altLang="ko-KR" dirty="0"/>
          </a:p>
          <a:p>
            <a:pPr lvl="2"/>
            <a:r>
              <a:rPr lang="en-US" altLang="ko-KR" dirty="0" err="1"/>
              <a:t>yylval</a:t>
            </a:r>
            <a:r>
              <a:rPr lang="ko-KR" altLang="en-US" dirty="0"/>
              <a:t>에 적당한 값을 넣기</a:t>
            </a:r>
            <a:endParaRPr lang="en-US" altLang="ko-KR" dirty="0"/>
          </a:p>
          <a:p>
            <a:pPr lvl="2"/>
            <a:r>
              <a:rPr lang="ko-KR" altLang="en-US" dirty="0"/>
              <a:t>이전 프로젝트에 이어서 구현해도 되고</a:t>
            </a:r>
            <a:r>
              <a:rPr lang="en-US" altLang="ko-KR" dirty="0"/>
              <a:t>, </a:t>
            </a:r>
            <a:r>
              <a:rPr lang="ko-KR" altLang="en-US" dirty="0"/>
              <a:t>새로 주어진 </a:t>
            </a:r>
            <a:r>
              <a:rPr lang="ko-KR" altLang="en-US" dirty="0" err="1"/>
              <a:t>스켈레톤을</a:t>
            </a:r>
            <a:r>
              <a:rPr lang="ko-KR" altLang="en-US" dirty="0"/>
              <a:t> 써도 됨</a:t>
            </a:r>
            <a:endParaRPr lang="en-US" altLang="ko-KR" dirty="0"/>
          </a:p>
          <a:p>
            <a:pPr lvl="2"/>
            <a:r>
              <a:rPr lang="ko-KR" altLang="en-US" dirty="0"/>
              <a:t>해시테이블은 필요한 부분이 있으면 알아서 사용할 것</a:t>
            </a:r>
            <a:endParaRPr lang="en-US" altLang="ko-KR" dirty="0"/>
          </a:p>
          <a:p>
            <a:pPr lvl="2"/>
            <a:r>
              <a:rPr lang="ko-KR" altLang="en-US" dirty="0"/>
              <a:t>자세한 사항은 워드 문서 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subc.y</a:t>
            </a:r>
            <a:endParaRPr lang="en-US" altLang="ko-KR" dirty="0"/>
          </a:p>
          <a:p>
            <a:pPr lvl="1"/>
            <a:r>
              <a:rPr lang="en-US" altLang="ko-KR" dirty="0"/>
              <a:t>bison declaration</a:t>
            </a:r>
          </a:p>
          <a:p>
            <a:pPr lvl="2"/>
            <a:r>
              <a:rPr lang="en-US" altLang="ko-KR" dirty="0"/>
              <a:t>union</a:t>
            </a:r>
          </a:p>
          <a:p>
            <a:pPr lvl="2"/>
            <a:r>
              <a:rPr lang="en-US" altLang="ko-KR" dirty="0"/>
              <a:t>token </a:t>
            </a:r>
            <a:r>
              <a:rPr lang="ko-KR" altLang="en-US" dirty="0"/>
              <a:t>및 </a:t>
            </a:r>
            <a:r>
              <a:rPr lang="en-US" altLang="ko-KR" dirty="0"/>
              <a:t>operator</a:t>
            </a:r>
            <a:r>
              <a:rPr lang="ko-KR" altLang="en-US" dirty="0"/>
              <a:t>의 </a:t>
            </a:r>
            <a:r>
              <a:rPr lang="en-US" altLang="ko-KR" dirty="0"/>
              <a:t>associativity (left, right)</a:t>
            </a:r>
          </a:p>
          <a:p>
            <a:pPr lvl="1"/>
            <a:r>
              <a:rPr lang="en-US" altLang="ko-KR" b="1" dirty="0"/>
              <a:t>grammar rules</a:t>
            </a:r>
          </a:p>
          <a:p>
            <a:pPr lvl="2"/>
            <a:r>
              <a:rPr lang="en-US" altLang="ko-KR" b="1" dirty="0"/>
              <a:t>reduce</a:t>
            </a:r>
            <a:r>
              <a:rPr lang="ko-KR" altLang="en-US" b="1" dirty="0"/>
              <a:t>할 때</a:t>
            </a:r>
            <a:r>
              <a:rPr lang="en-US" altLang="ko-KR" b="1" dirty="0"/>
              <a:t> </a:t>
            </a:r>
            <a:r>
              <a:rPr lang="ko-KR" altLang="en-US" b="1" dirty="0"/>
              <a:t>종류를 화면에 출력</a:t>
            </a:r>
            <a:endParaRPr lang="en-US" altLang="ko-KR" b="1" dirty="0"/>
          </a:p>
          <a:p>
            <a:pPr lvl="2"/>
            <a:r>
              <a:rPr lang="ko-KR" altLang="en-US" b="1" dirty="0"/>
              <a:t>발생하는 </a:t>
            </a:r>
            <a:r>
              <a:rPr lang="en-US" altLang="ko-KR" b="1" dirty="0"/>
              <a:t>conflict</a:t>
            </a:r>
            <a:r>
              <a:rPr lang="ko-KR" altLang="en-US" b="1" dirty="0"/>
              <a:t>를 해결하고 보고서 작성</a:t>
            </a:r>
            <a:endParaRPr lang="en-US" altLang="ko-K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662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62237"/>
            <a:ext cx="2356682" cy="4042817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67502" y="1340769"/>
            <a:ext cx="7966898" cy="100811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/>
              <a:t>주어진 </a:t>
            </a:r>
            <a:r>
              <a:rPr lang="ko-KR" altLang="en-US" sz="1600" b="0">
                <a:solidFill>
                  <a:srgbClr val="FF0000"/>
                </a:solidFill>
              </a:rPr>
              <a:t>예제 테스트 코드</a:t>
            </a:r>
            <a:r>
              <a:rPr lang="en-US" altLang="ko-KR" sz="1600" b="0"/>
              <a:t>(test.c , test_result) </a:t>
            </a:r>
            <a:r>
              <a:rPr lang="ko-KR" altLang="en-US" sz="1600" b="0">
                <a:solidFill>
                  <a:srgbClr val="FF0000"/>
                </a:solidFill>
              </a:rPr>
              <a:t>와</a:t>
            </a:r>
            <a:r>
              <a:rPr lang="ko-KR" altLang="en-US" sz="1600" b="0"/>
              <a:t> </a:t>
            </a:r>
            <a:r>
              <a:rPr lang="ko-KR" altLang="en-US" sz="1600" b="0">
                <a:solidFill>
                  <a:srgbClr val="FF0000"/>
                </a:solidFill>
              </a:rPr>
              <a:t>같은 형식으로 출력</a:t>
            </a:r>
            <a:endParaRPr lang="en-US" altLang="ko-KR" sz="1600" b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/>
              <a:t>테스트 방법 예시 </a:t>
            </a:r>
            <a:r>
              <a:rPr lang="en-US" altLang="ko-KR" sz="1600" b="0"/>
              <a:t>) ./subc test.c &gt; result </a:t>
            </a:r>
            <a:endParaRPr lang="ko-KR" altLang="en-US" sz="16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1619"/>
            <a:ext cx="2686221" cy="3184054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3851920" y="3979310"/>
            <a:ext cx="1440160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71600" y="2460194"/>
            <a:ext cx="2160240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Input (test.c)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96136" y="1979996"/>
            <a:ext cx="22322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Output (test_result)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yytext</a:t>
            </a:r>
            <a:endParaRPr lang="en-US" altLang="ko-KR" dirty="0"/>
          </a:p>
          <a:p>
            <a:pPr lvl="1"/>
            <a:r>
              <a:rPr lang="en-US" altLang="ko-KR" dirty="0" err="1"/>
              <a:t>yytext</a:t>
            </a:r>
            <a:r>
              <a:rPr lang="ko-KR" altLang="en-US" dirty="0"/>
              <a:t>는 현재 읽고 있는 파일의 포인터이므로 그대로 주소를 복사해서 사용한다면 </a:t>
            </a:r>
            <a:r>
              <a:rPr lang="en-US" altLang="ko-KR" dirty="0"/>
              <a:t>Token </a:t>
            </a:r>
            <a:r>
              <a:rPr lang="ko-KR" altLang="en-US" dirty="0"/>
              <a:t>이후의 </a:t>
            </a:r>
            <a:r>
              <a:rPr lang="en-US" altLang="ko-KR" dirty="0"/>
              <a:t>string</a:t>
            </a:r>
            <a:r>
              <a:rPr lang="ko-KR" altLang="en-US" dirty="0"/>
              <a:t>도 가져오게 된다</a:t>
            </a:r>
            <a:endParaRPr lang="en-US" altLang="ko-KR" dirty="0"/>
          </a:p>
          <a:p>
            <a:pPr lvl="1"/>
            <a:r>
              <a:rPr lang="en-US" altLang="ko-KR" dirty="0" err="1"/>
              <a:t>yytext</a:t>
            </a:r>
            <a:r>
              <a:rPr lang="ko-KR" altLang="en-US" dirty="0"/>
              <a:t>를 복사할 때 </a:t>
            </a:r>
            <a:r>
              <a:rPr lang="en-US" altLang="ko-KR" dirty="0" err="1"/>
              <a:t>malloc</a:t>
            </a:r>
            <a:r>
              <a:rPr lang="ko-KR" altLang="en-US" dirty="0"/>
              <a:t>을 사용해 메모리를 할당 받은 후에 </a:t>
            </a:r>
            <a:r>
              <a:rPr lang="en-US" altLang="ko-KR" dirty="0" err="1"/>
              <a:t>strcpy</a:t>
            </a:r>
            <a:r>
              <a:rPr lang="en-US" altLang="ko-KR" dirty="0"/>
              <a:t> </a:t>
            </a:r>
            <a:r>
              <a:rPr lang="ko-KR" altLang="en-US" dirty="0"/>
              <a:t>함수를 사용하여 필요한 길이 만큼을 복사한다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50539"/>
            <a:ext cx="4171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</a:t>
            </a:r>
          </a:p>
          <a:p>
            <a:endParaRPr lang="en-US" altLang="ko-KR" dirty="0"/>
          </a:p>
          <a:p>
            <a:r>
              <a:rPr lang="en-US" altLang="ko-KR" dirty="0"/>
              <a:t>{letter}* {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(“String %s\n”,</a:t>
            </a:r>
            <a:r>
              <a:rPr lang="en-US" altLang="ko-KR" dirty="0" err="1"/>
              <a:t>yytext</a:t>
            </a:r>
            <a:r>
              <a:rPr lang="en-US" altLang="ko-KR" dirty="0"/>
              <a:t>);</a:t>
            </a:r>
          </a:p>
          <a:p>
            <a:pPr marL="57150"/>
            <a:r>
              <a:rPr lang="en-US" altLang="ko-KR" dirty="0"/>
              <a:t>}</a:t>
            </a:r>
          </a:p>
          <a:p>
            <a:pPr marL="57150"/>
            <a:r>
              <a:rPr lang="en-US" altLang="ko-KR" dirty="0"/>
              <a:t>{</a:t>
            </a:r>
            <a:r>
              <a:rPr lang="en-US" altLang="ko-KR" dirty="0" err="1"/>
              <a:t>num</a:t>
            </a:r>
            <a:r>
              <a:rPr lang="en-US" altLang="ko-KR" dirty="0"/>
              <a:t>}* {</a:t>
            </a:r>
          </a:p>
          <a:p>
            <a:pPr marL="514350" lvl="1"/>
            <a:r>
              <a:rPr lang="en-US" altLang="ko-KR" dirty="0" err="1"/>
              <a:t>printf</a:t>
            </a:r>
            <a:r>
              <a:rPr lang="en-US" altLang="ko-KR" dirty="0"/>
              <a:t>(“Number %d\n”,</a:t>
            </a:r>
            <a:r>
              <a:rPr lang="en-US" altLang="ko-KR" dirty="0" err="1"/>
              <a:t>atoi</a:t>
            </a:r>
            <a:r>
              <a:rPr lang="en-US" altLang="ko-KR" dirty="0"/>
              <a:t>(</a:t>
            </a:r>
            <a:r>
              <a:rPr lang="en-US" altLang="ko-KR" dirty="0" err="1"/>
              <a:t>yytext</a:t>
            </a:r>
            <a:r>
              <a:rPr lang="en-US" altLang="ko-KR" dirty="0"/>
              <a:t>));</a:t>
            </a:r>
          </a:p>
          <a:p>
            <a:pPr marL="57150"/>
            <a:r>
              <a:rPr lang="en-US" altLang="ko-KR" dirty="0"/>
              <a:t>}</a:t>
            </a:r>
          </a:p>
          <a:p>
            <a:pPr marL="57150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09840" y="3927539"/>
            <a:ext cx="2709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/>
            <a:r>
              <a:rPr lang="en-US" altLang="ko-KR" dirty="0"/>
              <a:t>Input : </a:t>
            </a:r>
          </a:p>
          <a:p>
            <a:pPr marL="57150"/>
            <a:r>
              <a:rPr lang="en-US" altLang="ko-KR" dirty="0"/>
              <a:t>Compiler12</a:t>
            </a:r>
          </a:p>
          <a:p>
            <a:pPr marL="57150"/>
            <a:endParaRPr lang="en-US" altLang="ko-KR" dirty="0"/>
          </a:p>
          <a:p>
            <a:pPr marL="57150"/>
            <a:r>
              <a:rPr lang="en-US" altLang="ko-KR" dirty="0"/>
              <a:t>Output : </a:t>
            </a:r>
          </a:p>
          <a:p>
            <a:pPr marL="57150"/>
            <a:r>
              <a:rPr lang="en-US" altLang="ko-KR" dirty="0"/>
              <a:t>String : Compiler12</a:t>
            </a:r>
          </a:p>
          <a:p>
            <a:pPr marL="57150"/>
            <a:r>
              <a:rPr lang="en-US" altLang="ko-KR" dirty="0"/>
              <a:t>Number : 12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05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43DAB6-1828-4B4F-96EC-E28F75C9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채점 환경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OS</a:t>
            </a:r>
          </a:p>
          <a:p>
            <a:pPr lvl="2"/>
            <a:r>
              <a:rPr lang="en-US" altLang="ko-KR" dirty="0"/>
              <a:t>Ubuntu 16.04.7 LTS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Package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5.4.0</a:t>
            </a:r>
          </a:p>
          <a:p>
            <a:pPr lvl="2"/>
            <a:r>
              <a:rPr lang="en-US" altLang="ko-KR" dirty="0"/>
              <a:t>flex 2.6.0</a:t>
            </a:r>
          </a:p>
          <a:p>
            <a:pPr lvl="2"/>
            <a:r>
              <a:rPr lang="en-US" altLang="ko-KR" dirty="0"/>
              <a:t>bison 3.0.4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AA15CB-BBCE-4148-B4AB-2FA1A44D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55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제출 기한</a:t>
            </a:r>
            <a:endParaRPr lang="en-US" altLang="ko-KR" spc="50" dirty="0"/>
          </a:p>
          <a:p>
            <a:pPr lvl="1"/>
            <a:r>
              <a:rPr lang="en-US" altLang="ko-KR" spc="50" dirty="0"/>
              <a:t>10</a:t>
            </a:r>
            <a:r>
              <a:rPr lang="ko-KR" altLang="en-US" spc="50" dirty="0"/>
              <a:t>월 </a:t>
            </a:r>
            <a:r>
              <a:rPr lang="en-US" altLang="ko-KR" spc="50" dirty="0"/>
              <a:t>29</a:t>
            </a:r>
            <a:r>
              <a:rPr lang="ko-KR" altLang="en-US" spc="50" dirty="0"/>
              <a:t>일</a:t>
            </a:r>
            <a:r>
              <a:rPr lang="en-US" altLang="ko-KR" spc="50" dirty="0"/>
              <a:t>(</a:t>
            </a:r>
            <a:r>
              <a:rPr lang="ko-KR" altLang="en-US" spc="50" dirty="0"/>
              <a:t>금</a:t>
            </a:r>
            <a:r>
              <a:rPr lang="en-US" altLang="ko-KR" spc="50" dirty="0"/>
              <a:t>) 23</a:t>
            </a:r>
            <a:r>
              <a:rPr lang="ko-KR" altLang="en-US" spc="50" dirty="0"/>
              <a:t>시 </a:t>
            </a:r>
            <a:r>
              <a:rPr lang="en-US" altLang="ko-KR" spc="50" dirty="0"/>
              <a:t>59</a:t>
            </a:r>
            <a:r>
              <a:rPr lang="ko-KR" altLang="en-US" spc="50" dirty="0"/>
              <a:t>분</a:t>
            </a:r>
            <a:endParaRPr lang="en-US" altLang="ko-KR" spc="50" dirty="0"/>
          </a:p>
          <a:p>
            <a:pPr lvl="1"/>
            <a:endParaRPr lang="en-US" altLang="ko-KR" spc="50" dirty="0"/>
          </a:p>
          <a:p>
            <a:r>
              <a:rPr lang="ko-KR" altLang="en-US" spc="50" dirty="0"/>
              <a:t>제출 방법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etl.snu.ac.kr</a:t>
            </a:r>
            <a:r>
              <a:rPr lang="ko-KR" altLang="en-US" spc="50" dirty="0"/>
              <a:t>을 통해서 제출</a:t>
            </a:r>
            <a:endParaRPr lang="en-US" altLang="ko-KR" spc="50" dirty="0"/>
          </a:p>
          <a:p>
            <a:pPr marL="185737" lvl="1" indent="0">
              <a:buNone/>
            </a:pPr>
            <a:endParaRPr lang="en-US" altLang="ko-KR" spc="50" dirty="0"/>
          </a:p>
          <a:p>
            <a:r>
              <a:rPr lang="ko-KR" altLang="en-US" spc="50" dirty="0"/>
              <a:t>제출 파일</a:t>
            </a:r>
            <a:endParaRPr lang="en-US" altLang="ko-KR" spc="50" dirty="0"/>
          </a:p>
          <a:p>
            <a:pPr lvl="1"/>
            <a:r>
              <a:rPr lang="en-US" altLang="ko-KR" spc="50" dirty="0" err="1"/>
              <a:t>subc.l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subc.y</a:t>
            </a:r>
            <a:r>
              <a:rPr lang="en-US" altLang="ko-KR" spc="50" dirty="0"/>
              <a:t>, </a:t>
            </a:r>
            <a:r>
              <a:rPr lang="en-US" altLang="ko-KR" spc="50" dirty="0" err="1"/>
              <a:t>subc.h</a:t>
            </a:r>
            <a:r>
              <a:rPr lang="en-US" altLang="ko-KR" spc="50" dirty="0"/>
              <a:t>, </a:t>
            </a:r>
            <a:r>
              <a:rPr lang="en-US" altLang="ko-KR" spc="50" dirty="0" err="1"/>
              <a:t>hash.c</a:t>
            </a:r>
            <a:r>
              <a:rPr lang="en-US" altLang="ko-KR" spc="50" dirty="0"/>
              <a:t> </a:t>
            </a:r>
            <a:r>
              <a:rPr lang="ko-KR" altLang="en-US" spc="50" dirty="0"/>
              <a:t>등 소스파일과 </a:t>
            </a:r>
            <a:r>
              <a:rPr lang="en-US" altLang="ko-KR" spc="50" dirty="0" err="1"/>
              <a:t>Makefile</a:t>
            </a:r>
            <a:r>
              <a:rPr lang="en-US" altLang="ko-KR" spc="50" dirty="0"/>
              <a:t>, readme </a:t>
            </a:r>
            <a:r>
              <a:rPr lang="ko-KR" altLang="en-US" spc="50" dirty="0"/>
              <a:t>파일</a:t>
            </a:r>
            <a:r>
              <a:rPr lang="en-US" altLang="ko-KR" spc="50" dirty="0"/>
              <a:t>,</a:t>
            </a:r>
            <a:r>
              <a:rPr lang="ko-KR" altLang="en-US" spc="50" dirty="0"/>
              <a:t> 그리고</a:t>
            </a:r>
            <a:r>
              <a:rPr lang="en-US" altLang="ko-KR" spc="50" dirty="0"/>
              <a:t> </a:t>
            </a:r>
            <a:r>
              <a:rPr lang="ko-KR" altLang="en-US" spc="50" dirty="0">
                <a:solidFill>
                  <a:srgbClr val="FF0000"/>
                </a:solidFill>
              </a:rPr>
              <a:t>보고서</a:t>
            </a:r>
            <a:r>
              <a:rPr lang="ko-KR" altLang="en-US" spc="50" dirty="0"/>
              <a:t>를 압축해서 </a:t>
            </a:r>
            <a:r>
              <a:rPr lang="en-US" altLang="ko-KR" spc="50" dirty="0"/>
              <a:t>zip</a:t>
            </a:r>
            <a:r>
              <a:rPr lang="ko-KR" altLang="en-US" spc="50" dirty="0"/>
              <a:t>파일로 제출</a:t>
            </a:r>
            <a:endParaRPr lang="en-US" altLang="ko-KR" spc="50" dirty="0"/>
          </a:p>
          <a:p>
            <a:pPr lvl="1"/>
            <a:r>
              <a:rPr lang="ko-KR" altLang="en-US" spc="50" dirty="0"/>
              <a:t>파일명</a:t>
            </a:r>
            <a:r>
              <a:rPr lang="en-US" altLang="ko-KR" spc="50" dirty="0"/>
              <a:t>: project2_</a:t>
            </a:r>
            <a:r>
              <a:rPr lang="ko-KR" altLang="en-US" spc="50" dirty="0"/>
              <a:t>학번</a:t>
            </a:r>
            <a:r>
              <a:rPr lang="en-US" altLang="ko-KR" spc="50" dirty="0"/>
              <a:t>.zip</a:t>
            </a:r>
            <a:r>
              <a:rPr lang="ko-KR" altLang="en-US" spc="50" dirty="0"/>
              <a:t> </a:t>
            </a:r>
            <a:r>
              <a:rPr lang="en-US" altLang="ko-KR" spc="50" dirty="0"/>
              <a:t>(</a:t>
            </a:r>
            <a:r>
              <a:rPr lang="ko-KR" altLang="en-US" spc="50" dirty="0"/>
              <a:t>학번 </a:t>
            </a:r>
            <a:r>
              <a:rPr lang="en-US" altLang="ko-KR" spc="50" dirty="0"/>
              <a:t>format</a:t>
            </a:r>
            <a:r>
              <a:rPr lang="ko-KR" altLang="en-US" spc="50" dirty="0"/>
              <a:t>은 </a:t>
            </a:r>
            <a:r>
              <a:rPr lang="en-US" altLang="ko-KR" spc="50" dirty="0"/>
              <a:t>201x-xxxxx)</a:t>
            </a:r>
          </a:p>
          <a:p>
            <a:pPr lvl="1"/>
            <a:r>
              <a:rPr lang="en-US" altLang="ko-KR" spc="50" dirty="0"/>
              <a:t>readme </a:t>
            </a:r>
            <a:r>
              <a:rPr lang="ko-KR" altLang="en-US" spc="50" dirty="0"/>
              <a:t>파일에는 이름</a:t>
            </a:r>
            <a:r>
              <a:rPr lang="en-US" altLang="ko-KR" spc="50" dirty="0"/>
              <a:t>, </a:t>
            </a:r>
            <a:r>
              <a:rPr lang="ko-KR" altLang="en-US" spc="50" dirty="0"/>
              <a:t>학번</a:t>
            </a:r>
            <a:r>
              <a:rPr lang="en-US" altLang="ko-KR" spc="50" dirty="0"/>
              <a:t>, </a:t>
            </a:r>
            <a:r>
              <a:rPr lang="ko-KR" altLang="en-US" spc="50" dirty="0"/>
              <a:t>이메일</a:t>
            </a:r>
            <a:r>
              <a:rPr lang="en-US" altLang="ko-KR" spc="50" dirty="0"/>
              <a:t>, </a:t>
            </a:r>
            <a:r>
              <a:rPr lang="ko-KR" altLang="en-US" spc="50" dirty="0"/>
              <a:t>실행방법</a:t>
            </a:r>
            <a:r>
              <a:rPr lang="en-US" altLang="ko-KR" spc="50" dirty="0"/>
              <a:t>(</a:t>
            </a:r>
            <a:r>
              <a:rPr lang="en-US" altLang="ko-KR" spc="50" dirty="0" err="1"/>
              <a:t>Makefile</a:t>
            </a:r>
            <a:r>
              <a:rPr lang="ko-KR" altLang="en-US" spc="50" dirty="0"/>
              <a:t>을 변경하였을 경우</a:t>
            </a:r>
            <a:r>
              <a:rPr lang="en-US" altLang="ko-KR" spc="50" dirty="0"/>
              <a:t>)</a:t>
            </a:r>
            <a:r>
              <a:rPr lang="ko-KR" altLang="en-US" spc="50" dirty="0"/>
              <a:t>을 적는다</a:t>
            </a:r>
            <a:r>
              <a:rPr lang="en-US" altLang="ko-KR" spc="50" dirty="0"/>
              <a:t>.</a:t>
            </a:r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408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/>
              <a:t>수업 게시판 확인</a:t>
            </a:r>
            <a:endParaRPr lang="en-US" altLang="ko-KR" spc="50" dirty="0"/>
          </a:p>
          <a:p>
            <a:pPr lvl="1"/>
            <a:r>
              <a:rPr lang="ko-KR" altLang="en-US" spc="50" dirty="0"/>
              <a:t>수정</a:t>
            </a:r>
            <a:r>
              <a:rPr lang="en-US" altLang="ko-KR" spc="50" dirty="0"/>
              <a:t> </a:t>
            </a:r>
            <a:r>
              <a:rPr lang="ko-KR" altLang="en-US" spc="50" dirty="0"/>
              <a:t>또는 추가되는 사항은 항상 게시판을 통하여 공지</a:t>
            </a:r>
            <a:endParaRPr lang="en-US" altLang="ko-KR" spc="50" dirty="0"/>
          </a:p>
          <a:p>
            <a:pPr lvl="1"/>
            <a:r>
              <a:rPr lang="ko-KR" altLang="en-US" spc="50" dirty="0"/>
              <a:t>제출 마지막날까지 공지된 사항을 반영해서 제출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소스코드에 자세히 주석 달기</a:t>
            </a:r>
            <a:endParaRPr lang="en-US" altLang="ko-KR" spc="50" dirty="0"/>
          </a:p>
          <a:p>
            <a:endParaRPr lang="en-US" altLang="ko-KR" spc="50" dirty="0"/>
          </a:p>
          <a:p>
            <a:r>
              <a:rPr lang="ko-KR" altLang="en-US" spc="50" dirty="0"/>
              <a:t>제출 형식 지키기 </a:t>
            </a:r>
            <a:r>
              <a:rPr lang="en-US" altLang="ko-KR" spc="50" dirty="0"/>
              <a:t>(</a:t>
            </a:r>
            <a:r>
              <a:rPr lang="ko-KR" altLang="en-US" spc="50" dirty="0"/>
              <a:t>파일 이름</a:t>
            </a:r>
            <a:r>
              <a:rPr lang="en-US" altLang="ko-KR" spc="50" dirty="0"/>
              <a:t>, </a:t>
            </a:r>
            <a:r>
              <a:rPr lang="ko-KR" altLang="en-US" spc="50" dirty="0"/>
              <a:t>출력</a:t>
            </a:r>
            <a:r>
              <a:rPr lang="en-US" altLang="ko-KR" spc="50" dirty="0"/>
              <a:t>)</a:t>
            </a:r>
          </a:p>
          <a:p>
            <a:pPr lvl="1"/>
            <a:r>
              <a:rPr lang="ko-KR" altLang="en-US" b="1" u="sng" spc="50" dirty="0">
                <a:solidFill>
                  <a:srgbClr val="FF0000"/>
                </a:solidFill>
              </a:rPr>
              <a:t>지키지 않을 시 각각 </a:t>
            </a:r>
            <a:r>
              <a:rPr lang="en-US" altLang="ko-KR" b="1" u="sng" spc="50" dirty="0">
                <a:solidFill>
                  <a:srgbClr val="FF0000"/>
                </a:solidFill>
              </a:rPr>
              <a:t>5% </a:t>
            </a:r>
            <a:r>
              <a:rPr lang="ko-KR" altLang="en-US" b="1" u="sng" spc="50" dirty="0">
                <a:solidFill>
                  <a:srgbClr val="FF0000"/>
                </a:solidFill>
              </a:rPr>
              <a:t>감점</a:t>
            </a:r>
            <a:endParaRPr lang="en-US" altLang="ko-KR" b="1" u="sng" spc="50" dirty="0">
              <a:solidFill>
                <a:srgbClr val="FF0000"/>
              </a:solidFill>
            </a:endParaRPr>
          </a:p>
          <a:p>
            <a:endParaRPr lang="en-US" altLang="ko-KR" spc="50" dirty="0"/>
          </a:p>
          <a:p>
            <a:r>
              <a:rPr lang="en-US" altLang="ko-KR" spc="50" dirty="0">
                <a:solidFill>
                  <a:srgbClr val="FF0000"/>
                </a:solidFill>
              </a:rPr>
              <a:t>Cheating </a:t>
            </a:r>
            <a:r>
              <a:rPr lang="ko-KR" altLang="en-US" spc="50" dirty="0">
                <a:solidFill>
                  <a:srgbClr val="FF0000"/>
                </a:solidFill>
              </a:rPr>
              <a:t>금지 </a:t>
            </a:r>
            <a:r>
              <a:rPr lang="en-US" altLang="ko-KR" spc="50" dirty="0">
                <a:solidFill>
                  <a:srgbClr val="FF0000"/>
                </a:solidFill>
              </a:rPr>
              <a:t>(F</a:t>
            </a:r>
            <a:r>
              <a:rPr lang="ko-KR" altLang="en-US" spc="50" dirty="0">
                <a:solidFill>
                  <a:srgbClr val="FF0000"/>
                </a:solidFill>
              </a:rPr>
              <a:t>처리</a:t>
            </a:r>
            <a:r>
              <a:rPr lang="en-US" altLang="ko-KR" spc="50" dirty="0">
                <a:solidFill>
                  <a:srgbClr val="FF0000"/>
                </a:solidFill>
              </a:rPr>
              <a:t>, </a:t>
            </a:r>
            <a:r>
              <a:rPr lang="ko-KR" altLang="en-US" spc="50" dirty="0">
                <a:solidFill>
                  <a:srgbClr val="FF0000"/>
                </a:solidFill>
              </a:rPr>
              <a:t>모든 코드 철저히 검사</a:t>
            </a:r>
            <a:r>
              <a:rPr lang="en-US" altLang="ko-KR" spc="50" dirty="0">
                <a:solidFill>
                  <a:srgbClr val="FF0000"/>
                </a:solidFill>
              </a:rPr>
              <a:t>)</a:t>
            </a:r>
          </a:p>
          <a:p>
            <a:endParaRPr lang="en-US" altLang="ko-KR" spc="50" dirty="0"/>
          </a:p>
          <a:p>
            <a:r>
              <a:rPr lang="en-US" altLang="ko-KR" spc="50" dirty="0"/>
              <a:t>TA </a:t>
            </a:r>
          </a:p>
          <a:p>
            <a:pPr lvl="1"/>
            <a:r>
              <a:rPr lang="ko-KR" altLang="en-US" spc="50" dirty="0" err="1"/>
              <a:t>조중하</a:t>
            </a:r>
            <a:r>
              <a:rPr lang="ko-KR" altLang="en-US" spc="50" dirty="0"/>
              <a:t> </a:t>
            </a:r>
            <a:r>
              <a:rPr lang="en-US" altLang="ko-KR" spc="50" dirty="0"/>
              <a:t>(301</a:t>
            </a:r>
            <a:r>
              <a:rPr lang="ko-KR" altLang="en-US" spc="50" dirty="0"/>
              <a:t>동 </a:t>
            </a:r>
            <a:r>
              <a:rPr lang="en-US" altLang="ko-KR" spc="50" dirty="0"/>
              <a:t>819</a:t>
            </a:r>
            <a:r>
              <a:rPr lang="ko-KR" altLang="en-US" spc="50" dirty="0"/>
              <a:t>호</a:t>
            </a:r>
            <a:r>
              <a:rPr lang="en-US" altLang="ko-KR" spc="50" dirty="0"/>
              <a:t>)</a:t>
            </a:r>
          </a:p>
          <a:p>
            <a:pPr lvl="1"/>
            <a:r>
              <a:rPr lang="en-US" altLang="ko-KR" spc="50" dirty="0"/>
              <a:t>E-mail : </a:t>
            </a:r>
            <a:r>
              <a:rPr lang="en-US" altLang="ko-KR" spc="50" dirty="0" err="1"/>
              <a:t>zoonghi@snu.ac.kr</a:t>
            </a:r>
            <a:endParaRPr lang="en-US" altLang="ko-KR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Operations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SHIFT</a:t>
            </a:r>
            <a:r>
              <a:rPr lang="en-US" altLang="ko-KR" dirty="0"/>
              <a:t>: push the next token onto the stack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REDUCE</a:t>
            </a:r>
            <a:r>
              <a:rPr lang="en-US" altLang="ko-KR" dirty="0"/>
              <a:t>: replace RHS on stack top of some production (i.e. handle) by its LHS(nonterminal)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ACCEPT</a:t>
            </a:r>
            <a:r>
              <a:rPr lang="en-US" altLang="ko-KR" dirty="0"/>
              <a:t>: reduction to the start nonterminal</a:t>
            </a:r>
          </a:p>
          <a:p>
            <a:pPr lvl="2"/>
            <a:r>
              <a:rPr lang="en-US" altLang="ko-KR" dirty="0"/>
              <a:t>Assume a unique S production</a:t>
            </a:r>
          </a:p>
          <a:p>
            <a:pPr lvl="2"/>
            <a:r>
              <a:rPr lang="en-US" altLang="ko-KR" dirty="0"/>
              <a:t>If not, augment the grammar S’ → S</a:t>
            </a:r>
          </a:p>
          <a:p>
            <a:endParaRPr lang="en-US" altLang="ko-KR" dirty="0"/>
          </a:p>
          <a:p>
            <a:r>
              <a:rPr lang="en-US" altLang="ko-KR" dirty="0"/>
              <a:t>In each step we must choose</a:t>
            </a:r>
          </a:p>
          <a:p>
            <a:pPr lvl="1"/>
            <a:r>
              <a:rPr lang="en-US" altLang="ko-KR" dirty="0"/>
              <a:t>SHIFT or REDUCE</a:t>
            </a:r>
          </a:p>
          <a:p>
            <a:pPr lvl="1"/>
            <a:r>
              <a:rPr lang="en-US" altLang="ko-KR" dirty="0"/>
              <a:t>If REDUCE, which production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Bottom-up(Shift-Reduce) 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9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S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a</a:t>
            </a:r>
            <a:r>
              <a:rPr lang="en-US" altLang="ko-KR" sz="2400" dirty="0" err="1">
                <a:sym typeface="Wingdings" panose="05000000000000000000" pitchFamily="2" charset="2"/>
              </a:rPr>
              <a:t>AB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e</a:t>
            </a:r>
            <a:endParaRPr lang="en-US" altLang="ko-KR" sz="240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ko-KR" sz="2400" dirty="0">
                <a:sym typeface="Wingdings" panose="05000000000000000000" pitchFamily="2" charset="2"/>
              </a:rPr>
              <a:t>A  </a:t>
            </a:r>
            <a:r>
              <a:rPr lang="en-US" altLang="ko-KR" sz="2400" dirty="0" err="1">
                <a:sym typeface="Wingdings" panose="05000000000000000000" pitchFamily="2" charset="2"/>
              </a:rPr>
              <a:t>A</a:t>
            </a:r>
            <a:r>
              <a:rPr lang="en-US" altLang="ko-KR" sz="24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bc</a:t>
            </a:r>
            <a:r>
              <a:rPr lang="en-US" altLang="ko-KR" sz="2400" dirty="0">
                <a:sym typeface="Wingdings" panose="05000000000000000000" pitchFamily="2" charset="2"/>
              </a:rPr>
              <a:t> | </a:t>
            </a:r>
            <a:r>
              <a:rPr lang="en-US" altLang="ko-KR" sz="2400" dirty="0">
                <a:latin typeface="Lucida Console" panose="020B0609040504020204" pitchFamily="49" charset="0"/>
                <a:sym typeface="Wingdings" panose="05000000000000000000" pitchFamily="2" charset="2"/>
              </a:rPr>
              <a:t>b</a:t>
            </a:r>
          </a:p>
          <a:p>
            <a:pPr eaLnBrk="1" hangingPunct="1"/>
            <a:r>
              <a:rPr lang="en-US" altLang="ko-KR" sz="2400" dirty="0">
                <a:sym typeface="Wingdings" panose="05000000000000000000" pitchFamily="2" charset="2"/>
              </a:rPr>
              <a:t>B  </a:t>
            </a:r>
            <a:r>
              <a:rPr lang="en-US" altLang="ko-KR" sz="2400" dirty="0">
                <a:latin typeface="Lucida Console" panose="020B0609040504020204" pitchFamily="49" charset="0"/>
                <a:sym typeface="Wingdings" panose="05000000000000000000" pitchFamily="2" charset="2"/>
              </a:rPr>
              <a:t>d</a:t>
            </a:r>
            <a:endParaRPr lang="en-US" altLang="ko-KR" sz="2400" dirty="0">
              <a:latin typeface="Lucida Console" panose="020B0609040504020204" pitchFamily="49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5" y="3140968"/>
            <a:ext cx="7372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Bottom-Up Paring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7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Lex</a:t>
            </a:r>
            <a:r>
              <a:rPr lang="ko-KR" altLang="en-US" dirty="0"/>
              <a:t>위에 </a:t>
            </a:r>
            <a:r>
              <a:rPr lang="en-US" altLang="ko-KR" dirty="0" err="1"/>
              <a:t>yacc</a:t>
            </a:r>
            <a:r>
              <a:rPr lang="ko-KR" altLang="en-US" dirty="0"/>
              <a:t>이 있는 구조</a:t>
            </a:r>
            <a:endParaRPr lang="en-US" altLang="ko-KR" dirty="0"/>
          </a:p>
          <a:p>
            <a:pPr lvl="1"/>
            <a:r>
              <a:rPr lang="en-US" altLang="ko-KR" dirty="0" err="1"/>
              <a:t>yacc</a:t>
            </a:r>
            <a:r>
              <a:rPr lang="ko-KR" altLang="en-US" dirty="0"/>
              <a:t>의 필요에 의해 </a:t>
            </a:r>
            <a:r>
              <a:rPr lang="en-US" altLang="ko-KR" dirty="0" err="1"/>
              <a:t>lex</a:t>
            </a:r>
            <a:r>
              <a:rPr lang="ko-KR" altLang="en-US" dirty="0"/>
              <a:t>가 호출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Lex</a:t>
            </a:r>
            <a:endParaRPr lang="en-US" altLang="ko-KR" dirty="0"/>
          </a:p>
          <a:p>
            <a:pPr lvl="1"/>
            <a:r>
              <a:rPr lang="ko-KR" altLang="en-US" dirty="0"/>
              <a:t>입력된 문자열에 대해 </a:t>
            </a:r>
            <a:r>
              <a:rPr lang="en-US" altLang="ko-KR" dirty="0"/>
              <a:t>token</a:t>
            </a:r>
            <a:r>
              <a:rPr lang="ko-KR" altLang="en-US" dirty="0"/>
              <a:t>을 찾아서 </a:t>
            </a:r>
            <a:r>
              <a:rPr lang="en-US" altLang="ko-KR" dirty="0" err="1"/>
              <a:t>yacc</a:t>
            </a:r>
            <a:r>
              <a:rPr lang="ko-KR" altLang="en-US" dirty="0"/>
              <a:t>에 넘겨준다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Yacc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함수의 </a:t>
            </a:r>
            <a:r>
              <a:rPr lang="en-US" altLang="ko-KR" dirty="0" err="1"/>
              <a:t>yyparse</a:t>
            </a:r>
            <a:r>
              <a:rPr lang="en-US" altLang="ko-KR" dirty="0"/>
              <a:t>()</a:t>
            </a:r>
            <a:r>
              <a:rPr lang="ko-KR" altLang="en-US" dirty="0"/>
              <a:t>함수에 의해 시작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이 필요한 경우 </a:t>
            </a:r>
            <a:r>
              <a:rPr lang="en-US" altLang="ko-KR" dirty="0" err="1"/>
              <a:t>lex</a:t>
            </a:r>
            <a:r>
              <a:rPr lang="ko-KR" altLang="en-US" dirty="0"/>
              <a:t>의 </a:t>
            </a:r>
            <a:r>
              <a:rPr lang="en-US" altLang="ko-KR" dirty="0" err="1"/>
              <a:t>yylex</a:t>
            </a:r>
            <a:r>
              <a:rPr lang="en-US" altLang="ko-KR" dirty="0"/>
              <a:t>()</a:t>
            </a:r>
            <a:r>
              <a:rPr lang="ko-KR" altLang="en-US" dirty="0"/>
              <a:t>함수를 호출해서 </a:t>
            </a:r>
            <a:r>
              <a:rPr lang="en-US" altLang="ko-KR" dirty="0"/>
              <a:t>token </a:t>
            </a:r>
            <a:r>
              <a:rPr lang="ko-KR" altLang="en-US" dirty="0"/>
              <a:t>하나를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입력받은 </a:t>
            </a:r>
            <a:r>
              <a:rPr lang="en-US" altLang="ko-KR" dirty="0"/>
              <a:t>token</a:t>
            </a:r>
            <a:r>
              <a:rPr lang="ko-KR" altLang="en-US" dirty="0"/>
              <a:t>에 대해서 문법 체크를 하고 조건에 맞는 실행을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YACC 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8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8438" y="2555612"/>
            <a:ext cx="6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KEY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ID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OP</a:t>
            </a:r>
            <a:endParaRPr lang="ko-KR" altLang="en-US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94518" y="3787230"/>
            <a:ext cx="3814465" cy="144016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Grammar rules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def -&gt; type_specifier var_decl ‘;’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type_specifier -&gt; TYPE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var_decl -&gt; ID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474" y="2555612"/>
            <a:ext cx="8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TYPE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ID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‘;’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19598" y="3430440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Yacc (parser)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 rot="5400000">
            <a:off x="5942851" y="3144145"/>
            <a:ext cx="713727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 bwMode="auto">
          <a:xfrm>
            <a:off x="5746698" y="2274807"/>
            <a:ext cx="530924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90769" y="2274807"/>
            <a:ext cx="130869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220072" y="2274807"/>
            <a:ext cx="432048" cy="29009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Lex</a:t>
            </a:r>
            <a:r>
              <a:rPr lang="en-US" altLang="ko-KR" dirty="0"/>
              <a:t> &amp; </a:t>
            </a:r>
            <a:r>
              <a:rPr lang="en-US" altLang="ko-KR"/>
              <a:t>YACC Works (Example)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094518" y="3787230"/>
            <a:ext cx="3814465" cy="144016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Grammar rules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def -&gt; type_specifier var_decl ‘;’</a:t>
            </a:r>
          </a:p>
          <a:p>
            <a:pPr eaLnBrk="1" hangingPunct="1"/>
            <a:r>
              <a:rPr lang="en-US" altLang="ko-KR">
                <a:solidFill>
                  <a:srgbClr val="C00000"/>
                </a:solidFill>
                <a:latin typeface="+mj-ea"/>
                <a:ea typeface="+mj-ea"/>
              </a:rPr>
              <a:t>type_specifier -&gt; TYPE</a:t>
            </a:r>
          </a:p>
          <a:p>
            <a:pPr eaLnBrk="1" hangingPunct="1"/>
            <a:r>
              <a:rPr lang="en-US" altLang="ko-KR">
                <a:latin typeface="+mj-ea"/>
                <a:ea typeface="+mj-ea"/>
              </a:rPr>
              <a:t>var_decl -&gt; ID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1678" y="1910864"/>
            <a:ext cx="1700242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67704" y="1700808"/>
            <a:ext cx="1296144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Input string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>
            <a:off x="2627784" y="2195407"/>
            <a:ext cx="1944216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196703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lexer(project 1)</a:t>
            </a:r>
            <a:endParaRPr lang="ko-KR" altLang="en-US" sz="14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945474" y="1910863"/>
            <a:ext cx="2967566" cy="10011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>
                <a:latin typeface="+mj-ea"/>
                <a:ea typeface="+mj-ea"/>
              </a:rPr>
              <a:t>&gt; </a:t>
            </a:r>
            <a:r>
              <a:rPr lang="en-US" altLang="ko-KR" kern="0">
                <a:latin typeface="Consolas" panose="020B0609020204030204" pitchFamily="49" charset="0"/>
                <a:ea typeface="+mj-ea"/>
              </a:rPr>
              <a:t>int temp;</a:t>
            </a:r>
            <a:endParaRPr lang="en-US" altLang="ko-KR" kern="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2828" y="1700808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Lexer output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5474" y="2555612"/>
            <a:ext cx="8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TYPE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2555612"/>
            <a:ext cx="4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ID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4791" y="2555612"/>
            <a:ext cx="5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‘;’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19598" y="3430440"/>
            <a:ext cx="1483348" cy="42011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Yacc (parser)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오른쪽 화살표 18"/>
          <p:cNvSpPr/>
          <p:nvPr/>
        </p:nvSpPr>
        <p:spPr bwMode="auto">
          <a:xfrm rot="5400000">
            <a:off x="5942851" y="3144145"/>
            <a:ext cx="713727" cy="432048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86943"/>
      </p:ext>
    </p:extLst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16BBEE6-C7F9-7D40-A873-E44D80954C39}" vid="{6801F463-F7A3-2E45-9D3D-730DFCC26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</Template>
  <TotalTime>12737</TotalTime>
  <Words>2024</Words>
  <Application>Microsoft Macintosh PowerPoint</Application>
  <PresentationFormat>화면 슬라이드 쇼(4:3)</PresentationFormat>
  <Paragraphs>481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Arial</vt:lpstr>
      <vt:lpstr>Consolas</vt:lpstr>
      <vt:lpstr>Lucida Console</vt:lpstr>
      <vt:lpstr>Tahoma</vt:lpstr>
      <vt:lpstr>Times New Roman</vt:lpstr>
      <vt:lpstr>Wingdings</vt:lpstr>
      <vt:lpstr>VMO_TEMPLATE_V2</vt:lpstr>
      <vt:lpstr>Project 2</vt:lpstr>
      <vt:lpstr>Plan</vt:lpstr>
      <vt:lpstr>YACC</vt:lpstr>
      <vt:lpstr>Bottom-up(Shift-Reduce) Parsing</vt:lpstr>
      <vt:lpstr>Example of Bottom-Up Paring</vt:lpstr>
      <vt:lpstr>How Lex &amp; YACC Works</vt:lpstr>
      <vt:lpstr>How Lex &amp; YACC Works (Example)</vt:lpstr>
      <vt:lpstr>How Lex &amp; YACC Works (Example)</vt:lpstr>
      <vt:lpstr>How Lex &amp; YACC Works (Example)</vt:lpstr>
      <vt:lpstr>How Lex &amp; YACC Works (Example)</vt:lpstr>
      <vt:lpstr>How Lex &amp; YACC Works (Example)</vt:lpstr>
      <vt:lpstr>How Lex &amp; YACC Works (Example)</vt:lpstr>
      <vt:lpstr>How Lex &amp; YACC Works</vt:lpstr>
      <vt:lpstr>Bison - structure</vt:lpstr>
      <vt:lpstr>Bison - structure</vt:lpstr>
      <vt:lpstr>Token</vt:lpstr>
      <vt:lpstr>yylval &amp; Union</vt:lpstr>
      <vt:lpstr>Symbol value</vt:lpstr>
      <vt:lpstr>Symbol value</vt:lpstr>
      <vt:lpstr>Grammar Rule</vt:lpstr>
      <vt:lpstr>Action</vt:lpstr>
      <vt:lpstr>Embedded Action</vt:lpstr>
      <vt:lpstr>Conflicts</vt:lpstr>
      <vt:lpstr>Associativity</vt:lpstr>
      <vt:lpstr>Precedence</vt:lpstr>
      <vt:lpstr>Ambiguity of grammar</vt:lpstr>
      <vt:lpstr>Ambiguity of grammar - Solution1</vt:lpstr>
      <vt:lpstr>Ambiguity of grammar - Solution2</vt:lpstr>
      <vt:lpstr>Output Files - subc.output</vt:lpstr>
      <vt:lpstr>Conflicts in subc</vt:lpstr>
      <vt:lpstr>To-do</vt:lpstr>
      <vt:lpstr>To-do</vt:lpstr>
      <vt:lpstr>Tips</vt:lpstr>
      <vt:lpstr>Environment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Microsoft Office User</cp:lastModifiedBy>
  <cp:revision>261</cp:revision>
  <cp:lastPrinted>2012-09-26T02:16:57Z</cp:lastPrinted>
  <dcterms:created xsi:type="dcterms:W3CDTF">2011-05-26T07:14:03Z</dcterms:created>
  <dcterms:modified xsi:type="dcterms:W3CDTF">2021-10-07T14:07:30Z</dcterms:modified>
</cp:coreProperties>
</file>