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73" r:id="rId2"/>
    <p:sldId id="295" r:id="rId3"/>
    <p:sldId id="323" r:id="rId4"/>
    <p:sldId id="321" r:id="rId5"/>
    <p:sldId id="312" r:id="rId6"/>
    <p:sldId id="278" r:id="rId7"/>
    <p:sldId id="288" r:id="rId8"/>
    <p:sldId id="279" r:id="rId9"/>
    <p:sldId id="327" r:id="rId10"/>
    <p:sldId id="316" r:id="rId11"/>
    <p:sldId id="300" r:id="rId12"/>
    <p:sldId id="299" r:id="rId13"/>
    <p:sldId id="297" r:id="rId14"/>
    <p:sldId id="302" r:id="rId15"/>
    <p:sldId id="298" r:id="rId16"/>
    <p:sldId id="301" r:id="rId17"/>
    <p:sldId id="330" r:id="rId18"/>
    <p:sldId id="280" r:id="rId19"/>
    <p:sldId id="281" r:id="rId20"/>
    <p:sldId id="329" r:id="rId21"/>
    <p:sldId id="282" r:id="rId22"/>
    <p:sldId id="331" r:id="rId23"/>
    <p:sldId id="284" r:id="rId24"/>
    <p:sldId id="285" r:id="rId25"/>
    <p:sldId id="286" r:id="rId26"/>
    <p:sldId id="291" r:id="rId27"/>
    <p:sldId id="311" r:id="rId28"/>
    <p:sldId id="277" r:id="rId29"/>
    <p:sldId id="335" r:id="rId30"/>
    <p:sldId id="314" r:id="rId31"/>
    <p:sldId id="289" r:id="rId32"/>
    <p:sldId id="304" r:id="rId33"/>
    <p:sldId id="333" r:id="rId34"/>
    <p:sldId id="334" r:id="rId35"/>
    <p:sldId id="315" r:id="rId36"/>
    <p:sldId id="275" r:id="rId37"/>
    <p:sldId id="276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 autoAdjust="0"/>
    <p:restoredTop sz="81891" autoAdjust="0"/>
  </p:normalViewPr>
  <p:slideViewPr>
    <p:cSldViewPr>
      <p:cViewPr varScale="1">
        <p:scale>
          <a:sx n="106" d="100"/>
          <a:sy n="106" d="100"/>
        </p:scale>
        <p:origin x="2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DA70E-A249-48C4-AB9A-17F56938BD3B}" type="datetimeFigureOut">
              <a:rPr lang="ko-KR" altLang="en-US" smtClean="0"/>
              <a:t>2021. 11. 10.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CD8ED-4BE0-49B2-975F-B5BE3F5F4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90DE5-8CA5-4C57-AE6B-4D6AAD839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1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7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0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5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5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0"/>
              </a:spcBef>
            </a:pPr>
            <a:fld id="{0BA3E1B5-2DD7-8649-9D5E-7F2EC989B07E}" type="slidenum">
              <a:rPr lang="en-US" altLang="ko-KR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굴림" charset="-127"/>
                <a:ea typeface="굴림" charset="-127"/>
              </a:rPr>
              <a:t>compile time semantic error</a:t>
            </a:r>
            <a:r>
              <a:rPr lang="en-US" altLang="ko-KR" baseline="0">
                <a:latin typeface="굴림" charset="-127"/>
                <a:ea typeface="굴림" charset="-127"/>
              </a:rPr>
              <a:t> (static semantics)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Keep track of types, declarations, scoping, etc for use in code generation</a:t>
            </a:r>
          </a:p>
          <a:p>
            <a:pPr eaLnBrk="1" hangingPunct="1"/>
            <a:endParaRPr lang="en-US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59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5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9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7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6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8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8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CD8ED-4BE0-49B2-975F-B5BE3F5F4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0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7544" y="1860694"/>
            <a:ext cx="8280920" cy="149216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effectLst>
                  <a:outerShdw blurRad="38100" dist="38100" dir="2700000" algn="tl">
                    <a:schemeClr val="tx1">
                      <a:lumMod val="50000"/>
                      <a:lumOff val="50000"/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둘째줄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544" y="3695535"/>
            <a:ext cx="8280920" cy="105086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  <a:p>
            <a:r>
              <a:rPr lang="ko-KR" altLang="en-US" dirty="0"/>
              <a:t>둘째줄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fld id="{F65041B1-F73B-4B76-8DA2-C45180D228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0" y="5518068"/>
            <a:ext cx="9144000" cy="11875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5597386"/>
            <a:ext cx="5328592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Virtual</a:t>
            </a: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 Machine &amp; Optimization 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Laboratory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Dept. of Electrical and Computer Engineering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4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굴림" charset="-127"/>
              </a:rPr>
              <a:t>Seoul National University</a:t>
            </a:r>
            <a:endParaRPr lang="en-US" altLang="ko-KR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굴림" charset="-127"/>
            </a:endParaRPr>
          </a:p>
        </p:txBody>
      </p:sp>
      <p:pic>
        <p:nvPicPr>
          <p:cNvPr id="2050" name="Picture 2" descr="http://www.bauhaus21.com/src/data/cheditor4/1309/de95cf8c086b4a4bbfd09cba177ea77e_XyGMNJDW6mBqUMv8v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355" y="5666962"/>
            <a:ext cx="878297" cy="88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23888" indent="-263525"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6200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886700" cy="720080"/>
          </a:xfrm>
          <a:prstGeom prst="rect">
            <a:avLst/>
          </a:prstGeom>
        </p:spPr>
        <p:txBody>
          <a:bodyPr numCol="1" anchor="ctr"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7502" y="1530349"/>
            <a:ext cx="796689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 err="1"/>
              <a:t>네째</a:t>
            </a:r>
            <a:r>
              <a:rPr lang="ko-KR" altLang="en-US" dirty="0"/>
              <a:t>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eaLnBrk="1" latinLnBrk="1" hangingPunct="1">
              <a:defRPr/>
            </a:pPr>
            <a:fld id="{7408DA19-1474-4E3A-8C8F-4A931CA7E686}" type="slidenum">
              <a:rPr kumimoji="1" lang="en-US" altLang="ko-KR">
                <a:ea typeface="굴림" charset="-127"/>
              </a:rPr>
              <a:pPr algn="r" eaLnBrk="1" latinLnBrk="1" hangingPunct="1">
                <a:defRPr/>
              </a:pPr>
              <a:t>‹#›</a:t>
            </a:fld>
            <a:endParaRPr kumimoji="1" lang="en-US" altLang="ko-KR">
              <a:ea typeface="굴림" charset="-127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454" y="-8971"/>
            <a:ext cx="7938946" cy="144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5800" y="291629"/>
            <a:ext cx="7772400" cy="762000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defRPr>
            </a:lvl9pPr>
          </a:lstStyle>
          <a:p>
            <a:endParaRPr lang="ko-KR" altLang="en-US" kern="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503" y="1196752"/>
            <a:ext cx="7966897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67502" y="339973"/>
            <a:ext cx="7966897" cy="688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64427" y="-8971"/>
            <a:ext cx="146248" cy="144000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8179" y="-8971"/>
            <a:ext cx="146248" cy="144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1931" y="-8487"/>
            <a:ext cx="146248" cy="144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677701" y="6581477"/>
            <a:ext cx="3746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Virtual</a:t>
            </a:r>
            <a:r>
              <a:rPr lang="en-US" altLang="ko-KR" sz="1000" b="1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 Machine &amp; Optimization 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굴림" charset="-127"/>
              </a:rPr>
              <a:t>Laboratory</a:t>
            </a:r>
          </a:p>
        </p:txBody>
      </p:sp>
    </p:spTree>
    <p:extLst>
      <p:ext uri="{BB962C8B-B14F-4D97-AF65-F5344CB8AC3E}">
        <p14:creationId xmlns:p14="http://schemas.microsoft.com/office/powerpoint/2010/main" val="8838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chemeClr val="tx1">
              <a:lumMod val="65000"/>
              <a:lumOff val="35000"/>
            </a:schemeClr>
          </a:solidFill>
          <a:effectLst/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0" indent="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None/>
        <a:defRPr kumimoji="1" sz="1800" b="1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47675" indent="-261938" algn="l" rtl="0" eaLnBrk="1" fontAlgn="base" latinLnBrk="1" hangingPunct="1">
        <a:spcBef>
          <a:spcPct val="20000"/>
        </a:spcBef>
        <a:spcAft>
          <a:spcPct val="0"/>
        </a:spcAft>
        <a:buFontTx/>
        <a:buBlip>
          <a:blip r:embed="rId7"/>
        </a:buBlip>
        <a:defRPr kumimoji="1" sz="1800" b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2pPr>
      <a:lvl3pPr marL="623888" indent="-263525" algn="l" rtl="0" eaLnBrk="1" fontAlgn="base" latinLnBrk="1" hangingPunct="1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3pPr>
      <a:lvl4pPr marL="984250" indent="-26352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4pPr>
      <a:lvl5pPr marL="1169988" indent="-263525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 3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Semantic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03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 Checking (Assignment Operation)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00113" y="3717032"/>
            <a:ext cx="7200900" cy="2339975"/>
            <a:chOff x="900113" y="3100388"/>
            <a:chExt cx="7200900" cy="2339975"/>
          </a:xfrm>
        </p:grpSpPr>
        <p:grpSp>
          <p:nvGrpSpPr>
            <p:cNvPr id="12292" name="그룹 9"/>
            <p:cNvGrpSpPr>
              <a:grpSpLocks/>
            </p:cNvGrpSpPr>
            <p:nvPr/>
          </p:nvGrpSpPr>
          <p:grpSpPr bwMode="auto">
            <a:xfrm>
              <a:off x="900113" y="4586288"/>
              <a:ext cx="792162" cy="854075"/>
              <a:chOff x="899592" y="2996952"/>
              <a:chExt cx="792088" cy="853083"/>
            </a:xfrm>
          </p:grpSpPr>
          <p:sp>
            <p:nvSpPr>
              <p:cNvPr id="7" name="직사각형 6"/>
              <p:cNvSpPr/>
              <p:nvPr/>
            </p:nvSpPr>
            <p:spPr bwMode="auto">
              <a:xfrm>
                <a:off x="899592" y="2996952"/>
                <a:ext cx="792088" cy="2885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899592" y="3285541"/>
                <a:ext cx="792088" cy="28700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 bwMode="auto">
              <a:xfrm>
                <a:off x="899592" y="3561446"/>
                <a:ext cx="792088" cy="2885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293" name="그룹 12"/>
            <p:cNvGrpSpPr>
              <a:grpSpLocks/>
            </p:cNvGrpSpPr>
            <p:nvPr/>
          </p:nvGrpSpPr>
          <p:grpSpPr bwMode="auto">
            <a:xfrm>
              <a:off x="1924050" y="4364038"/>
              <a:ext cx="576263" cy="431800"/>
              <a:chOff x="2051720" y="2996952"/>
              <a:chExt cx="576064" cy="432048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2051720" y="2996952"/>
                <a:ext cx="576064" cy="21602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dirty="0">
                    <a:solidFill>
                      <a:schemeClr val="tx1"/>
                    </a:solidFill>
                    <a:latin typeface="Arial" charset="0"/>
                  </a:rPr>
                  <a:t>a</a:t>
                </a:r>
                <a:endParaRPr kumimoji="0" lang="ko-KR" alt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2051720" y="3212976"/>
                <a:ext cx="576064" cy="21602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dirty="0">
                    <a:solidFill>
                      <a:schemeClr val="tx1"/>
                    </a:solidFill>
                    <a:latin typeface="Arial" charset="0"/>
                  </a:rPr>
                  <a:t>ID</a:t>
                </a:r>
                <a:endParaRPr kumimoji="0" lang="ko-KR" alt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cxnSp>
          <p:nvCxnSpPr>
            <p:cNvPr id="15" name="직선 화살표 연결선 14"/>
            <p:cNvCxnSpPr>
              <a:stCxn id="7" idx="3"/>
              <a:endCxn id="11" idx="1"/>
            </p:cNvCxnSpPr>
            <p:nvPr/>
          </p:nvCxnSpPr>
          <p:spPr bwMode="auto">
            <a:xfrm flipV="1">
              <a:off x="1692275" y="4471988"/>
              <a:ext cx="231775" cy="2587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95" name="그룹 16"/>
            <p:cNvGrpSpPr>
              <a:grpSpLocks/>
            </p:cNvGrpSpPr>
            <p:nvPr/>
          </p:nvGrpSpPr>
          <p:grpSpPr bwMode="auto">
            <a:xfrm>
              <a:off x="2916238" y="4579938"/>
              <a:ext cx="792162" cy="852487"/>
              <a:chOff x="899592" y="2996952"/>
              <a:chExt cx="792088" cy="853083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899592" y="2996952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VAR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899592" y="3284490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899592" y="3562497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296" name="그룹 20"/>
            <p:cNvGrpSpPr>
              <a:grpSpLocks/>
            </p:cNvGrpSpPr>
            <p:nvPr/>
          </p:nvGrpSpPr>
          <p:grpSpPr bwMode="auto">
            <a:xfrm>
              <a:off x="900113" y="3362325"/>
              <a:ext cx="792162" cy="852488"/>
              <a:chOff x="899592" y="2996952"/>
              <a:chExt cx="792088" cy="853083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899592" y="2996952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899592" y="3284491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 bwMode="auto">
              <a:xfrm>
                <a:off x="899592" y="3562496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297" name="그룹 24"/>
            <p:cNvGrpSpPr>
              <a:grpSpLocks/>
            </p:cNvGrpSpPr>
            <p:nvPr/>
          </p:nvGrpSpPr>
          <p:grpSpPr bwMode="auto">
            <a:xfrm>
              <a:off x="1881188" y="3100388"/>
              <a:ext cx="576262" cy="433387"/>
              <a:chOff x="2051720" y="2996952"/>
              <a:chExt cx="576064" cy="432048"/>
            </a:xfrm>
          </p:grpSpPr>
          <p:sp>
            <p:nvSpPr>
              <p:cNvPr id="26" name="직사각형 25"/>
              <p:cNvSpPr/>
              <p:nvPr/>
            </p:nvSpPr>
            <p:spPr bwMode="auto">
              <a:xfrm>
                <a:off x="2051720" y="2996952"/>
                <a:ext cx="576064" cy="216815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dirty="0">
                    <a:solidFill>
                      <a:schemeClr val="tx1"/>
                    </a:solidFill>
                    <a:latin typeface="Arial" charset="0"/>
                  </a:rPr>
                  <a:t>b</a:t>
                </a:r>
                <a:endParaRPr kumimoji="0" lang="ko-KR" alt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2051720" y="3213767"/>
                <a:ext cx="576064" cy="215233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dirty="0">
                    <a:solidFill>
                      <a:schemeClr val="tx1"/>
                    </a:solidFill>
                    <a:latin typeface="Arial" charset="0"/>
                  </a:rPr>
                  <a:t>ID</a:t>
                </a:r>
                <a:endParaRPr kumimoji="0" lang="ko-KR" alt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cxnSp>
          <p:nvCxnSpPr>
            <p:cNvPr id="28" name="직선 화살표 연결선 27"/>
            <p:cNvCxnSpPr>
              <a:stCxn id="22" idx="3"/>
              <a:endCxn id="26" idx="1"/>
            </p:cNvCxnSpPr>
            <p:nvPr/>
          </p:nvCxnSpPr>
          <p:spPr bwMode="auto">
            <a:xfrm flipV="1">
              <a:off x="1692275" y="3208338"/>
              <a:ext cx="188913" cy="29845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299" name="그룹 28"/>
            <p:cNvGrpSpPr>
              <a:grpSpLocks/>
            </p:cNvGrpSpPr>
            <p:nvPr/>
          </p:nvGrpSpPr>
          <p:grpSpPr bwMode="auto">
            <a:xfrm>
              <a:off x="2916238" y="3368675"/>
              <a:ext cx="792162" cy="852488"/>
              <a:chOff x="899592" y="2996952"/>
              <a:chExt cx="792088" cy="853083"/>
            </a:xfrm>
          </p:grpSpPr>
          <p:sp>
            <p:nvSpPr>
              <p:cNvPr id="30" name="직사각형 29"/>
              <p:cNvSpPr/>
              <p:nvPr/>
            </p:nvSpPr>
            <p:spPr bwMode="auto">
              <a:xfrm>
                <a:off x="899592" y="2996952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CONST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899592" y="3284491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899592" y="3562496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cxnSp>
          <p:nvCxnSpPr>
            <p:cNvPr id="34" name="직선 화살표 연결선 33"/>
            <p:cNvCxnSpPr>
              <a:stCxn id="24" idx="2"/>
              <a:endCxn id="7" idx="0"/>
            </p:cNvCxnSpPr>
            <p:nvPr/>
          </p:nvCxnSpPr>
          <p:spPr bwMode="auto">
            <a:xfrm>
              <a:off x="1295400" y="4214813"/>
              <a:ext cx="0" cy="371475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01" name="그룹 34"/>
            <p:cNvGrpSpPr>
              <a:grpSpLocks/>
            </p:cNvGrpSpPr>
            <p:nvPr/>
          </p:nvGrpSpPr>
          <p:grpSpPr bwMode="auto">
            <a:xfrm>
              <a:off x="4248150" y="3368675"/>
              <a:ext cx="792163" cy="852488"/>
              <a:chOff x="899592" y="2996952"/>
              <a:chExt cx="792088" cy="853083"/>
            </a:xfrm>
          </p:grpSpPr>
          <p:sp>
            <p:nvSpPr>
              <p:cNvPr id="36" name="직사각형 35"/>
              <p:cNvSpPr/>
              <p:nvPr/>
            </p:nvSpPr>
            <p:spPr bwMode="auto">
              <a:xfrm>
                <a:off x="899592" y="2996952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 bwMode="auto">
              <a:xfrm>
                <a:off x="899592" y="3284491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array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899592" y="3562496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200" dirty="0" err="1">
                    <a:solidFill>
                      <a:schemeClr val="tx1"/>
                    </a:solidFill>
                    <a:latin typeface="Arial" charset="0"/>
                  </a:rPr>
                  <a:t>elementvar</a:t>
                </a:r>
                <a:endParaRPr kumimoji="0" lang="ko-KR" altLang="en-US" sz="12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302" name="그룹 38"/>
            <p:cNvGrpSpPr>
              <a:grpSpLocks/>
            </p:cNvGrpSpPr>
            <p:nvPr/>
          </p:nvGrpSpPr>
          <p:grpSpPr bwMode="auto">
            <a:xfrm>
              <a:off x="4248150" y="4579938"/>
              <a:ext cx="792163" cy="852487"/>
              <a:chOff x="899592" y="2996952"/>
              <a:chExt cx="792088" cy="853083"/>
            </a:xfrm>
          </p:grpSpPr>
          <p:sp>
            <p:nvSpPr>
              <p:cNvPr id="40" name="직사각형 39"/>
              <p:cNvSpPr/>
              <p:nvPr/>
            </p:nvSpPr>
            <p:spPr bwMode="auto">
              <a:xfrm>
                <a:off x="899592" y="2996952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 bwMode="auto">
              <a:xfrm>
                <a:off x="899592" y="3284490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pointer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 bwMode="auto">
              <a:xfrm>
                <a:off x="899592" y="3562497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 err="1">
                    <a:solidFill>
                      <a:schemeClr val="tx1"/>
                    </a:solidFill>
                    <a:latin typeface="Arial" charset="0"/>
                  </a:rPr>
                  <a:t>ptrto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303" name="그룹 42"/>
            <p:cNvGrpSpPr>
              <a:grpSpLocks/>
            </p:cNvGrpSpPr>
            <p:nvPr/>
          </p:nvGrpSpPr>
          <p:grpSpPr bwMode="auto">
            <a:xfrm>
              <a:off x="5651500" y="3368675"/>
              <a:ext cx="792163" cy="852488"/>
              <a:chOff x="899592" y="2996952"/>
              <a:chExt cx="792088" cy="853083"/>
            </a:xfrm>
          </p:grpSpPr>
          <p:sp>
            <p:nvSpPr>
              <p:cNvPr id="44" name="직사각형 43"/>
              <p:cNvSpPr/>
              <p:nvPr/>
            </p:nvSpPr>
            <p:spPr bwMode="auto">
              <a:xfrm>
                <a:off x="899592" y="2996952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VAR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899592" y="3284491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899592" y="3562496"/>
                <a:ext cx="792088" cy="28753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304" name="그룹 46"/>
            <p:cNvGrpSpPr>
              <a:grpSpLocks/>
            </p:cNvGrpSpPr>
            <p:nvPr/>
          </p:nvGrpSpPr>
          <p:grpSpPr bwMode="auto">
            <a:xfrm>
              <a:off x="5651500" y="4579938"/>
              <a:ext cx="792163" cy="852487"/>
              <a:chOff x="899592" y="2996952"/>
              <a:chExt cx="792088" cy="853083"/>
            </a:xfrm>
          </p:grpSpPr>
          <p:sp>
            <p:nvSpPr>
              <p:cNvPr id="48" name="직사각형 47"/>
              <p:cNvSpPr/>
              <p:nvPr/>
            </p:nvSpPr>
            <p:spPr bwMode="auto">
              <a:xfrm>
                <a:off x="899592" y="2996952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VAR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 bwMode="auto">
              <a:xfrm>
                <a:off x="899592" y="3284490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 bwMode="auto">
              <a:xfrm>
                <a:off x="899592" y="3562497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2305" name="그룹 50"/>
            <p:cNvGrpSpPr>
              <a:grpSpLocks/>
            </p:cNvGrpSpPr>
            <p:nvPr/>
          </p:nvGrpSpPr>
          <p:grpSpPr bwMode="auto">
            <a:xfrm>
              <a:off x="7308850" y="4579938"/>
              <a:ext cx="792163" cy="852487"/>
              <a:chOff x="899592" y="2996952"/>
              <a:chExt cx="792088" cy="853083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899592" y="2996952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>
                    <a:solidFill>
                      <a:schemeClr val="tx1"/>
                    </a:solidFill>
                    <a:latin typeface="Arial" charset="0"/>
                  </a:rPr>
                  <a:t>Type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 bwMode="auto">
              <a:xfrm>
                <a:off x="899592" y="3284490"/>
                <a:ext cx="792088" cy="289127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r>
                  <a:rPr kumimoji="0" lang="en-US" altLang="ko-KR" sz="1600" dirty="0" err="1">
                    <a:solidFill>
                      <a:schemeClr val="tx1"/>
                    </a:solidFill>
                    <a:latin typeface="Arial" charset="0"/>
                  </a:rPr>
                  <a:t>int</a:t>
                </a:r>
                <a:endParaRPr kumimoji="0" lang="ko-KR" altLang="en-US" sz="16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 bwMode="auto">
              <a:xfrm>
                <a:off x="899592" y="3562497"/>
                <a:ext cx="792088" cy="28753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latinLnBrk="0" hangingPunct="0">
                  <a:defRPr/>
                </a:pPr>
                <a:endParaRPr kumimoji="0" lang="ko-KR" altLang="en-US" sz="16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cxnSp>
          <p:nvCxnSpPr>
            <p:cNvPr id="12306" name="직선 화살표 연결선 55"/>
            <p:cNvCxnSpPr>
              <a:cxnSpLocks noChangeShapeType="1"/>
              <a:stCxn id="23" idx="3"/>
              <a:endCxn id="31" idx="1"/>
            </p:cNvCxnSpPr>
            <p:nvPr/>
          </p:nvCxnSpPr>
          <p:spPr bwMode="auto">
            <a:xfrm>
              <a:off x="1692275" y="3794125"/>
              <a:ext cx="1223963" cy="63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07" name="직선 화살표 연결선 57"/>
            <p:cNvCxnSpPr>
              <a:cxnSpLocks noChangeShapeType="1"/>
              <a:stCxn id="31" idx="3"/>
              <a:endCxn id="37" idx="1"/>
            </p:cNvCxnSpPr>
            <p:nvPr/>
          </p:nvCxnSpPr>
          <p:spPr bwMode="auto">
            <a:xfrm>
              <a:off x="3708400" y="3800475"/>
              <a:ext cx="53975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08" name="직선 화살표 연결선 60"/>
            <p:cNvCxnSpPr>
              <a:cxnSpLocks noChangeShapeType="1"/>
              <a:stCxn id="38" idx="3"/>
              <a:endCxn id="45" idx="1"/>
            </p:cNvCxnSpPr>
            <p:nvPr/>
          </p:nvCxnSpPr>
          <p:spPr bwMode="auto">
            <a:xfrm flipV="1">
              <a:off x="5040313" y="3800475"/>
              <a:ext cx="611187" cy="2762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09" name="직선 화살표 연결선 62"/>
            <p:cNvCxnSpPr>
              <a:cxnSpLocks noChangeShapeType="1"/>
              <a:stCxn id="45" idx="3"/>
              <a:endCxn id="52" idx="1"/>
            </p:cNvCxnSpPr>
            <p:nvPr/>
          </p:nvCxnSpPr>
          <p:spPr bwMode="auto">
            <a:xfrm>
              <a:off x="6443663" y="3800475"/>
              <a:ext cx="865187" cy="9239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10" name="직선 화살표 연결선 69"/>
            <p:cNvCxnSpPr>
              <a:cxnSpLocks noChangeShapeType="1"/>
              <a:stCxn id="8" idx="3"/>
              <a:endCxn id="19" idx="1"/>
            </p:cNvCxnSpPr>
            <p:nvPr/>
          </p:nvCxnSpPr>
          <p:spPr bwMode="auto">
            <a:xfrm flipV="1">
              <a:off x="1692275" y="5011738"/>
              <a:ext cx="1223963" cy="635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11" name="직선 화살표 연결선 71"/>
            <p:cNvCxnSpPr>
              <a:cxnSpLocks noChangeShapeType="1"/>
              <a:stCxn id="19" idx="3"/>
              <a:endCxn id="41" idx="1"/>
            </p:cNvCxnSpPr>
            <p:nvPr/>
          </p:nvCxnSpPr>
          <p:spPr bwMode="auto">
            <a:xfrm>
              <a:off x="3708400" y="5011738"/>
              <a:ext cx="53975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12" name="직선 화살표 연결선 73"/>
            <p:cNvCxnSpPr>
              <a:cxnSpLocks noChangeShapeType="1"/>
              <a:stCxn id="42" idx="3"/>
              <a:endCxn id="49" idx="1"/>
            </p:cNvCxnSpPr>
            <p:nvPr/>
          </p:nvCxnSpPr>
          <p:spPr bwMode="auto">
            <a:xfrm flipV="1">
              <a:off x="5040313" y="5011738"/>
              <a:ext cx="611187" cy="2762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313" name="직선 화살표 연결선 75"/>
            <p:cNvCxnSpPr>
              <a:cxnSpLocks noChangeShapeType="1"/>
              <a:stCxn id="49" idx="3"/>
              <a:endCxn id="53" idx="1"/>
            </p:cNvCxnSpPr>
            <p:nvPr/>
          </p:nvCxnSpPr>
          <p:spPr bwMode="auto">
            <a:xfrm>
              <a:off x="6443663" y="5011738"/>
              <a:ext cx="865187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57" name="내용 개체 틀 2"/>
          <p:cNvSpPr txBox="1">
            <a:spLocks/>
          </p:cNvSpPr>
          <p:nvPr/>
        </p:nvSpPr>
        <p:spPr bwMode="auto">
          <a:xfrm>
            <a:off x="567502" y="1530349"/>
            <a:ext cx="7966898" cy="60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Example2</a:t>
            </a:r>
            <a:endParaRPr lang="en-US" altLang="ko-KR" kern="0" dirty="0"/>
          </a:p>
        </p:txBody>
      </p:sp>
      <p:sp>
        <p:nvSpPr>
          <p:cNvPr id="59" name="TextBox 58"/>
          <p:cNvSpPr txBox="1"/>
          <p:nvPr/>
        </p:nvSpPr>
        <p:spPr>
          <a:xfrm>
            <a:off x="683568" y="2132856"/>
            <a:ext cx="66252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int *a;</a:t>
            </a:r>
          </a:p>
          <a:p>
            <a:r>
              <a:rPr lang="en-US" altLang="ko-KR">
                <a:latin typeface="Consolas" panose="020B0609020204030204" pitchFamily="49" charset="0"/>
              </a:rPr>
              <a:t>int b[10];</a:t>
            </a:r>
          </a:p>
          <a:p>
            <a:r>
              <a:rPr lang="en-US" altLang="ko-KR">
                <a:latin typeface="Consolas" panose="020B0609020204030204" pitchFamily="49" charset="0"/>
              </a:rPr>
              <a:t>a = b;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/* error:LHS and RHS are not same type */</a:t>
            </a:r>
          </a:p>
          <a:p>
            <a:r>
              <a:rPr lang="en-US" altLang="ko-KR">
                <a:latin typeface="Consolas" panose="020B0609020204030204" pitchFamily="49" charset="0"/>
              </a:rPr>
              <a:t>b = a;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/* error:LHS is not a variable */</a:t>
            </a:r>
          </a:p>
        </p:txBody>
      </p:sp>
    </p:spTree>
    <p:extLst>
      <p:ext uri="{BB962C8B-B14F-4D97-AF65-F5344CB8AC3E}">
        <p14:creationId xmlns:p14="http://schemas.microsoft.com/office/powerpoint/2010/main" val="42695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458491"/>
          </a:xfrm>
        </p:spPr>
        <p:txBody>
          <a:bodyPr/>
          <a:lstStyle/>
          <a:p>
            <a:r>
              <a:rPr lang="en-US" altLang="ko-KR"/>
              <a:t>Example3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 Checking (Assignment Operation)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7908" y="2276872"/>
            <a:ext cx="664608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*a[5];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c[10];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temp1 { 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a; } *s1;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temp1 s2;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temp2 { </a:t>
            </a:r>
            <a:r>
              <a:rPr kumimoji="0" lang="en-US" altLang="ko-KR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 b; } *s3;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a = b; 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is not a variable 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kumimoji="0" lang="en-US" altLang="ko-KR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Consolas" pitchFamily="49" charset="0"/>
                <a:cs typeface="Consolas" pitchFamily="49" charset="0"/>
              </a:rPr>
              <a:t>b = c; 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and RHS are not same type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s3; 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and RHS are not same type </a:t>
            </a:r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s2; 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and RHS are not same type </a:t>
            </a:r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s1 = &amp;s2; </a:t>
            </a:r>
            <a:r>
              <a:rPr kumimoji="0" lang="en-US" altLang="ko-KR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</p:txBody>
      </p:sp>
    </p:spTree>
    <p:extLst>
      <p:ext uri="{BB962C8B-B14F-4D97-AF65-F5344CB8AC3E}">
        <p14:creationId xmlns:p14="http://schemas.microsoft.com/office/powerpoint/2010/main" val="188842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Legal operand</a:t>
                </a:r>
              </a:p>
              <a:p>
                <a:pPr lvl="1"/>
                <a:r>
                  <a:rPr lang="en-US" altLang="ko-KR"/>
                  <a:t>Only for integer</a:t>
                </a:r>
              </a:p>
              <a:p>
                <a:pPr lvl="1"/>
                <a:r>
                  <a:rPr lang="en-US" altLang="ko-KR"/>
                  <a:t>int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Error operand</a:t>
                </a:r>
              </a:p>
              <a:p>
                <a:pPr lvl="1"/>
                <a:r>
                  <a:rPr lang="en-US" altLang="ko-KR" dirty="0"/>
                  <a:t>Array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dirty="0"/>
                  <a:t> int</a:t>
                </a:r>
              </a:p>
              <a:p>
                <a:pPr lvl="1"/>
                <a:r>
                  <a:rPr lang="en-US" altLang="ko-KR" dirty="0" err="1"/>
                  <a:t>int</a:t>
                </a:r>
                <a:r>
                  <a:rPr lang="en-US" altLang="ko-KR" dirty="0"/>
                  <a:t> + Array</a:t>
                </a:r>
              </a:p>
              <a:p>
                <a:pPr lvl="1"/>
                <a:r>
                  <a:rPr lang="en-US" altLang="ko-KR" dirty="0"/>
                  <a:t>pointer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</a:t>
                </a:r>
              </a:p>
              <a:p>
                <a:pPr lvl="1"/>
                <a:r>
                  <a:rPr lang="en-US" altLang="ko-KR" dirty="0" err="1"/>
                  <a:t>int</a:t>
                </a:r>
                <a:r>
                  <a:rPr lang="en-US" altLang="ko-KR" dirty="0"/>
                  <a:t> + pointer</a:t>
                </a:r>
              </a:p>
              <a:p>
                <a:pPr lvl="1"/>
                <a:r>
                  <a:rPr lang="en-US" altLang="ko-KR" dirty="0"/>
                  <a:t>…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2" t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Type Checking (Binary +, -)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7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for integer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 Checking (Unary -)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2275" y="2636838"/>
            <a:ext cx="5472113" cy="267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char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a = 10;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b = 'a';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a = -a;  </a:t>
            </a:r>
            <a:r>
              <a:rPr kumimoji="0" lang="en-US" altLang="ko-KR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Consolas" pitchFamily="49" charset="0"/>
                <a:cs typeface="Consolas" pitchFamily="49" charset="0"/>
              </a:rPr>
              <a:t>b = -b;  </a:t>
            </a:r>
            <a:r>
              <a:rPr kumimoji="0" lang="en-US" altLang="ko-KR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  <a:endParaRPr kumimoji="0" lang="ko-KR" altLang="en-US" sz="2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7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&amp;&amp;, ||, !</a:t>
            </a:r>
          </a:p>
          <a:p>
            <a:endParaRPr lang="en-US" altLang="ko-KR" dirty="0"/>
          </a:p>
          <a:p>
            <a:r>
              <a:rPr lang="en-US" altLang="ko-KR"/>
              <a:t>Only for integer</a:t>
            </a:r>
          </a:p>
          <a:p>
            <a:pPr lvl="1"/>
            <a:r>
              <a:rPr lang="en-US" altLang="ko-KR"/>
              <a:t>int </a:t>
            </a:r>
            <a:r>
              <a:rPr lang="en-US" altLang="ko-KR" dirty="0"/>
              <a:t>&amp;&amp; int</a:t>
            </a:r>
          </a:p>
          <a:p>
            <a:pPr lvl="1"/>
            <a:r>
              <a:rPr lang="en-US" altLang="ko-KR" dirty="0"/>
              <a:t>int || int</a:t>
            </a:r>
          </a:p>
          <a:p>
            <a:pPr lvl="1"/>
            <a:r>
              <a:rPr lang="en-US" altLang="ko-KR" dirty="0"/>
              <a:t>!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 marL="185737" lvl="1" indent="0">
              <a:buNone/>
            </a:pPr>
            <a:endParaRPr lang="en-US" altLang="ko-KR" dirty="0"/>
          </a:p>
          <a:p>
            <a:r>
              <a:rPr lang="en-US" altLang="ko-KR" dirty="0"/>
              <a:t>Input test file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types are derived from </a:t>
            </a:r>
            <a:r>
              <a:rPr lang="en-US" altLang="ko-KR" dirty="0" err="1"/>
              <a:t>Relop</a:t>
            </a:r>
            <a:r>
              <a:rPr lang="en-US" altLang="ko-KR" dirty="0"/>
              <a:t>, </a:t>
            </a:r>
            <a:r>
              <a:rPr lang="en-US" altLang="ko-KR" dirty="0" err="1"/>
              <a:t>Equop</a:t>
            </a:r>
            <a:r>
              <a:rPr lang="en-US" altLang="ko-KR" dirty="0"/>
              <a:t>, Logical op</a:t>
            </a:r>
          </a:p>
          <a:p>
            <a:pPr lvl="1"/>
            <a:r>
              <a:rPr lang="en-US" altLang="ko-KR" dirty="0"/>
              <a:t>Don’t need to check whether it is derived from </a:t>
            </a:r>
            <a:r>
              <a:rPr lang="en-US" altLang="ko-KR" dirty="0" err="1"/>
              <a:t>relop</a:t>
            </a:r>
            <a:r>
              <a:rPr lang="en-US" altLang="ko-KR" dirty="0"/>
              <a:t>/</a:t>
            </a:r>
            <a:r>
              <a:rPr lang="en-US" altLang="ko-KR" dirty="0" err="1"/>
              <a:t>equop</a:t>
            </a:r>
            <a:r>
              <a:rPr lang="en-US" altLang="ko-KR" dirty="0"/>
              <a:t>/logical op or not</a:t>
            </a:r>
          </a:p>
          <a:p>
            <a:pPr lvl="2"/>
            <a:r>
              <a:rPr lang="en-US" altLang="ko-KR" dirty="0"/>
              <a:t>ex) a = 5 * (b == 0)	/* OK */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Type Checking (Logical Operators)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5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 char, int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 Checking (INCOP, DECOP)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2275" y="2205038"/>
            <a:ext cx="5472113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* c; 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char d[10];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temp { </a:t>
            </a: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 a;} e;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a++;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--a;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b++;</a:t>
            </a:r>
          </a:p>
          <a:p>
            <a:pPr>
              <a:defRPr/>
            </a:pPr>
            <a:r>
              <a:rPr kumimoji="0" lang="en-US" altLang="ko-KR" sz="2000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++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;     </a:t>
            </a:r>
            <a:r>
              <a:rPr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  <a:endParaRPr kumimoji="0" lang="en-US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latin typeface="Consolas" pitchFamily="49" charset="0"/>
                <a:cs typeface="Consolas" pitchFamily="49" charset="0"/>
              </a:rPr>
              <a:t>--d;    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++e;     </a:t>
            </a:r>
            <a:r>
              <a:rPr kumimoji="0" lang="en-US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</p:txBody>
      </p:sp>
    </p:spTree>
    <p:extLst>
      <p:ext uri="{BB962C8B-B14F-4D97-AF65-F5344CB8AC3E}">
        <p14:creationId xmlns:p14="http://schemas.microsoft.com/office/powerpoint/2010/main" val="237021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2010496"/>
          </a:xfrm>
        </p:spPr>
        <p:txBody>
          <a:bodyPr/>
          <a:lstStyle/>
          <a:p>
            <a:r>
              <a:rPr lang="en-US" altLang="ko-KR" dirty="0"/>
              <a:t>&gt;=, &gt;, </a:t>
            </a:r>
            <a:r>
              <a:rPr lang="en-US" altLang="ko-KR"/>
              <a:t>&lt;=, &lt;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 OP char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OP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/>
              <a:t>return </a:t>
            </a:r>
            <a:r>
              <a:rPr lang="en-US" altLang="ko-KR" dirty="0" err="1"/>
              <a:t>int</a:t>
            </a:r>
            <a:r>
              <a:rPr lang="en-US" altLang="ko-KR" dirty="0"/>
              <a:t> type </a:t>
            </a:r>
            <a:r>
              <a:rPr lang="en-US" altLang="ko-KR"/>
              <a:t>as a result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 Checking (Relop)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82300" y="4082296"/>
            <a:ext cx="63373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result;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a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b;</a:t>
            </a:r>
            <a:endParaRPr kumimoji="0" lang="en-US" altLang="ko-K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 = (a &gt; 5) </a:t>
            </a:r>
            <a:r>
              <a:rPr kumimoji="0" lang="en-US" altLang="ko-KR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( </a:t>
            </a:r>
            <a:r>
              <a:rPr kumimoji="0"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&lt;= b );</a:t>
            </a:r>
            <a:endParaRPr kumimoji="0" lang="en-US" altLang="ko-KR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9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2258691"/>
          </a:xfrm>
        </p:spPr>
        <p:txBody>
          <a:bodyPr/>
          <a:lstStyle/>
          <a:p>
            <a:r>
              <a:rPr lang="en-US" altLang="ko-KR"/>
              <a:t>==, </a:t>
            </a:r>
            <a:r>
              <a:rPr lang="en-US" altLang="ko-KR" dirty="0"/>
              <a:t>!=</a:t>
            </a:r>
          </a:p>
          <a:p>
            <a:endParaRPr lang="en-US" altLang="ko-KR" dirty="0"/>
          </a:p>
          <a:p>
            <a:r>
              <a:rPr lang="en-US" altLang="ko-KR" dirty="0"/>
              <a:t>char OP char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OP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pointer OP </a:t>
            </a:r>
            <a:r>
              <a:rPr lang="en-US" altLang="ko-KR"/>
              <a:t>pointer (only same type pointer)</a:t>
            </a:r>
            <a:endParaRPr lang="en-US" altLang="ko-KR" dirty="0"/>
          </a:p>
          <a:p>
            <a:r>
              <a:rPr lang="en-US" altLang="ko-KR"/>
              <a:t>return </a:t>
            </a:r>
            <a:r>
              <a:rPr lang="en-US" altLang="ko-KR" dirty="0" err="1"/>
              <a:t>int</a:t>
            </a:r>
            <a:r>
              <a:rPr lang="en-US" altLang="ko-KR" dirty="0"/>
              <a:t> type </a:t>
            </a:r>
            <a:r>
              <a:rPr lang="en-US" altLang="ko-KR"/>
              <a:t>as a result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Type Checking (Equop)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2300" y="4005064"/>
            <a:ext cx="63373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result;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*a;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*b;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kumimoji="0"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 = ( a == b 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result = ( a == c ); </a:t>
            </a:r>
            <a:r>
              <a:rPr kumimoji="0"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kumimoji="0"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error:not comparable </a:t>
            </a:r>
            <a:r>
              <a:rPr lang="ko-KR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788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1682627"/>
          </a:xfrm>
        </p:spPr>
        <p:txBody>
          <a:bodyPr/>
          <a:lstStyle/>
          <a:p>
            <a:pPr lvl="1"/>
            <a:r>
              <a:rPr lang="en-US" altLang="ko-KR" b="1"/>
              <a:t>Pointer operator : *, &amp;</a:t>
            </a:r>
          </a:p>
          <a:p>
            <a:pPr lvl="2"/>
            <a:r>
              <a:rPr lang="en-US" altLang="ko-KR"/>
              <a:t>‘*’ must have pointer type operand right</a:t>
            </a:r>
          </a:p>
          <a:p>
            <a:pPr lvl="2"/>
            <a:r>
              <a:rPr lang="en-US" altLang="ko-KR"/>
              <a:t>‘&amp;’ must have variable type operand right</a:t>
            </a:r>
          </a:p>
          <a:p>
            <a:pPr lvl="1"/>
            <a:r>
              <a:rPr lang="en-US" altLang="ko-KR"/>
              <a:t>NULL </a:t>
            </a:r>
            <a:r>
              <a:rPr lang="en-US" altLang="ko-KR" dirty="0"/>
              <a:t>(</a:t>
            </a:r>
            <a:r>
              <a:rPr lang="en-US" altLang="ko-KR" u="sng"/>
              <a:t>new token</a:t>
            </a:r>
            <a:r>
              <a:rPr lang="en-US" altLang="ko-KR"/>
              <a:t>)</a:t>
            </a:r>
          </a:p>
          <a:p>
            <a:pPr lvl="2"/>
            <a:r>
              <a:rPr lang="en-US" altLang="ko-KR" b="1">
                <a:latin typeface="Consolas" panose="020B0609020204030204" pitchFamily="49" charset="0"/>
              </a:rPr>
              <a:t>0</a:t>
            </a:r>
            <a:r>
              <a:rPr lang="en-US" altLang="ko-KR" b="1"/>
              <a:t> cannot be used as NULL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 Checking (Pointer Operators)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924" y="3212976"/>
            <a:ext cx="635805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int *a;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err="1"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int c[10];</a:t>
            </a:r>
            <a:endParaRPr kumimoji="0" lang="en-US" altLang="ko-KR" sz="16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error:LHS and RHS are not same type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kumimoji="0"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ko-KR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NULL; /* legal */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&amp;b; /* legal */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 = *b;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error:not a pointer */</a:t>
            </a:r>
          </a:p>
          <a:p>
            <a:pPr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&amp;b = a;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error:LHS is not a variable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= &amp;c;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error:not a variable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kumimoji="0"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0; /* legal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= *a; /* legal */</a:t>
            </a:r>
          </a:p>
        </p:txBody>
      </p:sp>
    </p:spTree>
    <p:extLst>
      <p:ext uri="{BB962C8B-B14F-4D97-AF65-F5344CB8AC3E}">
        <p14:creationId xmlns:p14="http://schemas.microsoft.com/office/powerpoint/2010/main" val="423939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 Checking (Struct Operators)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502" y="1530349"/>
            <a:ext cx="7966898" cy="168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b="1" kern="0"/>
              <a:t>Struct operator : ., -&gt;</a:t>
            </a:r>
          </a:p>
          <a:p>
            <a:pPr lvl="2"/>
            <a:r>
              <a:rPr lang="en-US" altLang="ko-KR" kern="0"/>
              <a:t>‘.’ must have structure type operand left.</a:t>
            </a:r>
          </a:p>
          <a:p>
            <a:pPr lvl="2"/>
            <a:r>
              <a:rPr lang="en-US" altLang="ko-KR" kern="0"/>
              <a:t>‘-&gt;’ must have pointer to structure type operand left</a:t>
            </a:r>
          </a:p>
          <a:p>
            <a:pPr lvl="2"/>
            <a:r>
              <a:rPr lang="en-US" altLang="ko-KR"/>
              <a:t>ID following ‘.’, ‘-&gt;’ must be defined in the structure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924" y="3089870"/>
            <a:ext cx="6656460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struct str1 {int i; char c;};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 str1 st1;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 str1 *pst1;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int 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 = st1.i;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 = st1.i2;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error:struct not have same name field 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 = st1-&gt;i;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error:not a struct pointer 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 = pst1-&gt;i;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 = pst1.i;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error:not a struct 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3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 err="1"/>
              <a:t>Yacc</a:t>
            </a:r>
            <a:r>
              <a:rPr lang="en-US" altLang="ko-KR" b="0" spc="50" dirty="0"/>
              <a:t> programming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pc="50" dirty="0">
                <a:solidFill>
                  <a:srgbClr val="C00000"/>
                </a:solidFill>
              </a:rPr>
              <a:t>Semantic analysis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b="0" spc="5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spc="50" dirty="0"/>
              <a:t>Code generation</a:t>
            </a:r>
          </a:p>
          <a:p>
            <a:pPr>
              <a:buFont typeface="Arial" pitchFamily="34" charset="0"/>
              <a:buChar char="•"/>
            </a:pPr>
            <a:endParaRPr lang="en-US" altLang="ko-KR" b="0" spc="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Projects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7768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02" y="1484784"/>
            <a:ext cx="7966898" cy="2016224"/>
          </a:xfrm>
        </p:spPr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Array operator : [ ]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en-US" altLang="ko-KR" i="1" dirty="0"/>
              <a:t> </a:t>
            </a:r>
            <a:r>
              <a:rPr lang="en-US" altLang="ko-KR" dirty="0"/>
              <a:t>:</a:t>
            </a:r>
            <a:r>
              <a:rPr lang="en-US" altLang="ko-KR" i="1" dirty="0"/>
              <a:t> A</a:t>
            </a:r>
            <a:r>
              <a:rPr lang="en-US" altLang="ko-KR" dirty="0"/>
              <a:t> must be an array type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배열 선언 시 </a:t>
            </a:r>
            <a:r>
              <a:rPr lang="en-US" altLang="ko-KR" sz="1400" dirty="0"/>
              <a:t>index</a:t>
            </a:r>
            <a:r>
              <a:rPr lang="ko-KR" altLang="en-US" sz="1400" dirty="0"/>
              <a:t>에는 항상 </a:t>
            </a:r>
            <a:r>
              <a:rPr lang="en-US" altLang="ko-KR" sz="1400" dirty="0"/>
              <a:t>INTEGER_CONST</a:t>
            </a:r>
            <a:r>
              <a:rPr lang="ko-KR" altLang="en-US" sz="1400" dirty="0"/>
              <a:t>가 들어갈 것이므로 그 외의 경우는 무시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(variable length array</a:t>
            </a:r>
            <a:r>
              <a:rPr lang="ko-KR" altLang="en-US" sz="1400" dirty="0"/>
              <a:t>가 고려되면 </a:t>
            </a:r>
            <a:r>
              <a:rPr lang="en-US" altLang="ko-KR" sz="1400" dirty="0"/>
              <a:t>Project #4</a:t>
            </a:r>
            <a:r>
              <a:rPr lang="ko-KR" altLang="en-US" sz="1400" dirty="0"/>
              <a:t>에서 </a:t>
            </a:r>
            <a:r>
              <a:rPr lang="en-US" altLang="ko-KR" sz="1400" dirty="0"/>
              <a:t>Code Generation</a:t>
            </a:r>
            <a:r>
              <a:rPr lang="ko-KR" altLang="en-US" sz="1400" dirty="0"/>
              <a:t>이 복잡해지기 때문</a:t>
            </a:r>
            <a:r>
              <a:rPr lang="en-US" altLang="ko-KR" sz="14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Checking (Array Operator)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720" y="3501008"/>
            <a:ext cx="66564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a[5];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= a[1];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a[1] =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a[1] = b[1];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error:not an array type </a:t>
            </a:r>
            <a:r>
              <a:rPr lang="ko-KR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9633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Structure &amp; Structure pointer Declaration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502" y="1484784"/>
            <a:ext cx="796689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b="1" kern="0"/>
              <a:t>Structure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Structure type must be defined before declaration of the structure type instance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Structure declaration is </a:t>
            </a:r>
            <a:r>
              <a:rPr lang="en-US" altLang="ko-KR" kern="0">
                <a:solidFill>
                  <a:srgbClr val="FF0000"/>
                </a:solidFill>
              </a:rPr>
              <a:t>always regarded as a global declaration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Redefining structure type is illegal</a:t>
            </a:r>
          </a:p>
          <a:p>
            <a:pPr lvl="3">
              <a:lnSpc>
                <a:spcPct val="150000"/>
              </a:lnSpc>
            </a:pPr>
            <a:r>
              <a:rPr lang="en-US" altLang="ko-KR" kern="0"/>
              <a:t>scope is not applied to struct type</a:t>
            </a:r>
          </a:p>
          <a:p>
            <a:pPr lvl="3">
              <a:lnSpc>
                <a:spcPct val="150000"/>
              </a:lnSpc>
            </a:pPr>
            <a:r>
              <a:rPr lang="en-US" altLang="ko-KR" kern="0"/>
              <a:t>remember this is against C/C++ standard</a:t>
            </a:r>
          </a:p>
        </p:txBody>
      </p:sp>
    </p:spTree>
    <p:extLst>
      <p:ext uri="{BB962C8B-B14F-4D97-AF65-F5344CB8AC3E}">
        <p14:creationId xmlns:p14="http://schemas.microsoft.com/office/powerpoint/2010/main" val="199280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Structure &amp; Structure pointer Declaration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502" y="1484784"/>
            <a:ext cx="796689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b="1" kern="0"/>
              <a:t>Structure Pointer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When structure pointer type variable is declared, lookup structure type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Link if the structure type is defined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Otherwise, generate </a:t>
            </a:r>
            <a:r>
              <a:rPr lang="en-US" altLang="ko-KR" i="1" kern="0"/>
              <a:t>incomplete type </a:t>
            </a:r>
            <a:r>
              <a:rPr lang="en-US" altLang="ko-KR" kern="0"/>
              <a:t>error</a:t>
            </a:r>
          </a:p>
          <a:p>
            <a:pPr lvl="3">
              <a:lnSpc>
                <a:spcPct val="150000"/>
              </a:lnSpc>
            </a:pPr>
            <a:r>
              <a:rPr lang="en-US" altLang="ko-KR" kern="0"/>
              <a:t>This is also against ANSI C/C++ standard</a:t>
            </a:r>
          </a:p>
        </p:txBody>
      </p:sp>
    </p:spTree>
    <p:extLst>
      <p:ext uri="{BB962C8B-B14F-4D97-AF65-F5344CB8AC3E}">
        <p14:creationId xmlns:p14="http://schemas.microsoft.com/office/powerpoint/2010/main" val="204949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</a:p>
          <a:p>
            <a:pPr marL="457200" lvl="1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temp { </a:t>
            </a:r>
            <a:r>
              <a:rPr lang="en-US" altLang="ko-KR" dirty="0" err="1"/>
              <a:t>int</a:t>
            </a:r>
            <a:r>
              <a:rPr lang="en-US" altLang="ko-KR" dirty="0"/>
              <a:t> x; </a:t>
            </a:r>
            <a:r>
              <a:rPr lang="en-US" altLang="ko-KR" dirty="0" err="1"/>
              <a:t>int</a:t>
            </a:r>
            <a:r>
              <a:rPr lang="en-US" altLang="ko-KR" dirty="0"/>
              <a:t> y[20]; } w;</a:t>
            </a:r>
          </a:p>
          <a:p>
            <a:pPr marL="457200" lvl="1" indent="0">
              <a:buNone/>
            </a:pPr>
            <a:r>
              <a:rPr lang="en-US" altLang="ko-KR" dirty="0" err="1"/>
              <a:t>struct</a:t>
            </a:r>
            <a:r>
              <a:rPr lang="en-US" altLang="ko-KR" dirty="0"/>
              <a:t> temp *w1;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Structure &amp; Structure pointer Declaration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48" y="3068960"/>
            <a:ext cx="85693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70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Structure &amp; Structure pointer Declaration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502" y="1484784"/>
            <a:ext cx="796689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kern="0"/>
              <a:t>Struct</a:t>
            </a:r>
            <a:r>
              <a:rPr lang="ko-KR" altLang="en-US" kern="0"/>
              <a:t>가 정의되지 않은 상태에서 사용하려 할 때 에러</a:t>
            </a:r>
            <a:endParaRPr lang="en-US" altLang="ko-KR" kern="0"/>
          </a:p>
        </p:txBody>
      </p:sp>
      <p:sp>
        <p:nvSpPr>
          <p:cNvPr id="5" name="TextBox 4"/>
          <p:cNvSpPr txBox="1"/>
          <p:nvPr/>
        </p:nvSpPr>
        <p:spPr>
          <a:xfrm>
            <a:off x="1222720" y="2568257"/>
            <a:ext cx="665646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struct a 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struct b x;		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/* error:incomplete type */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struct b* p;		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/* error:incomplete type */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struct b { } y;	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/* OK */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};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struct b {		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/* error:redeclaration */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};</a:t>
            </a:r>
          </a:p>
          <a:p>
            <a:endParaRPr lang="en-US" altLang="ko-KR" sz="1600">
              <a:latin typeface="Consolas" panose="020B0609020204030204" pitchFamily="49" charset="0"/>
            </a:endParaRPr>
          </a:p>
          <a:p>
            <a:r>
              <a:rPr lang="en-US" altLang="ko-KR" sz="1600">
                <a:latin typeface="Consolas" panose="020B0609020204030204" pitchFamily="49" charset="0"/>
              </a:rPr>
              <a:t>int func() {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    struct b { } x;	</a:t>
            </a:r>
            <a:r>
              <a:rPr lang="en-US" altLang="ko-KR" sz="1600">
                <a:solidFill>
                  <a:srgbClr val="FF0000"/>
                </a:solidFill>
                <a:latin typeface="Consolas" panose="020B0609020204030204" pitchFamily="49" charset="0"/>
              </a:rPr>
              <a:t>/* error:redeclaration */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5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 Declaration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506" y="3523942"/>
            <a:ext cx="7992888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func1(int a, char b) { return 0; }</a:t>
            </a:r>
          </a:p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func2(int a, char b) { return 'c'; }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error:incompatible return types 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func1() {}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error:redeclaration 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int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int b;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char c;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 = func1(a, b);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error:actual args are not equal to formal args 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 = func1(a, c);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c = func1(a, c);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and RHS are not same type 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b = a();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error:not a function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502" y="1484784"/>
            <a:ext cx="796689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b="1" kern="0"/>
              <a:t>Check return type with the previous function declaration</a:t>
            </a:r>
          </a:p>
          <a:p>
            <a:pPr lvl="1">
              <a:lnSpc>
                <a:spcPct val="150000"/>
              </a:lnSpc>
            </a:pPr>
            <a:r>
              <a:rPr lang="en-US" altLang="ko-KR" b="1" kern="0"/>
              <a:t>Check actual arguments with formal arguments</a:t>
            </a:r>
          </a:p>
          <a:p>
            <a:pPr lvl="2">
              <a:lnSpc>
                <a:spcPct val="150000"/>
              </a:lnSpc>
            </a:pPr>
            <a:r>
              <a:rPr lang="en-US" altLang="ko-KR" kern="0"/>
              <a:t>check strictly, not using implicit rules</a:t>
            </a:r>
            <a:endParaRPr lang="en-US" altLang="ko-KR" b="1" kern="0"/>
          </a:p>
          <a:p>
            <a:pPr lvl="1">
              <a:lnSpc>
                <a:spcPct val="150000"/>
              </a:lnSpc>
            </a:pPr>
            <a:r>
              <a:rPr lang="en-US" altLang="ko-KR" b="1" kern="0"/>
              <a:t>Check type of the expression following return type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364820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 Declaration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/>
          <a:stretch/>
        </p:blipFill>
        <p:spPr bwMode="auto">
          <a:xfrm>
            <a:off x="585664" y="1340768"/>
            <a:ext cx="7981604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72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995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02" y="1412776"/>
            <a:ext cx="7966898" cy="5211019"/>
          </a:xfrm>
        </p:spPr>
        <p:txBody>
          <a:bodyPr/>
          <a:lstStyle/>
          <a:p>
            <a:r>
              <a:rPr lang="en-US" altLang="ko-KR" dirty="0"/>
              <a:t>* Syntax Error</a:t>
            </a:r>
            <a:r>
              <a:rPr lang="ko-KR" altLang="en-US" dirty="0"/>
              <a:t>가 발생하는 코드는 채점 시 테스트 케이스로 들어가지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e.g.</a:t>
            </a:r>
          </a:p>
          <a:p>
            <a:r>
              <a:rPr lang="en-US" altLang="ko-KR" dirty="0"/>
              <a:t>Cannot declare variable and initialize simultaneously</a:t>
            </a:r>
          </a:p>
          <a:p>
            <a:pPr lvl="1"/>
            <a:r>
              <a:rPr lang="en-US" altLang="ko-KR" sz="1600" dirty="0"/>
              <a:t>int a = 0; </a:t>
            </a:r>
            <a:r>
              <a:rPr lang="en-US" altLang="ko-KR" sz="1600" dirty="0">
                <a:solidFill>
                  <a:srgbClr val="FF0000"/>
                </a:solidFill>
              </a:rPr>
              <a:t>/* syntax error */</a:t>
            </a:r>
          </a:p>
          <a:p>
            <a:endParaRPr lang="en-US" altLang="ko-KR" dirty="0"/>
          </a:p>
          <a:p>
            <a:r>
              <a:rPr lang="en-US" altLang="ko-KR" dirty="0"/>
              <a:t>No anonymous </a:t>
            </a:r>
            <a:r>
              <a:rPr lang="en-US" altLang="ko-KR" dirty="0" err="1"/>
              <a:t>struct</a:t>
            </a:r>
            <a:r>
              <a:rPr lang="en-US" altLang="ko-KR" dirty="0"/>
              <a:t> declaration</a:t>
            </a:r>
          </a:p>
          <a:p>
            <a:pPr lvl="1"/>
            <a:r>
              <a:rPr lang="en-US" altLang="ko-KR" sz="1600" dirty="0"/>
              <a:t>struct { int x; int y; } w; </a:t>
            </a:r>
            <a:r>
              <a:rPr lang="en-US" altLang="ko-KR" sz="1600" dirty="0">
                <a:solidFill>
                  <a:srgbClr val="FF0000"/>
                </a:solidFill>
              </a:rPr>
              <a:t>/* syntax error */</a:t>
            </a:r>
          </a:p>
          <a:p>
            <a:endParaRPr lang="en-US" altLang="ko-KR" dirty="0"/>
          </a:p>
          <a:p>
            <a:r>
              <a:rPr lang="en-US" altLang="ko-KR" dirty="0"/>
              <a:t>Cannot declare variable after other statement(</a:t>
            </a:r>
            <a:r>
              <a:rPr lang="en-US" altLang="ko-KR" dirty="0" err="1"/>
              <a:t>stmt</a:t>
            </a:r>
            <a:r>
              <a:rPr lang="en-US" altLang="ko-KR" dirty="0"/>
              <a:t>) in a scope</a:t>
            </a:r>
          </a:p>
          <a:p>
            <a:pPr lvl="1"/>
            <a:r>
              <a:rPr lang="en-US" altLang="ko-KR" sz="1600" dirty="0"/>
              <a:t>int a;</a:t>
            </a:r>
          </a:p>
          <a:p>
            <a:pPr marL="185737" lvl="1" indent="0">
              <a:buNone/>
            </a:pPr>
            <a:r>
              <a:rPr lang="en-US" altLang="ko-KR" sz="1600" dirty="0"/>
              <a:t>    int b;</a:t>
            </a:r>
          </a:p>
          <a:p>
            <a:pPr marL="185737" lvl="1" indent="0">
              <a:buNone/>
            </a:pPr>
            <a:r>
              <a:rPr lang="en-US" altLang="ko-KR" sz="1600" dirty="0"/>
              <a:t>    a = 5; /</a:t>
            </a:r>
            <a:r>
              <a:rPr lang="ko-KR" altLang="en-US" sz="1600" dirty="0"/>
              <a:t>* </a:t>
            </a:r>
            <a:r>
              <a:rPr lang="en-US" altLang="ko-KR" sz="1600" dirty="0" err="1"/>
              <a:t>stmt</a:t>
            </a:r>
            <a:r>
              <a:rPr lang="en-US" altLang="ko-KR" sz="1600" dirty="0"/>
              <a:t> </a:t>
            </a:r>
            <a:r>
              <a:rPr lang="ko-KR" altLang="en-US" sz="1600" dirty="0"/>
              <a:t>*</a:t>
            </a:r>
            <a:r>
              <a:rPr lang="en-US" altLang="ko-KR" sz="1600" dirty="0"/>
              <a:t>/</a:t>
            </a:r>
          </a:p>
          <a:p>
            <a:pPr marL="185737" lvl="1" indent="0">
              <a:buNone/>
            </a:pPr>
            <a:r>
              <a:rPr lang="en-US" altLang="ko-KR" sz="1600" dirty="0"/>
              <a:t>    int c; </a:t>
            </a:r>
            <a:r>
              <a:rPr lang="en-US" altLang="ko-KR" sz="1600" dirty="0">
                <a:solidFill>
                  <a:srgbClr val="FF0000"/>
                </a:solidFill>
              </a:rPr>
              <a:t>/* syntax error */</a:t>
            </a:r>
          </a:p>
          <a:p>
            <a:pPr marL="185737" lvl="1" indent="0">
              <a:buNone/>
            </a:pPr>
            <a:r>
              <a:rPr lang="en-US" altLang="ko-KR" sz="1600" dirty="0"/>
              <a:t>    { int a; } /</a:t>
            </a:r>
            <a:r>
              <a:rPr lang="ko-KR" altLang="en-US" sz="1600" dirty="0"/>
              <a:t>* </a:t>
            </a:r>
            <a:r>
              <a:rPr lang="en-US" altLang="ko-KR" sz="1600" dirty="0"/>
              <a:t>OK </a:t>
            </a:r>
            <a:r>
              <a:rPr lang="ko-KR" altLang="en-US" sz="1600" dirty="0"/>
              <a:t>*</a:t>
            </a:r>
            <a:r>
              <a:rPr lang="en-US" altLang="ko-KR" sz="16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16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02" y="1412777"/>
            <a:ext cx="7966898" cy="4752528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* Syntax Error</a:t>
            </a:r>
            <a:r>
              <a:rPr lang="ko-KR" altLang="en-US" dirty="0">
                <a:latin typeface="+mn-ea"/>
                <a:ea typeface="+mn-ea"/>
              </a:rPr>
              <a:t>는 아니지만 채점 시 테스트 케이스로 들어가지 않는 경우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sz="16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void v; </a:t>
            </a:r>
            <a:r>
              <a:rPr lang="ko-KR" altLang="en-US" sz="1400" b="0" dirty="0">
                <a:latin typeface="+mn-ea"/>
                <a:ea typeface="+mn-ea"/>
              </a:rPr>
              <a:t>와 같이 </a:t>
            </a:r>
            <a:r>
              <a:rPr lang="en-US" altLang="ko-KR" sz="1400" b="0" dirty="0">
                <a:latin typeface="+mn-ea"/>
                <a:ea typeface="+mn-ea"/>
              </a:rPr>
              <a:t>void </a:t>
            </a:r>
            <a:r>
              <a:rPr lang="ko-KR" altLang="en-US" sz="1400" b="0" dirty="0">
                <a:latin typeface="+mn-ea"/>
                <a:ea typeface="+mn-ea"/>
              </a:rPr>
              <a:t>타입의 변수를 선언하는 경우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int; char; struct a; </a:t>
            </a:r>
            <a:r>
              <a:rPr lang="ko-KR" altLang="en-US" sz="1400" b="0" dirty="0">
                <a:latin typeface="+mn-ea"/>
                <a:ea typeface="+mn-ea"/>
              </a:rPr>
              <a:t>와 같이 변수명이 없는 경우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>
                <a:latin typeface="+mn-ea"/>
                <a:ea typeface="+mn-ea"/>
              </a:rPr>
              <a:t>자기 자신을 </a:t>
            </a:r>
            <a:r>
              <a:rPr lang="en-US" altLang="ko-KR" sz="1400" b="0" dirty="0">
                <a:latin typeface="+mn-ea"/>
                <a:ea typeface="+mn-ea"/>
              </a:rPr>
              <a:t>call</a:t>
            </a:r>
            <a:r>
              <a:rPr lang="ko-KR" altLang="en-US" sz="1400" b="0" dirty="0">
                <a:latin typeface="+mn-ea"/>
                <a:ea typeface="+mn-ea"/>
              </a:rPr>
              <a:t>하는 함수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>
                <a:latin typeface="+mn-ea"/>
                <a:ea typeface="+mn-ea"/>
              </a:rPr>
              <a:t>자기 자신을 멤버로 갖는 구조체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 err="1">
                <a:latin typeface="+mn-ea"/>
                <a:ea typeface="+mn-ea"/>
              </a:rPr>
              <a:t>리턴문이</a:t>
            </a:r>
            <a:r>
              <a:rPr lang="ko-KR" altLang="en-US" sz="1400" b="0" dirty="0">
                <a:latin typeface="+mn-ea"/>
                <a:ea typeface="+mn-ea"/>
              </a:rPr>
              <a:t> 없는 함수 </a:t>
            </a:r>
            <a:r>
              <a:rPr lang="en-US" altLang="ko-KR" sz="1400" b="0" dirty="0">
                <a:latin typeface="+mn-ea"/>
                <a:ea typeface="+mn-ea"/>
              </a:rPr>
              <a:t>(e.g. int foo() {}; 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Struct, Function</a:t>
            </a:r>
            <a:r>
              <a:rPr lang="ko-KR" altLang="en-US" sz="1400" b="0" dirty="0">
                <a:latin typeface="+mn-ea"/>
                <a:ea typeface="+mn-ea"/>
              </a:rPr>
              <a:t>의 </a:t>
            </a:r>
            <a:r>
              <a:rPr lang="en-US" altLang="ko-KR" sz="1400" b="0" dirty="0">
                <a:latin typeface="+mn-ea"/>
                <a:ea typeface="+mn-ea"/>
              </a:rPr>
              <a:t>Forward Declaration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Function</a:t>
            </a:r>
            <a:r>
              <a:rPr lang="ko-KR" altLang="en-US" sz="1400" b="0" dirty="0">
                <a:latin typeface="+mn-ea"/>
                <a:ea typeface="+mn-ea"/>
              </a:rPr>
              <a:t>의</a:t>
            </a:r>
            <a:r>
              <a:rPr lang="en-US" altLang="ko-KR" sz="1400" b="0" dirty="0">
                <a:latin typeface="+mn-ea"/>
                <a:ea typeface="+mn-ea"/>
              </a:rPr>
              <a:t> Implicit Declaration, Overloading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String Constant (e.g. char</a:t>
            </a:r>
            <a:r>
              <a:rPr lang="ko-KR" altLang="en-US" sz="1400" b="0" dirty="0">
                <a:latin typeface="+mn-ea"/>
                <a:ea typeface="+mn-ea"/>
              </a:rPr>
              <a:t>* </a:t>
            </a:r>
            <a:r>
              <a:rPr lang="en-US" altLang="ko-KR" sz="1400" b="0" dirty="0">
                <a:latin typeface="+mn-ea"/>
                <a:ea typeface="+mn-ea"/>
              </a:rPr>
              <a:t>a = “Hello”;)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>
                <a:latin typeface="+mn-ea"/>
                <a:ea typeface="+mn-ea"/>
              </a:rPr>
              <a:t>배열과 포인터</a:t>
            </a:r>
            <a:r>
              <a:rPr lang="en-US" altLang="ko-KR" sz="1400" b="0" dirty="0">
                <a:latin typeface="+mn-ea"/>
                <a:ea typeface="+mn-ea"/>
              </a:rPr>
              <a:t>, </a:t>
            </a:r>
            <a:r>
              <a:rPr lang="ko-KR" altLang="en-US" sz="1400" b="0" dirty="0">
                <a:latin typeface="+mn-ea"/>
                <a:ea typeface="+mn-ea"/>
              </a:rPr>
              <a:t>배열과 배열간 비교연산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struct</a:t>
            </a:r>
            <a:r>
              <a:rPr lang="ko-KR" altLang="en-US" sz="1400" b="0" dirty="0">
                <a:latin typeface="+mn-ea"/>
                <a:ea typeface="+mn-ea"/>
              </a:rPr>
              <a:t>가 함수의 리턴 타입으로 오는 경우</a:t>
            </a:r>
            <a:endParaRPr lang="en-US" altLang="ko-KR" sz="1400" b="0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>
                <a:latin typeface="+mn-ea"/>
                <a:ea typeface="+mn-ea"/>
              </a:rPr>
              <a:t>Variable Length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Grammar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42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CC0000"/>
                </a:solidFill>
              </a:rPr>
              <a:t>Lexical analysis (</a:t>
            </a:r>
            <a:r>
              <a:rPr lang="en-US" altLang="ko-KR" dirty="0" err="1">
                <a:solidFill>
                  <a:srgbClr val="CC0000"/>
                </a:solidFill>
              </a:rPr>
              <a:t>lexer</a:t>
            </a:r>
            <a:r>
              <a:rPr lang="en-US" altLang="ko-KR" dirty="0">
                <a:solidFill>
                  <a:srgbClr val="CC00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Break input string into </a:t>
            </a:r>
            <a:r>
              <a:rPr lang="en-US" altLang="ko-KR" dirty="0">
                <a:latin typeface="Arial" charset="0"/>
              </a:rPr>
              <a:t>“</a:t>
            </a:r>
            <a:r>
              <a:rPr lang="en-US" altLang="ko-KR" dirty="0"/>
              <a:t>words</a:t>
            </a:r>
            <a:r>
              <a:rPr lang="en-US" altLang="ko-KR" dirty="0">
                <a:latin typeface="Arial" charset="0"/>
              </a:rPr>
              <a:t>” (lexeme)</a:t>
            </a:r>
            <a:r>
              <a:rPr lang="en-US" altLang="ko-KR" dirty="0"/>
              <a:t> called </a:t>
            </a:r>
            <a:r>
              <a:rPr lang="en-US" altLang="ko-KR" i="1" dirty="0">
                <a:solidFill>
                  <a:srgbClr val="CC0000"/>
                </a:solidFill>
              </a:rPr>
              <a:t>tokens</a:t>
            </a:r>
          </a:p>
          <a:p>
            <a:pPr lvl="1">
              <a:lnSpc>
                <a:spcPct val="80000"/>
              </a:lnSpc>
              <a:buNone/>
            </a:pPr>
            <a:endParaRPr lang="en-US" altLang="ko-KR" i="1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CC0000"/>
                </a:solidFill>
              </a:rPr>
              <a:t>Syntactic analysis (parser)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Recover structure from the text and put it in a </a:t>
            </a:r>
            <a:r>
              <a:rPr lang="en-US" altLang="ko-KR" dirty="0">
                <a:solidFill>
                  <a:srgbClr val="CC0000"/>
                </a:solidFill>
              </a:rPr>
              <a:t>parse tree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CC0000"/>
                </a:solidFill>
              </a:rPr>
              <a:t>Semantic Analysis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Discover </a:t>
            </a:r>
            <a:r>
              <a:rPr lang="en-US" altLang="ko-KR" dirty="0">
                <a:latin typeface="Arial" charset="0"/>
              </a:rPr>
              <a:t>“</a:t>
            </a:r>
            <a:r>
              <a:rPr lang="en-US" altLang="ko-KR" dirty="0"/>
              <a:t>meaning</a:t>
            </a:r>
            <a:r>
              <a:rPr lang="en-US" altLang="ko-KR" dirty="0">
                <a:latin typeface="Arial" charset="0"/>
              </a:rPr>
              <a:t>”</a:t>
            </a:r>
            <a:r>
              <a:rPr lang="en-US" altLang="ko-KR" dirty="0"/>
              <a:t> (e.g., type-checking) 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Prepare for code generation</a:t>
            </a:r>
          </a:p>
          <a:p>
            <a:pPr lvl="1">
              <a:lnSpc>
                <a:spcPct val="80000"/>
              </a:lnSpc>
            </a:pPr>
            <a:r>
              <a:rPr lang="en-US" altLang="ko-KR" dirty="0"/>
              <a:t>Works with a </a:t>
            </a:r>
            <a:r>
              <a:rPr lang="en-US" altLang="ko-KR" dirty="0">
                <a:solidFill>
                  <a:srgbClr val="CC0000"/>
                </a:solidFill>
              </a:rPr>
              <a:t>symbol table</a:t>
            </a:r>
          </a:p>
          <a:p>
            <a:endParaRPr kumimoji="1"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54317"/>
            <a:ext cx="2952328" cy="17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Phase </a:t>
            </a:r>
            <a:r>
              <a:rPr lang="en-US" altLang="ko-KR" dirty="0"/>
              <a:t>Ordering </a:t>
            </a:r>
            <a:r>
              <a:rPr lang="en-US" altLang="ko-KR"/>
              <a:t>of Compiler Front-Ends</a:t>
            </a:r>
            <a:endParaRPr kumimoji="1"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67502" y="4725144"/>
            <a:ext cx="7966897" cy="1368152"/>
            <a:chOff x="567502" y="4725144"/>
            <a:chExt cx="7966897" cy="136815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567502" y="4725144"/>
              <a:ext cx="6668794" cy="13681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7236296" y="5661248"/>
              <a:ext cx="1298103" cy="43204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Project 3</a:t>
              </a: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사각형 설명선 8"/>
          <p:cNvSpPr/>
          <p:nvPr/>
        </p:nvSpPr>
        <p:spPr bwMode="auto">
          <a:xfrm>
            <a:off x="7236296" y="3356992"/>
            <a:ext cx="1298103" cy="432048"/>
          </a:xfrm>
          <a:prstGeom prst="wedgeRectCallout">
            <a:avLst>
              <a:gd name="adj1" fmla="val -63098"/>
              <a:gd name="adj2" fmla="val -2215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Project 1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7236296" y="4221088"/>
            <a:ext cx="1298103" cy="432048"/>
          </a:xfrm>
          <a:prstGeom prst="wedgeRectCallout">
            <a:avLst>
              <a:gd name="adj1" fmla="val -63098"/>
              <a:gd name="adj2" fmla="val -2215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chemeClr val="bg1"/>
                </a:solidFill>
                <a:latin typeface="Arial" charset="0"/>
              </a:rPr>
              <a:t>Project 2</a:t>
            </a: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altLang="ko-KR" dirty="0"/>
              <a:t>Output &amp; 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07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4562947"/>
          </a:xfrm>
        </p:spPr>
        <p:txBody>
          <a:bodyPr/>
          <a:lstStyle/>
          <a:p>
            <a:r>
              <a:rPr lang="en-US" altLang="ko-KR" dirty="0"/>
              <a:t>Output format</a:t>
            </a:r>
          </a:p>
          <a:p>
            <a:pPr lvl="1"/>
            <a:r>
              <a:rPr lang="en-US" altLang="ko-KR" dirty="0" err="1"/>
              <a:t>filename:line_num</a:t>
            </a:r>
            <a:r>
              <a:rPr lang="en-US" altLang="ko-KR" dirty="0"/>
              <a:t>: </a:t>
            </a:r>
            <a:r>
              <a:rPr lang="en-US" altLang="ko-KR" dirty="0" err="1"/>
              <a:t>error:description</a:t>
            </a:r>
            <a:endParaRPr lang="en-US" altLang="ko-KR" dirty="0"/>
          </a:p>
          <a:p>
            <a:pPr lvl="1"/>
            <a:r>
              <a:rPr lang="en-US" altLang="ko-KR" dirty="0"/>
              <a:t>Use </a:t>
            </a:r>
            <a:r>
              <a:rPr lang="en-US" altLang="ko-KR" i="1" dirty="0" err="1">
                <a:solidFill>
                  <a:srgbClr val="FF0000"/>
                </a:solidFill>
              </a:rPr>
              <a:t>read_line</a:t>
            </a:r>
            <a:r>
              <a:rPr lang="en-US" altLang="ko-KR" i="1" dirty="0">
                <a:solidFill>
                  <a:srgbClr val="FF0000"/>
                </a:solidFill>
              </a:rPr>
              <a:t>() </a:t>
            </a:r>
            <a:r>
              <a:rPr lang="en-US" altLang="ko-KR" dirty="0">
                <a:solidFill>
                  <a:srgbClr val="FF0000"/>
                </a:solidFill>
              </a:rPr>
              <a:t>function </a:t>
            </a:r>
            <a:r>
              <a:rPr lang="en-US" altLang="ko-KR" dirty="0"/>
              <a:t>to get line number </a:t>
            </a:r>
            <a:r>
              <a:rPr lang="en-US" altLang="ko-KR" sz="1600" dirty="0"/>
              <a:t>(Project #3 </a:t>
            </a:r>
            <a:r>
              <a:rPr lang="en-US" altLang="ko-KR" sz="1600" i="1" dirty="0" err="1"/>
              <a:t>subc.l</a:t>
            </a:r>
            <a:r>
              <a:rPr lang="en-US" altLang="ko-KR" sz="1600" i="1" dirty="0"/>
              <a:t> </a:t>
            </a:r>
            <a:r>
              <a:rPr lang="en-US" altLang="ko-KR" sz="1600" dirty="0"/>
              <a:t>skeleton code)</a:t>
            </a:r>
          </a:p>
          <a:p>
            <a:pPr lvl="1"/>
            <a:r>
              <a:rPr lang="en-US" altLang="ko-KR" dirty="0"/>
              <a:t>ex)</a:t>
            </a:r>
          </a:p>
          <a:p>
            <a:pPr lvl="2"/>
            <a:r>
              <a:rPr lang="en-US" altLang="ko-KR" dirty="0"/>
              <a:t>test.c:5: </a:t>
            </a:r>
            <a:r>
              <a:rPr lang="en-US" altLang="ko-KR" dirty="0" err="1"/>
              <a:t>error:not</a:t>
            </a:r>
            <a:r>
              <a:rPr lang="en-US" altLang="ko-KR" dirty="0"/>
              <a:t> declared</a:t>
            </a:r>
          </a:p>
          <a:p>
            <a:pPr lvl="2"/>
            <a:r>
              <a:rPr lang="en-US" altLang="ko-KR" dirty="0"/>
              <a:t>test.c:11: </a:t>
            </a:r>
            <a:r>
              <a:rPr lang="en-US" altLang="ko-KR" dirty="0" err="1"/>
              <a:t>error:redeclaration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63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396752"/>
          </a:xfrm>
        </p:spPr>
        <p:txBody>
          <a:bodyPr/>
          <a:lstStyle/>
          <a:p>
            <a:r>
              <a:rPr lang="en-US" altLang="ko-KR" dirty="0"/>
              <a:t>Should be able to </a:t>
            </a:r>
            <a:r>
              <a:rPr lang="en-US" altLang="ko-KR" dirty="0">
                <a:solidFill>
                  <a:srgbClr val="FF0000"/>
                </a:solidFill>
              </a:rPr>
              <a:t>proceed to next step when error occurs</a:t>
            </a:r>
          </a:p>
          <a:p>
            <a:r>
              <a:rPr lang="en-US" altLang="ko-KR" dirty="0"/>
              <a:t>Return NULL when error occurs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Skip error code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650" y="2780928"/>
            <a:ext cx="7632700" cy="3354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int a;</a:t>
            </a:r>
            <a:br>
              <a:rPr kumimoji="0" lang="pt-BR" altLang="ko-KR" sz="2000" dirty="0"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char a; 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  <a:b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a = 1;  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legal (int) = (int) */</a:t>
            </a:r>
            <a:b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kumimoji="0" lang="pt-BR" altLang="ko-KR" sz="2000" dirty="0">
                <a:latin typeface="Consolas" pitchFamily="49" charset="0"/>
                <a:cs typeface="Consolas" pitchFamily="49" charset="0"/>
              </a:rPr>
              <a:t>a = 'c';  </a:t>
            </a:r>
            <a:r>
              <a:rPr kumimoji="0" lang="pt-BR" altLang="ko-KR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/* error */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pt-BR" altLang="ko-KR" sz="20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Var_decl</a:t>
            </a:r>
            <a:endParaRPr kumimoji="0" lang="en-US" altLang="ko-KR" sz="1400" dirty="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	: pointers ID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if($1==0){  // Not pointer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	if(</a:t>
            </a: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check_is_declared</a:t>
            </a: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($2))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    declare($2,$$=</a:t>
            </a:r>
            <a:r>
              <a:rPr kumimoji="0" lang="en-US" altLang="ko-KR" sz="1400" dirty="0" err="1">
                <a:latin typeface="Consolas" pitchFamily="49" charset="0"/>
                <a:cs typeface="Consolas" pitchFamily="49" charset="0"/>
              </a:rPr>
              <a:t>makevardecl</a:t>
            </a: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(NULL));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		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kumimoji="0" lang="en-US" altLang="ko-KR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$$ = NULL;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latin typeface="Consolas" pitchFamily="49" charset="0"/>
                <a:cs typeface="Consolas" pitchFamily="49" charset="0"/>
              </a:rPr>
              <a:t>            }</a:t>
            </a:r>
            <a:endParaRPr kumimoji="0" lang="pt-BR" altLang="ko-KR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45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1728192"/>
          </a:xfrm>
        </p:spPr>
        <p:txBody>
          <a:bodyPr/>
          <a:lstStyle/>
          <a:p>
            <a:r>
              <a:rPr lang="ko-KR" altLang="en-US" sz="1600" dirty="0"/>
              <a:t>여러 에러가 동시에 발생하는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소스코드의 라인마다 에러는 </a:t>
            </a:r>
            <a:r>
              <a:rPr lang="en-US" altLang="ko-KR" sz="1600" dirty="0"/>
              <a:t>1</a:t>
            </a:r>
            <a:r>
              <a:rPr lang="ko-KR" altLang="en-US" sz="1600" dirty="0"/>
              <a:t>개씩만 출력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파싱할</a:t>
            </a:r>
            <a:r>
              <a:rPr lang="ko-KR" altLang="en-US" sz="1600" dirty="0"/>
              <a:t> 때 먼저 찾을 수 있는 에러를 출력</a:t>
            </a:r>
            <a:r>
              <a:rPr lang="en-US" altLang="ko-KR" sz="1600" dirty="0"/>
              <a:t>)</a:t>
            </a:r>
          </a:p>
          <a:p>
            <a:endParaRPr lang="en-US" altLang="ko-KR" sz="1400" b="0" dirty="0"/>
          </a:p>
          <a:p>
            <a:r>
              <a:rPr lang="en-US" altLang="ko-KR" sz="1400" b="0" dirty="0"/>
              <a:t>e.g.</a:t>
            </a:r>
          </a:p>
          <a:p>
            <a:r>
              <a:rPr lang="ko-KR" altLang="en-US" sz="1400" b="0" dirty="0"/>
              <a:t>아래 예제의 경우 </a:t>
            </a:r>
            <a:r>
              <a:rPr lang="en-US" altLang="ko-KR" sz="1400" b="0" dirty="0">
                <a:latin typeface="Consolas" panose="020B0609020204030204" pitchFamily="49" charset="0"/>
              </a:rPr>
              <a:t>expr-&gt;unary '=' expr </a:t>
            </a:r>
            <a:r>
              <a:rPr lang="ko-KR" altLang="en-US" sz="1400" b="0" dirty="0"/>
              <a:t>를 통한 </a:t>
            </a:r>
            <a:r>
              <a:rPr lang="en-US" altLang="ko-KR" sz="1400" b="0" dirty="0"/>
              <a:t>REDUCE</a:t>
            </a:r>
            <a:r>
              <a:rPr lang="ko-KR" altLang="en-US" sz="1400" b="0" dirty="0"/>
              <a:t>가 일어나기 전</a:t>
            </a:r>
            <a:endParaRPr lang="en-US" altLang="ko-KR" sz="1400" b="0" dirty="0"/>
          </a:p>
          <a:p>
            <a:r>
              <a:rPr lang="en-US" altLang="ko-KR" sz="1400" b="0" dirty="0">
                <a:latin typeface="Consolas" panose="020B0609020204030204" pitchFamily="49" charset="0"/>
              </a:rPr>
              <a:t>unary-&gt;unary '[' expr ']' </a:t>
            </a:r>
            <a:r>
              <a:rPr lang="ko-KR" altLang="en-US" sz="1400" b="0" dirty="0"/>
              <a:t>이 먼저 </a:t>
            </a:r>
            <a:r>
              <a:rPr lang="en-US" altLang="ko-KR" sz="1400" b="0" dirty="0"/>
              <a:t>REDUCE</a:t>
            </a:r>
            <a:r>
              <a:rPr lang="ko-KR" altLang="en-US" sz="1400" b="0" dirty="0"/>
              <a:t>되므로</a:t>
            </a:r>
            <a:r>
              <a:rPr lang="en-US" altLang="ko-KR" sz="1400" b="0" dirty="0"/>
              <a:t>,</a:t>
            </a:r>
          </a:p>
          <a:p>
            <a:r>
              <a:rPr lang="en-US" altLang="ko-KR" sz="1400" b="0" dirty="0">
                <a:latin typeface="Consolas" panose="020B0609020204030204" pitchFamily="49" charset="0"/>
              </a:rPr>
              <a:t>not an array type </a:t>
            </a:r>
            <a:r>
              <a:rPr lang="ko-KR" altLang="en-US" sz="1400" b="0" dirty="0"/>
              <a:t>에러만 출력</a:t>
            </a:r>
            <a:endParaRPr lang="en-US" altLang="ko-KR" sz="14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Multiple Errors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023" y="3789040"/>
            <a:ext cx="758185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int func() {return 1;}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  int a;</a:t>
            </a:r>
            <a:endParaRPr kumimoji="0" lang="en-US" altLang="ko-KR" sz="1600"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latin typeface="Consolas" pitchFamily="49" charset="0"/>
                <a:cs typeface="Consolas" pitchFamily="49" charset="0"/>
              </a:rPr>
              <a:t>  func = a[1]; </a:t>
            </a:r>
            <a:r>
              <a:rPr kumimoji="0"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kumimoji="0"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is not a variable,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error:not an array type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return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979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85800" y="1630446"/>
            <a:ext cx="7772400" cy="2374618"/>
          </a:xfrm>
        </p:spPr>
        <p:txBody>
          <a:bodyPr/>
          <a:lstStyle/>
          <a:p>
            <a:r>
              <a:rPr lang="ko-KR" altLang="en-US" sz="1600" dirty="0"/>
              <a:t>한 </a:t>
            </a:r>
            <a:r>
              <a:rPr lang="en-US" altLang="ko-KR" sz="1600" dirty="0"/>
              <a:t>Production</a:t>
            </a:r>
            <a:r>
              <a:rPr lang="ko-KR" altLang="en-US" sz="1600" dirty="0"/>
              <a:t>에서 여러 에러가 발생해서</a:t>
            </a:r>
            <a:r>
              <a:rPr lang="en-US" altLang="ko-KR" sz="1600" dirty="0"/>
              <a:t> Semantic check</a:t>
            </a:r>
            <a:r>
              <a:rPr lang="ko-KR" altLang="en-US" sz="1600" dirty="0"/>
              <a:t>에 우선순위를 정해야 하는 경우가 있다면</a:t>
            </a:r>
            <a:r>
              <a:rPr lang="en-US" altLang="ko-KR" sz="1600" dirty="0"/>
              <a:t>,</a:t>
            </a:r>
            <a:r>
              <a:rPr lang="ko-KR" altLang="en-US" sz="1600" dirty="0"/>
              <a:t> 본인이 생각했을 때 더 나은 방향으로 구현한 뒤 보고서에 작성 </a:t>
            </a:r>
            <a:endParaRPr lang="en-US" altLang="ko-KR" sz="1600" dirty="0"/>
          </a:p>
          <a:p>
            <a:r>
              <a:rPr lang="en-US" altLang="ko-KR" sz="1400" b="0" dirty="0"/>
              <a:t>(</a:t>
            </a:r>
            <a:r>
              <a:rPr lang="ko-KR" altLang="en-US" sz="1400" b="0" dirty="0"/>
              <a:t>채점 시에는 아예 잘못된 에러가 출력되는 경우가 아니라면 맞게 채점할 것</a:t>
            </a:r>
            <a:r>
              <a:rPr lang="en-US" altLang="ko-KR" sz="1400" b="0" dirty="0"/>
              <a:t>)</a:t>
            </a:r>
          </a:p>
          <a:p>
            <a:endParaRPr lang="en-US" altLang="ko-KR" sz="1400" b="0" dirty="0"/>
          </a:p>
          <a:p>
            <a:r>
              <a:rPr lang="en-US" altLang="ko-KR" sz="1400" b="0" dirty="0"/>
              <a:t>e.g.</a:t>
            </a:r>
          </a:p>
          <a:p>
            <a:r>
              <a:rPr lang="ko-KR" altLang="en-US" sz="1400" b="0" dirty="0"/>
              <a:t>아래 예제의 경우 </a:t>
            </a:r>
            <a:r>
              <a:rPr lang="en-US" altLang="ko-KR" sz="1400" b="0" dirty="0">
                <a:latin typeface="Consolas" panose="020B0609020204030204" pitchFamily="49" charset="0"/>
              </a:rPr>
              <a:t>expr-&gt;unary '=' expr </a:t>
            </a:r>
            <a:r>
              <a:rPr lang="ko-KR" altLang="en-US" sz="1400" b="0" dirty="0">
                <a:latin typeface="Consolas" panose="020B0609020204030204" pitchFamily="49" charset="0"/>
              </a:rPr>
              <a:t>에서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REDUCE</a:t>
            </a:r>
            <a:r>
              <a:rPr lang="ko-KR" altLang="en-US" sz="1400" b="0" dirty="0"/>
              <a:t>가 일어날 때</a:t>
            </a:r>
            <a:r>
              <a:rPr lang="en-US" altLang="ko-KR" sz="1400" b="0" dirty="0"/>
              <a:t>,</a:t>
            </a:r>
          </a:p>
          <a:p>
            <a:r>
              <a:rPr lang="en-US" altLang="ko-KR" sz="1400" b="0" dirty="0"/>
              <a:t>1) LHS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variable</a:t>
            </a:r>
            <a:r>
              <a:rPr lang="ko-KR" altLang="en-US" sz="1400" b="0" dirty="0"/>
              <a:t>인 것을 먼저 검사하는지 </a:t>
            </a:r>
            <a:r>
              <a:rPr lang="en-US" altLang="ko-KR" sz="1400" b="0" dirty="0"/>
              <a:t>2) LHS, RHS</a:t>
            </a:r>
            <a:r>
              <a:rPr lang="ko-KR" altLang="en-US" sz="1400" b="0" dirty="0"/>
              <a:t>가 </a:t>
            </a:r>
            <a:r>
              <a:rPr lang="en-US" altLang="ko-KR" sz="1400" b="0" dirty="0"/>
              <a:t>same type </a:t>
            </a:r>
            <a:r>
              <a:rPr lang="ko-KR" altLang="en-US" sz="1400" b="0" dirty="0"/>
              <a:t>인지를 먼저 검사하는지에 따라 출력되는 메시지가 달라질 것이다</a:t>
            </a:r>
            <a:r>
              <a:rPr lang="en-US" altLang="ko-KR" sz="1400" b="0" dirty="0"/>
              <a:t>.</a:t>
            </a:r>
          </a:p>
          <a:p>
            <a:r>
              <a:rPr lang="ko-KR" altLang="en-US" sz="1400" b="0" dirty="0"/>
              <a:t>참고로 이 예제의 경우 </a:t>
            </a:r>
            <a:r>
              <a:rPr lang="en-US" altLang="ko-KR" sz="1400" b="0" dirty="0"/>
              <a:t>9p </a:t>
            </a:r>
            <a:r>
              <a:rPr lang="ko-KR" altLang="en-US" sz="1400" b="0" dirty="0"/>
              <a:t>에서 따로 순서를 지정해 놓았기에 </a:t>
            </a:r>
            <a:r>
              <a:rPr lang="en-US" altLang="ko-KR" sz="1400" b="0" dirty="0">
                <a:latin typeface="Consolas" panose="020B0609020204030204" pitchFamily="49" charset="0"/>
              </a:rPr>
              <a:t>LHS is not a variable </a:t>
            </a:r>
            <a:r>
              <a:rPr lang="ko-KR" altLang="en-US" sz="1400" b="0" dirty="0"/>
              <a:t>에러가 출력되는 것이 맞다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Multiple Errors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503" y="4437112"/>
            <a:ext cx="846899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int func() {return 1;}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int main()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  int a;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  func = a; 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altLang="ko-KR" sz="1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error:LHS is not a variable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error:LHS and RHS are not same type</a:t>
            </a:r>
            <a:r>
              <a:rPr lang="ko-KR" altLang="en-US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ko-KR"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  return 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43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Carefully follows the implementation in class handout.</a:t>
            </a:r>
          </a:p>
          <a:p>
            <a:pPr lvl="1"/>
            <a:r>
              <a:rPr lang="en-US" altLang="ko-KR" dirty="0"/>
              <a:t>Grammars are almost same.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Implement your own type check functions for data structures.</a:t>
            </a:r>
          </a:p>
          <a:p>
            <a:pPr lvl="1"/>
            <a:r>
              <a:rPr lang="en-US" altLang="ko-KR" dirty="0"/>
              <a:t>Improves code readability</a:t>
            </a:r>
          </a:p>
          <a:p>
            <a:pPr lvl="1"/>
            <a:r>
              <a:rPr lang="en-US" altLang="ko-KR" dirty="0"/>
              <a:t>Faster debugging</a:t>
            </a:r>
          </a:p>
          <a:p>
            <a:pPr lvl="1"/>
            <a:r>
              <a:rPr lang="en-US" altLang="ko-KR" dirty="0"/>
              <a:t>Be careful for segmentation fault (accessing NULL pointer)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Always beware of how information flows while reduce occurs.</a:t>
            </a:r>
          </a:p>
          <a:p>
            <a:endParaRPr lang="en-US" altLang="ko-KR" dirty="0"/>
          </a:p>
          <a:p>
            <a:r>
              <a:rPr lang="en-US" altLang="ko-KR" dirty="0"/>
              <a:t>Check test code in  </a:t>
            </a:r>
            <a:r>
              <a:rPr lang="en-US" altLang="ko-KR" dirty="0" err="1">
                <a:latin typeface="Consolas" panose="020B0609020204030204" pitchFamily="49" charset="0"/>
              </a:rPr>
              <a:t>open_test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directory.</a:t>
            </a:r>
          </a:p>
          <a:p>
            <a:r>
              <a:rPr lang="en-US" altLang="ko-KR" sz="1600" b="0" dirty="0">
                <a:latin typeface="Consolas" panose="020B0609020204030204" pitchFamily="49" charset="0"/>
              </a:rPr>
              <a:t>Ex) ./</a:t>
            </a:r>
            <a:r>
              <a:rPr lang="en-US" altLang="ko-KR" sz="1600" b="0" dirty="0" err="1">
                <a:latin typeface="Consolas" panose="020B0609020204030204" pitchFamily="49" charset="0"/>
              </a:rPr>
              <a:t>subc</a:t>
            </a:r>
            <a:r>
              <a:rPr lang="en-US" altLang="ko-KR" sz="1600" b="0" dirty="0"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latin typeface="Consolas" panose="020B0609020204030204" pitchFamily="49" charset="0"/>
              </a:rPr>
              <a:t>open_test</a:t>
            </a:r>
            <a:r>
              <a:rPr lang="en-US" altLang="ko-KR" sz="1600" b="0" dirty="0"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latin typeface="Consolas" panose="020B0609020204030204" pitchFamily="49" charset="0"/>
              </a:rPr>
              <a:t>func_op.c</a:t>
            </a:r>
            <a:r>
              <a:rPr lang="en-US" altLang="ko-KR" sz="1600" b="0" dirty="0">
                <a:latin typeface="Consolas" panose="020B0609020204030204" pitchFamily="49" charset="0"/>
              </a:rPr>
              <a:t> &gt; result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324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>
                <a:latin typeface="+mn-ea"/>
                <a:ea typeface="+mn-ea"/>
              </a:rPr>
              <a:t>제출 기한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en-US" altLang="ko-KR" spc="50" dirty="0">
                <a:latin typeface="+mn-ea"/>
                <a:ea typeface="+mn-ea"/>
              </a:rPr>
              <a:t>12</a:t>
            </a:r>
            <a:r>
              <a:rPr lang="ko-KR" altLang="en-US" spc="50" dirty="0">
                <a:latin typeface="+mn-ea"/>
                <a:ea typeface="+mn-ea"/>
              </a:rPr>
              <a:t>월 </a:t>
            </a:r>
            <a:r>
              <a:rPr lang="en-US" altLang="ko-KR" spc="50" dirty="0">
                <a:latin typeface="+mn-ea"/>
                <a:ea typeface="+mn-ea"/>
              </a:rPr>
              <a:t>1</a:t>
            </a:r>
            <a:r>
              <a:rPr lang="ko-KR" altLang="en-US" spc="50" dirty="0">
                <a:latin typeface="+mn-ea"/>
                <a:ea typeface="+mn-ea"/>
              </a:rPr>
              <a:t>일</a:t>
            </a:r>
            <a:r>
              <a:rPr lang="en-US" altLang="ko-KR" spc="50" dirty="0">
                <a:latin typeface="+mn-ea"/>
                <a:ea typeface="+mn-ea"/>
              </a:rPr>
              <a:t>(</a:t>
            </a:r>
            <a:r>
              <a:rPr lang="ko-KR" altLang="en-US" spc="50" dirty="0">
                <a:latin typeface="+mn-ea"/>
                <a:ea typeface="+mn-ea"/>
              </a:rPr>
              <a:t>수</a:t>
            </a:r>
            <a:r>
              <a:rPr lang="en-US" altLang="ko-KR" spc="50" dirty="0">
                <a:latin typeface="+mn-ea"/>
                <a:ea typeface="+mn-ea"/>
              </a:rPr>
              <a:t>)</a:t>
            </a:r>
            <a:r>
              <a:rPr lang="ko-KR" altLang="en-US" spc="50" dirty="0">
                <a:latin typeface="+mn-ea"/>
                <a:ea typeface="+mn-ea"/>
              </a:rPr>
              <a:t> </a:t>
            </a:r>
            <a:r>
              <a:rPr lang="en-US" altLang="ko-KR" spc="50" dirty="0">
                <a:latin typeface="+mn-ea"/>
                <a:ea typeface="+mn-ea"/>
              </a:rPr>
              <a:t>23</a:t>
            </a:r>
            <a:r>
              <a:rPr lang="ko-KR" altLang="en-US" spc="50" dirty="0">
                <a:latin typeface="+mn-ea"/>
                <a:ea typeface="+mn-ea"/>
              </a:rPr>
              <a:t>시 </a:t>
            </a:r>
            <a:r>
              <a:rPr lang="en-US" altLang="ko-KR" spc="50" dirty="0">
                <a:latin typeface="+mn-ea"/>
                <a:ea typeface="+mn-ea"/>
              </a:rPr>
              <a:t>59</a:t>
            </a:r>
            <a:r>
              <a:rPr lang="ko-KR" altLang="en-US" spc="50" dirty="0">
                <a:latin typeface="+mn-ea"/>
                <a:ea typeface="+mn-ea"/>
              </a:rPr>
              <a:t>분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endParaRPr lang="en-US" altLang="ko-KR" spc="50" dirty="0">
              <a:latin typeface="+mn-ea"/>
              <a:ea typeface="+mn-ea"/>
            </a:endParaRPr>
          </a:p>
          <a:p>
            <a:r>
              <a:rPr lang="ko-KR" altLang="en-US" spc="50" dirty="0">
                <a:latin typeface="+mn-ea"/>
                <a:ea typeface="+mn-ea"/>
              </a:rPr>
              <a:t>제출 방법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en-US" altLang="ko-KR" spc="50" dirty="0" err="1">
                <a:latin typeface="+mn-ea"/>
                <a:ea typeface="+mn-ea"/>
              </a:rPr>
              <a:t>etl.snu.ac.kr</a:t>
            </a:r>
            <a:r>
              <a:rPr lang="ko-KR" altLang="en-US" spc="50" dirty="0">
                <a:latin typeface="+mn-ea"/>
                <a:ea typeface="+mn-ea"/>
              </a:rPr>
              <a:t>을 통해서 제출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endParaRPr lang="en-US" altLang="ko-KR" spc="50" dirty="0">
              <a:latin typeface="+mn-ea"/>
              <a:ea typeface="+mn-ea"/>
            </a:endParaRPr>
          </a:p>
          <a:p>
            <a:r>
              <a:rPr lang="ko-KR" altLang="en-US" spc="50" dirty="0">
                <a:latin typeface="+mn-ea"/>
                <a:ea typeface="+mn-ea"/>
              </a:rPr>
              <a:t>제출 파일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en-US" altLang="ko-KR" sz="1600" spc="50" dirty="0" err="1">
                <a:latin typeface="+mn-ea"/>
                <a:ea typeface="+mn-ea"/>
              </a:rPr>
              <a:t>subc.l</a:t>
            </a:r>
            <a:r>
              <a:rPr lang="en-US" altLang="ko-KR" sz="1600" spc="50" dirty="0">
                <a:latin typeface="+mn-ea"/>
                <a:ea typeface="+mn-ea"/>
              </a:rPr>
              <a:t>, </a:t>
            </a:r>
            <a:r>
              <a:rPr lang="en-US" altLang="ko-KR" sz="1600" spc="50" dirty="0" err="1">
                <a:latin typeface="+mn-ea"/>
                <a:ea typeface="+mn-ea"/>
              </a:rPr>
              <a:t>subc.y</a:t>
            </a:r>
            <a:r>
              <a:rPr lang="en-US" altLang="ko-KR" sz="1600" spc="50" dirty="0">
                <a:latin typeface="+mn-ea"/>
                <a:ea typeface="+mn-ea"/>
              </a:rPr>
              <a:t>, </a:t>
            </a:r>
            <a:r>
              <a:rPr lang="en-US" altLang="ko-KR" sz="1600" spc="50" dirty="0" err="1">
                <a:latin typeface="+mn-ea"/>
                <a:ea typeface="+mn-ea"/>
              </a:rPr>
              <a:t>subc.h</a:t>
            </a:r>
            <a:r>
              <a:rPr lang="en-US" altLang="ko-KR" sz="1600" spc="50" dirty="0">
                <a:latin typeface="+mn-ea"/>
                <a:ea typeface="+mn-ea"/>
              </a:rPr>
              <a:t>, </a:t>
            </a:r>
            <a:r>
              <a:rPr lang="en-US" altLang="ko-KR" sz="1600" spc="50" dirty="0" err="1">
                <a:latin typeface="+mn-ea"/>
                <a:ea typeface="+mn-ea"/>
              </a:rPr>
              <a:t>hash.c</a:t>
            </a:r>
            <a:r>
              <a:rPr lang="en-US" altLang="ko-KR" sz="1600" spc="50" dirty="0">
                <a:latin typeface="+mn-ea"/>
                <a:ea typeface="+mn-ea"/>
              </a:rPr>
              <a:t> </a:t>
            </a:r>
            <a:r>
              <a:rPr lang="ko-KR" altLang="en-US" sz="1600" spc="50" dirty="0">
                <a:latin typeface="+mn-ea"/>
                <a:ea typeface="+mn-ea"/>
              </a:rPr>
              <a:t>등 소스파일과 </a:t>
            </a:r>
            <a:r>
              <a:rPr lang="en-US" altLang="ko-KR" sz="1600" spc="50" dirty="0" err="1">
                <a:latin typeface="+mn-ea"/>
                <a:ea typeface="+mn-ea"/>
              </a:rPr>
              <a:t>Makefile</a:t>
            </a:r>
            <a:r>
              <a:rPr lang="en-US" altLang="ko-KR" sz="1600" spc="50" dirty="0">
                <a:latin typeface="+mn-ea"/>
                <a:ea typeface="+mn-ea"/>
              </a:rPr>
              <a:t>, readme </a:t>
            </a:r>
            <a:r>
              <a:rPr lang="ko-KR" altLang="en-US" sz="1600" spc="50" dirty="0">
                <a:latin typeface="+mn-ea"/>
                <a:ea typeface="+mn-ea"/>
              </a:rPr>
              <a:t>파일</a:t>
            </a:r>
            <a:r>
              <a:rPr lang="en-US" altLang="ko-KR" sz="1600" spc="50" dirty="0">
                <a:latin typeface="+mn-ea"/>
                <a:ea typeface="+mn-ea"/>
              </a:rPr>
              <a:t>, 4</a:t>
            </a:r>
            <a:r>
              <a:rPr lang="ko-KR" altLang="en-US" sz="1600" spc="50" dirty="0">
                <a:latin typeface="+mn-ea"/>
                <a:ea typeface="+mn-ea"/>
              </a:rPr>
              <a:t>장 이내의 </a:t>
            </a:r>
            <a:r>
              <a:rPr lang="ko-KR" altLang="en-US" sz="1600" spc="50" dirty="0">
                <a:solidFill>
                  <a:srgbClr val="FF0000"/>
                </a:solidFill>
                <a:latin typeface="+mn-ea"/>
                <a:ea typeface="+mn-ea"/>
              </a:rPr>
              <a:t>결과 보고서</a:t>
            </a:r>
            <a:r>
              <a:rPr lang="ko-KR" altLang="en-US" sz="1600" spc="50" dirty="0">
                <a:latin typeface="+mn-ea"/>
                <a:ea typeface="+mn-ea"/>
              </a:rPr>
              <a:t>를 압축해서 </a:t>
            </a:r>
            <a:r>
              <a:rPr lang="en-US" altLang="ko-KR" sz="1600" spc="50" dirty="0">
                <a:latin typeface="+mn-ea"/>
                <a:ea typeface="+mn-ea"/>
              </a:rPr>
              <a:t>zip</a:t>
            </a:r>
            <a:r>
              <a:rPr lang="ko-KR" altLang="en-US" sz="1600" spc="50" dirty="0">
                <a:latin typeface="+mn-ea"/>
                <a:ea typeface="+mn-ea"/>
              </a:rPr>
              <a:t>파일로 제출</a:t>
            </a:r>
            <a:endParaRPr lang="en-US" altLang="ko-KR" sz="1600" spc="50" dirty="0">
              <a:latin typeface="+mn-ea"/>
              <a:ea typeface="+mn-ea"/>
            </a:endParaRPr>
          </a:p>
          <a:p>
            <a:pPr lvl="2"/>
            <a:r>
              <a:rPr lang="ko-KR" altLang="en-US" spc="50" dirty="0">
                <a:latin typeface="+mn-ea"/>
                <a:ea typeface="+mn-ea"/>
              </a:rPr>
              <a:t>제출 전에 </a:t>
            </a:r>
            <a:r>
              <a:rPr lang="en-US" altLang="ko-KR" spc="50" dirty="0">
                <a:latin typeface="+mn-ea"/>
                <a:ea typeface="+mn-ea"/>
              </a:rPr>
              <a:t>$ make clean</a:t>
            </a:r>
            <a:r>
              <a:rPr lang="ko-KR" altLang="en-US" spc="50" dirty="0">
                <a:latin typeface="+mn-ea"/>
                <a:ea typeface="+mn-ea"/>
              </a:rPr>
              <a:t>으로 불필요한 것들은 지우고 제출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ko-KR" altLang="en-US" sz="1600" spc="50" dirty="0">
                <a:latin typeface="+mn-ea"/>
                <a:ea typeface="+mn-ea"/>
              </a:rPr>
              <a:t>결과 보고서에는 구현방법</a:t>
            </a:r>
            <a:r>
              <a:rPr lang="en-US" altLang="ko-KR" sz="1600" spc="50" dirty="0">
                <a:latin typeface="+mn-ea"/>
                <a:ea typeface="+mn-ea"/>
              </a:rPr>
              <a:t>,</a:t>
            </a:r>
            <a:r>
              <a:rPr lang="ko-KR" altLang="en-US" sz="1600" spc="50" dirty="0">
                <a:latin typeface="+mn-ea"/>
                <a:ea typeface="+mn-ea"/>
              </a:rPr>
              <a:t> 구현내용을 채점 시 참고할 수 있도록 간단히 작성</a:t>
            </a:r>
            <a:endParaRPr lang="en-US" altLang="ko-KR" sz="1600" spc="50" dirty="0">
              <a:latin typeface="+mn-ea"/>
              <a:ea typeface="+mn-ea"/>
            </a:endParaRPr>
          </a:p>
          <a:p>
            <a:pPr lvl="1"/>
            <a:r>
              <a:rPr lang="ko-KR" altLang="en-US" sz="1600" spc="50" dirty="0">
                <a:latin typeface="+mn-ea"/>
                <a:ea typeface="+mn-ea"/>
              </a:rPr>
              <a:t>파일명</a:t>
            </a:r>
            <a:r>
              <a:rPr lang="en-US" altLang="ko-KR" sz="1600" spc="50" dirty="0">
                <a:latin typeface="+mn-ea"/>
                <a:ea typeface="+mn-ea"/>
              </a:rPr>
              <a:t>: </a:t>
            </a:r>
            <a:r>
              <a:rPr lang="en-US" altLang="ko-KR" sz="1600" spc="50" dirty="0">
                <a:solidFill>
                  <a:srgbClr val="FF0000"/>
                </a:solidFill>
                <a:latin typeface="+mn-ea"/>
                <a:ea typeface="+mn-ea"/>
              </a:rPr>
              <a:t>project3_</a:t>
            </a:r>
            <a:r>
              <a:rPr lang="ko-KR" altLang="en-US" sz="1600" spc="50" dirty="0">
                <a:solidFill>
                  <a:srgbClr val="FF0000"/>
                </a:solidFill>
                <a:latin typeface="+mn-ea"/>
                <a:ea typeface="+mn-ea"/>
              </a:rPr>
              <a:t>학번</a:t>
            </a:r>
            <a:r>
              <a:rPr lang="en-US" altLang="ko-KR" sz="1600" spc="50" dirty="0">
                <a:solidFill>
                  <a:srgbClr val="FF0000"/>
                </a:solidFill>
                <a:latin typeface="+mn-ea"/>
                <a:ea typeface="+mn-ea"/>
              </a:rPr>
              <a:t>.zip</a:t>
            </a:r>
          </a:p>
          <a:p>
            <a:pPr lvl="1"/>
            <a:r>
              <a:rPr lang="en-US" altLang="ko-KR" sz="1600" spc="50" dirty="0">
                <a:latin typeface="+mn-ea"/>
                <a:ea typeface="+mn-ea"/>
              </a:rPr>
              <a:t>Readme </a:t>
            </a:r>
            <a:r>
              <a:rPr lang="ko-KR" altLang="en-US" sz="1600" spc="50" dirty="0">
                <a:latin typeface="+mn-ea"/>
                <a:ea typeface="+mn-ea"/>
              </a:rPr>
              <a:t>파일에는 이름</a:t>
            </a:r>
            <a:r>
              <a:rPr lang="en-US" altLang="ko-KR" sz="1600" spc="50" dirty="0">
                <a:latin typeface="+mn-ea"/>
                <a:ea typeface="+mn-ea"/>
              </a:rPr>
              <a:t>, </a:t>
            </a:r>
            <a:r>
              <a:rPr lang="ko-KR" altLang="en-US" sz="1600" spc="50" dirty="0">
                <a:latin typeface="+mn-ea"/>
                <a:ea typeface="+mn-ea"/>
              </a:rPr>
              <a:t>학번</a:t>
            </a:r>
            <a:r>
              <a:rPr lang="en-US" altLang="ko-KR" sz="1600" spc="50" dirty="0">
                <a:latin typeface="+mn-ea"/>
                <a:ea typeface="+mn-ea"/>
              </a:rPr>
              <a:t>, </a:t>
            </a:r>
            <a:r>
              <a:rPr lang="ko-KR" altLang="en-US" sz="1600" spc="50" dirty="0" err="1">
                <a:latin typeface="+mn-ea"/>
                <a:ea typeface="+mn-ea"/>
              </a:rPr>
              <a:t>이메일</a:t>
            </a:r>
            <a:r>
              <a:rPr lang="en-US" altLang="ko-KR" sz="1600" spc="50" dirty="0">
                <a:latin typeface="+mn-ea"/>
                <a:ea typeface="+mn-ea"/>
              </a:rPr>
              <a:t>, </a:t>
            </a:r>
            <a:r>
              <a:rPr lang="ko-KR" altLang="en-US" sz="1600" spc="50" dirty="0">
                <a:latin typeface="+mn-ea"/>
                <a:ea typeface="+mn-ea"/>
              </a:rPr>
              <a:t>실행방법</a:t>
            </a:r>
            <a:r>
              <a:rPr lang="en-US" altLang="ko-KR" sz="1600" spc="50" dirty="0">
                <a:latin typeface="+mn-ea"/>
                <a:ea typeface="+mn-ea"/>
              </a:rPr>
              <a:t>(</a:t>
            </a:r>
            <a:r>
              <a:rPr lang="en-US" altLang="ko-KR" sz="1600" spc="50" dirty="0" err="1">
                <a:latin typeface="+mn-ea"/>
                <a:ea typeface="+mn-ea"/>
              </a:rPr>
              <a:t>Makefile</a:t>
            </a:r>
            <a:r>
              <a:rPr lang="ko-KR" altLang="en-US" sz="1600" spc="50" dirty="0">
                <a:latin typeface="+mn-ea"/>
                <a:ea typeface="+mn-ea"/>
              </a:rPr>
              <a:t>을 변경하였을 경우</a:t>
            </a:r>
            <a:r>
              <a:rPr lang="en-US" altLang="ko-KR" sz="1600" spc="50" dirty="0">
                <a:latin typeface="+mn-ea"/>
                <a:ea typeface="+mn-ea"/>
              </a:rPr>
              <a:t>)</a:t>
            </a:r>
            <a:r>
              <a:rPr lang="ko-KR" altLang="en-US" sz="1600" spc="50" dirty="0">
                <a:latin typeface="+mn-ea"/>
                <a:ea typeface="+mn-ea"/>
              </a:rPr>
              <a:t>을 적는다</a:t>
            </a:r>
            <a:r>
              <a:rPr lang="en-US" altLang="ko-KR" sz="1600" spc="50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72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50" dirty="0">
                <a:latin typeface="+mn-ea"/>
                <a:ea typeface="+mn-ea"/>
              </a:rPr>
              <a:t>수업 게시판 확인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ko-KR" altLang="en-US" b="1" u="sng" spc="50" dirty="0">
                <a:solidFill>
                  <a:srgbClr val="FF0000"/>
                </a:solidFill>
                <a:latin typeface="+mn-ea"/>
                <a:ea typeface="+mn-ea"/>
              </a:rPr>
              <a:t>이번 프로젝트는 질문이 많을 것으로 예상되므로 질문의 공유를 위해 </a:t>
            </a:r>
            <a:r>
              <a:rPr lang="en-US" altLang="ko-KR" b="1" u="sng" spc="50" dirty="0">
                <a:solidFill>
                  <a:srgbClr val="FF0000"/>
                </a:solidFill>
                <a:latin typeface="+mn-ea"/>
                <a:ea typeface="+mn-ea"/>
              </a:rPr>
              <a:t>ETL</a:t>
            </a:r>
            <a:r>
              <a:rPr lang="ko-KR" altLang="en-US" b="1" u="sng" spc="50" dirty="0">
                <a:solidFill>
                  <a:srgbClr val="FF0000"/>
                </a:solidFill>
                <a:latin typeface="+mn-ea"/>
                <a:ea typeface="+mn-ea"/>
              </a:rPr>
              <a:t>의 질의응답 게시판을 활용할 예정</a:t>
            </a:r>
            <a:endParaRPr lang="en-US" altLang="ko-KR" b="1" u="sng" spc="5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/>
            <a:r>
              <a:rPr lang="ko-KR" altLang="en-US" spc="50" dirty="0" err="1">
                <a:latin typeface="+mn-ea"/>
                <a:ea typeface="+mn-ea"/>
              </a:rPr>
              <a:t>비밀글이</a:t>
            </a:r>
            <a:r>
              <a:rPr lang="ko-KR" altLang="en-US" spc="50" dirty="0">
                <a:latin typeface="+mn-ea"/>
                <a:ea typeface="+mn-ea"/>
              </a:rPr>
              <a:t> 아닌 </a:t>
            </a:r>
            <a:r>
              <a:rPr lang="ko-KR" altLang="en-US" b="1" u="sng" spc="50" dirty="0" err="1">
                <a:solidFill>
                  <a:srgbClr val="FF0000"/>
                </a:solidFill>
                <a:latin typeface="+mn-ea"/>
                <a:ea typeface="+mn-ea"/>
              </a:rPr>
              <a:t>공개글로</a:t>
            </a:r>
            <a:r>
              <a:rPr lang="ko-KR" altLang="en-US" b="1" u="sng" spc="50" dirty="0">
                <a:solidFill>
                  <a:srgbClr val="FF0000"/>
                </a:solidFill>
                <a:latin typeface="+mn-ea"/>
                <a:ea typeface="+mn-ea"/>
              </a:rPr>
              <a:t> 작성</a:t>
            </a:r>
            <a:endParaRPr lang="en-US" altLang="ko-KR" b="1" u="sng" spc="5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/>
            <a:r>
              <a:rPr lang="ko-KR" altLang="en-US" spc="50" dirty="0">
                <a:latin typeface="+mn-ea"/>
                <a:ea typeface="+mn-ea"/>
              </a:rPr>
              <a:t>스펙이 수정</a:t>
            </a:r>
            <a:r>
              <a:rPr lang="en-US" altLang="ko-KR" spc="50" dirty="0">
                <a:latin typeface="+mn-ea"/>
                <a:ea typeface="+mn-ea"/>
              </a:rPr>
              <a:t> </a:t>
            </a:r>
            <a:r>
              <a:rPr lang="ko-KR" altLang="en-US" spc="50" dirty="0">
                <a:latin typeface="+mn-ea"/>
                <a:ea typeface="+mn-ea"/>
              </a:rPr>
              <a:t>또는 추가되는 사항은 항상 게시판을 통하여 공지</a:t>
            </a:r>
            <a:endParaRPr lang="en-US" altLang="ko-KR" spc="50" dirty="0">
              <a:latin typeface="+mn-ea"/>
              <a:ea typeface="+mn-ea"/>
            </a:endParaRPr>
          </a:p>
          <a:p>
            <a:pPr lvl="1"/>
            <a:r>
              <a:rPr lang="ko-KR" altLang="en-US" spc="50" dirty="0">
                <a:latin typeface="+mn-ea"/>
                <a:ea typeface="+mn-ea"/>
              </a:rPr>
              <a:t>제출 마지막날까지 공지된 사항을 반영해서 제출</a:t>
            </a:r>
            <a:endParaRPr lang="en-US" altLang="ko-KR" spc="50" dirty="0">
              <a:latin typeface="+mn-ea"/>
              <a:ea typeface="+mn-ea"/>
            </a:endParaRPr>
          </a:p>
          <a:p>
            <a:endParaRPr lang="en-US" altLang="ko-KR" spc="50" dirty="0">
              <a:latin typeface="+mn-ea"/>
              <a:ea typeface="+mn-ea"/>
            </a:endParaRPr>
          </a:p>
          <a:p>
            <a:r>
              <a:rPr lang="ko-KR" altLang="en-US" spc="50" dirty="0">
                <a:latin typeface="+mn-ea"/>
                <a:ea typeface="+mn-ea"/>
              </a:rPr>
              <a:t>소스코드에 자세히 주석달기</a:t>
            </a:r>
            <a:endParaRPr lang="en-US" altLang="ko-KR" spc="50" dirty="0">
              <a:latin typeface="+mn-ea"/>
              <a:ea typeface="+mn-ea"/>
            </a:endParaRPr>
          </a:p>
          <a:p>
            <a:endParaRPr lang="en-US" altLang="ko-KR" spc="50" dirty="0">
              <a:latin typeface="+mn-ea"/>
              <a:ea typeface="+mn-ea"/>
            </a:endParaRPr>
          </a:p>
          <a:p>
            <a:r>
              <a:rPr lang="en-US" altLang="ko-KR" spc="50" dirty="0">
                <a:solidFill>
                  <a:srgbClr val="FF0000"/>
                </a:solidFill>
                <a:latin typeface="+mn-ea"/>
                <a:ea typeface="+mn-ea"/>
              </a:rPr>
              <a:t>Cheating </a:t>
            </a:r>
            <a:r>
              <a:rPr lang="ko-KR" altLang="en-US" spc="50" dirty="0">
                <a:solidFill>
                  <a:srgbClr val="FF0000"/>
                </a:solidFill>
                <a:latin typeface="+mn-ea"/>
                <a:ea typeface="+mn-ea"/>
              </a:rPr>
              <a:t>금지 </a:t>
            </a:r>
            <a:r>
              <a:rPr lang="en-US" altLang="ko-KR" spc="50" dirty="0">
                <a:solidFill>
                  <a:srgbClr val="FF0000"/>
                </a:solidFill>
                <a:latin typeface="+mn-ea"/>
                <a:ea typeface="+mn-ea"/>
              </a:rPr>
              <a:t>(F</a:t>
            </a:r>
            <a:r>
              <a:rPr lang="ko-KR" altLang="en-US" spc="50" dirty="0">
                <a:solidFill>
                  <a:srgbClr val="FF0000"/>
                </a:solidFill>
                <a:latin typeface="+mn-ea"/>
                <a:ea typeface="+mn-ea"/>
              </a:rPr>
              <a:t>처리</a:t>
            </a:r>
            <a:r>
              <a:rPr lang="en-US" altLang="ko-KR" spc="5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pc="50" dirty="0">
                <a:solidFill>
                  <a:srgbClr val="FF0000"/>
                </a:solidFill>
                <a:latin typeface="+mn-ea"/>
                <a:ea typeface="+mn-ea"/>
              </a:rPr>
              <a:t>모든 코드 철저히 검사</a:t>
            </a:r>
            <a:r>
              <a:rPr lang="en-US" altLang="ko-KR" spc="5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endParaRPr lang="en-US" altLang="ko-KR" spc="50" dirty="0">
              <a:latin typeface="+mn-ea"/>
              <a:ea typeface="+mn-ea"/>
            </a:endParaRPr>
          </a:p>
          <a:p>
            <a:r>
              <a:rPr lang="en-US" altLang="ko-KR" spc="50" dirty="0">
                <a:latin typeface="+mn-ea"/>
                <a:ea typeface="+mn-ea"/>
              </a:rPr>
              <a:t>TA </a:t>
            </a:r>
          </a:p>
          <a:p>
            <a:pPr lvl="1"/>
            <a:r>
              <a:rPr lang="ko-KR" altLang="en-US" spc="50" dirty="0" err="1">
                <a:latin typeface="+mn-ea"/>
                <a:ea typeface="+mn-ea"/>
              </a:rPr>
              <a:t>조중하</a:t>
            </a:r>
            <a:r>
              <a:rPr lang="ko-KR" altLang="en-US" spc="50" dirty="0">
                <a:latin typeface="+mn-ea"/>
                <a:ea typeface="+mn-ea"/>
              </a:rPr>
              <a:t> </a:t>
            </a:r>
            <a:r>
              <a:rPr lang="en-US" altLang="ko-KR" spc="50" dirty="0">
                <a:latin typeface="+mn-ea"/>
                <a:ea typeface="+mn-ea"/>
              </a:rPr>
              <a:t>(301</a:t>
            </a:r>
            <a:r>
              <a:rPr lang="ko-KR" altLang="en-US" spc="50" dirty="0">
                <a:latin typeface="+mn-ea"/>
                <a:ea typeface="+mn-ea"/>
              </a:rPr>
              <a:t>동 </a:t>
            </a:r>
            <a:r>
              <a:rPr lang="en-US" altLang="ko-KR" spc="50" dirty="0">
                <a:latin typeface="+mn-ea"/>
                <a:ea typeface="+mn-ea"/>
              </a:rPr>
              <a:t>819</a:t>
            </a:r>
            <a:r>
              <a:rPr lang="ko-KR" altLang="en-US" spc="50" dirty="0">
                <a:latin typeface="+mn-ea"/>
                <a:ea typeface="+mn-ea"/>
              </a:rPr>
              <a:t>호</a:t>
            </a:r>
            <a:r>
              <a:rPr lang="en-US" altLang="ko-KR" spc="50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ko-KR" spc="50" dirty="0">
                <a:latin typeface="+mn-ea"/>
                <a:ea typeface="+mn-ea"/>
              </a:rPr>
              <a:t>E-mail: </a:t>
            </a:r>
            <a:r>
              <a:rPr lang="en-US" altLang="ko-KR" spc="50" dirty="0" err="1">
                <a:latin typeface="+mn-ea"/>
                <a:ea typeface="+mn-ea"/>
              </a:rPr>
              <a:t>zoonghi@snu.ac.kr</a:t>
            </a:r>
            <a:endParaRPr lang="en-US" altLang="ko-KR" spc="50" dirty="0">
              <a:latin typeface="+mn-ea"/>
              <a:ea typeface="+mn-ea"/>
            </a:endParaRPr>
          </a:p>
          <a:p>
            <a:pPr marL="185737" lvl="1" indent="0">
              <a:buNone/>
            </a:pPr>
            <a:endParaRPr lang="en-US" altLang="ko-KR" spc="50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4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47" y="1267923"/>
            <a:ext cx="7966898" cy="98838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b="1" dirty="0"/>
              <a:t>Project 3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Semantic Analysis</a:t>
            </a:r>
            <a:r>
              <a:rPr lang="ko-KR" altLang="en-US" sz="1400" dirty="0"/>
              <a:t>를 통해 </a:t>
            </a:r>
            <a:r>
              <a:rPr lang="en-US" altLang="ko-KR" sz="1400" dirty="0"/>
              <a:t>Semantic Error </a:t>
            </a:r>
            <a:r>
              <a:rPr lang="ko-KR" altLang="en-US" sz="1400" dirty="0"/>
              <a:t>체크 및 에러 메시지 출력</a:t>
            </a:r>
            <a:endParaRPr lang="en-US" altLang="ko-K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3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320" y="2553816"/>
            <a:ext cx="6984776" cy="15858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kumimoji="1" sz="1800" b="1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</a:defRPr>
            </a:lvl1pPr>
            <a:lvl2pPr marL="447675" indent="-261938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kumimoji="1" sz="1800" b="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6238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984250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1169988" indent="-263525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400" b="0" kern="0">
                <a:latin typeface="+mj-ea"/>
                <a:ea typeface="+mj-ea"/>
              </a:rPr>
              <a:t>int main() {</a:t>
            </a:r>
          </a:p>
          <a:p>
            <a:r>
              <a:rPr lang="en-US" altLang="ko-KR" sz="1400" b="0" kern="0">
                <a:latin typeface="+mj-ea"/>
                <a:ea typeface="+mj-ea"/>
              </a:rPr>
              <a:t>   </a:t>
            </a:r>
            <a:r>
              <a:rPr lang="en-US" altLang="ko-KR" sz="1400" b="0" kern="0">
                <a:latin typeface="Consolas" panose="020B0609020204030204" pitchFamily="49" charset="0"/>
                <a:ea typeface="+mj-ea"/>
              </a:rPr>
              <a:t>int a;</a:t>
            </a:r>
            <a:endParaRPr lang="en-US" altLang="ko-KR" sz="1400" b="0" kern="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ko-KR" sz="1400" b="0" kern="0">
                <a:latin typeface="Consolas" panose="020B0609020204030204" pitchFamily="49" charset="0"/>
                <a:ea typeface="+mj-ea"/>
              </a:rPr>
              <a:t>  a = 5;      // </a:t>
            </a:r>
            <a:r>
              <a:rPr lang="en-US" altLang="ko-KR" sz="1400" kern="0">
                <a:latin typeface="Consolas" panose="020B0609020204030204" pitchFamily="49" charset="0"/>
                <a:ea typeface="+mj-ea"/>
              </a:rPr>
              <a:t>Syntactic : </a:t>
            </a:r>
            <a:r>
              <a:rPr lang="en-US" altLang="ko-KR" sz="1400" kern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OK</a:t>
            </a:r>
            <a:r>
              <a:rPr lang="en-US" altLang="ko-KR" sz="1400" kern="0">
                <a:latin typeface="Consolas" panose="020B0609020204030204" pitchFamily="49" charset="0"/>
                <a:ea typeface="+mj-ea"/>
              </a:rPr>
              <a:t>. Semantic : </a:t>
            </a:r>
            <a:r>
              <a:rPr lang="en-US" altLang="ko-KR" sz="1400" kern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OK</a:t>
            </a:r>
          </a:p>
          <a:p>
            <a:r>
              <a:rPr lang="en-US" altLang="ko-KR" sz="1400" b="0" kern="0">
                <a:latin typeface="Consolas" panose="020B0609020204030204" pitchFamily="49" charset="0"/>
                <a:ea typeface="+mj-ea"/>
              </a:rPr>
              <a:t>  a = ‘a’;    // </a:t>
            </a:r>
            <a:r>
              <a:rPr lang="en-US" altLang="ko-KR" sz="1400" kern="0">
                <a:latin typeface="Consolas" panose="020B0609020204030204" pitchFamily="49" charset="0"/>
                <a:ea typeface="+mj-ea"/>
              </a:rPr>
              <a:t>Syntactic : </a:t>
            </a:r>
            <a:r>
              <a:rPr lang="en-US" altLang="ko-KR" sz="1400" kern="0">
                <a:solidFill>
                  <a:schemeClr val="tx2"/>
                </a:solidFill>
                <a:latin typeface="Consolas" panose="020B0609020204030204" pitchFamily="49" charset="0"/>
                <a:ea typeface="+mj-ea"/>
              </a:rPr>
              <a:t>OK</a:t>
            </a:r>
            <a:r>
              <a:rPr lang="en-US" altLang="ko-KR" sz="1400" kern="0">
                <a:latin typeface="Consolas" panose="020B0609020204030204" pitchFamily="49" charset="0"/>
                <a:ea typeface="+mj-ea"/>
              </a:rPr>
              <a:t>. Semantic : </a:t>
            </a:r>
            <a:r>
              <a:rPr lang="en-US" altLang="ko-KR" sz="1400" kern="0">
                <a:solidFill>
                  <a:schemeClr val="accent2"/>
                </a:solidFill>
                <a:latin typeface="Consolas" panose="020B0609020204030204" pitchFamily="49" charset="0"/>
                <a:ea typeface="+mj-ea"/>
              </a:rPr>
              <a:t>Error =&gt; Print message</a:t>
            </a:r>
          </a:p>
          <a:p>
            <a:r>
              <a:rPr lang="en-US" altLang="ko-KR" sz="1400" b="0" kern="0">
                <a:latin typeface="Consolas" panose="020B0609020204030204" pitchFamily="49" charset="0"/>
                <a:ea typeface="+mj-ea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838321" y="2213850"/>
            <a:ext cx="913327" cy="339966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Example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52547" y="4139665"/>
            <a:ext cx="7966898" cy="2204379"/>
            <a:chOff x="552547" y="4301297"/>
            <a:chExt cx="7966898" cy="2204379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552547" y="4301297"/>
              <a:ext cx="7966898" cy="20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kumimoji="1" sz="1800" b="1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47675" indent="-261938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Tx/>
                <a:buBlip>
                  <a:blip r:embed="rId3"/>
                </a:buBlip>
                <a:defRPr kumimoji="1" sz="1800" b="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623888" indent="-2635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kumimoji="1" sz="16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984250" indent="-2635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ü"/>
                <a:defRPr kumimoji="1" sz="16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1169988" indent="-263525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 sz="1600" baseline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1" fontAlgn="base" latinLnBrk="1" hangingPunct="1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lvl="1">
                <a:lnSpc>
                  <a:spcPct val="150000"/>
                </a:lnSpc>
              </a:pPr>
              <a:r>
                <a:rPr lang="en-US" altLang="ko-KR" b="1" kern="0" dirty="0"/>
                <a:t>TODO</a:t>
              </a:r>
            </a:p>
            <a:p>
              <a:pPr lvl="2">
                <a:lnSpc>
                  <a:spcPct val="150000"/>
                </a:lnSpc>
              </a:pPr>
              <a:r>
                <a:rPr lang="ko-KR" altLang="en-US" sz="1400" kern="0" dirty="0"/>
                <a:t>달라진 문법과 토큰이 있으니 프로젝트</a:t>
              </a:r>
              <a:r>
                <a:rPr lang="en-US" altLang="ko-KR" sz="1400" kern="0" dirty="0"/>
                <a:t>2</a:t>
              </a:r>
              <a:r>
                <a:rPr lang="ko-KR" altLang="en-US" sz="1400" kern="0" dirty="0"/>
                <a:t>에서 구현한 </a:t>
              </a:r>
              <a:r>
                <a:rPr lang="en-US" altLang="ko-KR" sz="1400" b="1" kern="0" dirty="0" err="1"/>
                <a:t>subc.l</a:t>
              </a:r>
              <a:r>
                <a:rPr lang="ko-KR" altLang="en-US" sz="1400" b="1" kern="0" dirty="0"/>
                <a:t>과 </a:t>
              </a:r>
              <a:r>
                <a:rPr lang="en-US" altLang="ko-KR" sz="1400" b="1" kern="0" dirty="0" err="1"/>
                <a:t>subc.y</a:t>
              </a:r>
              <a:r>
                <a:rPr lang="en-US" altLang="ko-KR" sz="1400" b="1" kern="0" dirty="0"/>
                <a:t> </a:t>
              </a:r>
              <a:r>
                <a:rPr lang="ko-KR" altLang="en-US" sz="1400" b="1" kern="0" dirty="0"/>
                <a:t>수정</a:t>
              </a:r>
              <a:endParaRPr lang="en-US" altLang="ko-KR" sz="1400" b="1" kern="0" dirty="0"/>
            </a:p>
            <a:p>
              <a:pPr lvl="2">
                <a:lnSpc>
                  <a:spcPct val="150000"/>
                </a:lnSpc>
              </a:pPr>
              <a:r>
                <a:rPr lang="ko-KR" altLang="en-US" sz="1400" kern="0" dirty="0"/>
                <a:t>수업시간에 배운 내용을 토대로 </a:t>
              </a:r>
              <a:r>
                <a:rPr lang="en-US" altLang="ko-KR" sz="1400" b="1" kern="0" dirty="0"/>
                <a:t>Scoped Symbol Table</a:t>
              </a:r>
              <a:r>
                <a:rPr lang="ko-KR" altLang="en-US" sz="1400" b="1" kern="0" dirty="0"/>
                <a:t> </a:t>
              </a:r>
              <a:r>
                <a:rPr lang="ko-KR" altLang="en-US" sz="1400" kern="0" dirty="0"/>
                <a:t>구현</a:t>
              </a:r>
              <a:endParaRPr lang="en-US" altLang="ko-KR" sz="1400" kern="0" dirty="0"/>
            </a:p>
            <a:p>
              <a:pPr lvl="2">
                <a:lnSpc>
                  <a:spcPct val="150000"/>
                </a:lnSpc>
              </a:pPr>
              <a:r>
                <a:rPr lang="en-US" altLang="ko-KR" sz="1400" kern="0" dirty="0" err="1"/>
                <a:t>subc.y</a:t>
              </a:r>
              <a:r>
                <a:rPr lang="ko-KR" altLang="en-US" sz="1400" kern="0" dirty="0"/>
                <a:t> 문법의 각 </a:t>
              </a:r>
              <a:r>
                <a:rPr lang="en-US" altLang="ko-KR" sz="1400" kern="0" dirty="0"/>
                <a:t>terminal</a:t>
              </a:r>
              <a:r>
                <a:rPr lang="ko-KR" altLang="en-US" sz="1400" kern="0" dirty="0"/>
                <a:t>과 </a:t>
              </a:r>
              <a:r>
                <a:rPr lang="en-US" altLang="ko-KR" sz="1400" kern="0" dirty="0"/>
                <a:t>nonterminal </a:t>
              </a:r>
              <a:r>
                <a:rPr lang="ko-KR" altLang="en-US" sz="1400" kern="0" dirty="0"/>
                <a:t>사이 적절한 위치에 </a:t>
              </a:r>
              <a:r>
                <a:rPr lang="en-US" altLang="ko-KR" sz="1400" kern="0" dirty="0"/>
                <a:t>action(C</a:t>
              </a:r>
              <a:r>
                <a:rPr lang="ko-KR" altLang="en-US" sz="1400" kern="0" dirty="0"/>
                <a:t>코드</a:t>
              </a:r>
              <a:r>
                <a:rPr lang="en-US" altLang="ko-KR" sz="1400" kern="0" dirty="0"/>
                <a:t>)</a:t>
              </a:r>
              <a:r>
                <a:rPr lang="ko-KR" altLang="en-US" sz="1400" kern="0" dirty="0"/>
                <a:t>을 삽입해서 </a:t>
              </a:r>
              <a:r>
                <a:rPr lang="en-US" altLang="ko-KR" sz="1400" kern="0" dirty="0"/>
                <a:t>Symbol Table</a:t>
              </a:r>
              <a:r>
                <a:rPr lang="ko-KR" altLang="en-US" sz="1400" kern="0" dirty="0"/>
                <a:t>을 이용해 </a:t>
              </a:r>
              <a:r>
                <a:rPr lang="en-US" altLang="ko-KR" sz="1400" b="1" kern="0" dirty="0"/>
                <a:t>Semantic Error</a:t>
              </a:r>
              <a:r>
                <a:rPr lang="ko-KR" altLang="en-US" sz="1400" b="1" kern="0" dirty="0"/>
                <a:t> 체크</a:t>
              </a:r>
              <a:endParaRPr lang="en-US" altLang="ko-KR" sz="1400" b="1" kern="0" dirty="0"/>
            </a:p>
            <a:p>
              <a:pPr lvl="2">
                <a:lnSpc>
                  <a:spcPct val="150000"/>
                </a:lnSpc>
              </a:pPr>
              <a:r>
                <a:rPr lang="ko-KR" altLang="en-US" sz="1400" kern="0" dirty="0"/>
                <a:t>에러가 발견될 경우 </a:t>
              </a:r>
              <a:r>
                <a:rPr lang="ko-KR" altLang="en-US" sz="1400" b="1" kern="0" dirty="0"/>
                <a:t>메시지 출력</a:t>
              </a:r>
              <a:endParaRPr lang="en-US" altLang="ko-KR" sz="1400" b="1" kern="0" dirty="0"/>
            </a:p>
          </p:txBody>
        </p:sp>
        <p:sp>
          <p:nvSpPr>
            <p:cNvPr id="6" name="모서리가 둥근 직사각형 5"/>
            <p:cNvSpPr/>
            <p:nvPr/>
          </p:nvSpPr>
          <p:spPr bwMode="auto">
            <a:xfrm>
              <a:off x="4874344" y="5914534"/>
              <a:ext cx="1178560" cy="198720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project3.pptx</a:t>
              </a: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3827483" y="6303444"/>
              <a:ext cx="1596542" cy="20223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>
                  <a:solidFill>
                    <a:schemeClr val="bg1"/>
                  </a:solidFill>
                  <a:latin typeface="Consolas" panose="020B0609020204030204" pitchFamily="49" charset="0"/>
                </a:rPr>
                <a:t>error message.docx</a:t>
              </a: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6084168" y="5242560"/>
              <a:ext cx="727509" cy="188560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>
                  <a:solidFill>
                    <a:schemeClr val="bg1"/>
                  </a:solidFill>
                  <a:latin typeface="Consolas" panose="020B0609020204030204" pitchFamily="49" charset="0"/>
                </a:rPr>
                <a:t>CH8 ppt</a:t>
              </a: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7124444" y="4868054"/>
              <a:ext cx="1047902" cy="212392"/>
            </a:xfrm>
            <a:prstGeom prst="round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>
                  <a:solidFill>
                    <a:schemeClr val="bg1"/>
                  </a:solidFill>
                  <a:latin typeface="Consolas" panose="020B0609020204030204" pitchFamily="49" charset="0"/>
                </a:rPr>
                <a:t>grammar.txt</a:t>
              </a:r>
              <a:endPara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18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8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>
              <a:lnSpc>
                <a:spcPct val="150000"/>
              </a:lnSpc>
            </a:pPr>
            <a:r>
              <a:rPr lang="en-US" altLang="ko-KR"/>
              <a:t>Undeclared Variables &amp; Functions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Re-declaration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Type Checking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Structure &amp; Structure pointer Declaration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Function Declaration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32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Defining variables or function call which is not declared makes error</a:t>
            </a:r>
          </a:p>
          <a:p>
            <a:r>
              <a:rPr lang="ko-KR" altLang="en-US" sz="1600" b="0" dirty="0"/>
              <a:t>* </a:t>
            </a:r>
            <a:r>
              <a:rPr lang="en-US" altLang="ko-KR" sz="1600" b="0" dirty="0"/>
              <a:t>Implicit Declaration</a:t>
            </a:r>
            <a:r>
              <a:rPr lang="ko-KR" altLang="en-US" sz="1600" b="0" dirty="0"/>
              <a:t>은 없다고 가정</a:t>
            </a:r>
            <a:endParaRPr lang="en-US" altLang="ko-KR" sz="1600" b="0" dirty="0"/>
          </a:p>
          <a:p>
            <a:endParaRPr lang="en-US" altLang="ko-KR" dirty="0"/>
          </a:p>
          <a:p>
            <a:pPr lvl="1"/>
            <a:r>
              <a:rPr lang="en-US" altLang="ko-KR" dirty="0"/>
              <a:t>variable (undeclared)</a:t>
            </a:r>
          </a:p>
          <a:p>
            <a:pPr marL="914400" lvl="2" indent="0">
              <a:buNone/>
            </a:pPr>
            <a:r>
              <a:rPr lang="en-US" altLang="ko-KR" dirty="0"/>
              <a:t>// int a;</a:t>
            </a:r>
          </a:p>
          <a:p>
            <a:pPr marL="914400" lvl="2" indent="0">
              <a:buNone/>
            </a:pPr>
            <a:r>
              <a:rPr lang="en-US" altLang="ko-KR" dirty="0"/>
              <a:t>a = 0;	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err="1">
                <a:solidFill>
                  <a:srgbClr val="FF0000"/>
                </a:solidFill>
              </a:rPr>
              <a:t>error:not</a:t>
            </a:r>
            <a:r>
              <a:rPr lang="en-US" altLang="ko-KR" dirty="0">
                <a:solidFill>
                  <a:srgbClr val="FF0000"/>
                </a:solidFill>
              </a:rPr>
              <a:t> declared */</a:t>
            </a:r>
          </a:p>
          <a:p>
            <a:pPr marL="185737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variable (out of scope)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{ int a; }</a:t>
            </a:r>
          </a:p>
          <a:p>
            <a:pPr marL="914400" lvl="2" indent="0">
              <a:buNone/>
            </a:pPr>
            <a:r>
              <a:rPr lang="en-US" altLang="ko-KR" dirty="0"/>
              <a:t>a = 0;      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err="1">
                <a:solidFill>
                  <a:srgbClr val="FF0000"/>
                </a:solidFill>
              </a:rPr>
              <a:t>error:not</a:t>
            </a:r>
            <a:r>
              <a:rPr lang="en-US" altLang="ko-KR" dirty="0">
                <a:solidFill>
                  <a:srgbClr val="FF0000"/>
                </a:solidFill>
              </a:rPr>
              <a:t> declared */</a:t>
            </a:r>
          </a:p>
          <a:p>
            <a:pPr marL="914400" lvl="2" indent="0">
              <a:buNone/>
            </a:pP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function call (undeclared)</a:t>
            </a:r>
          </a:p>
          <a:p>
            <a:pPr marL="914400" lvl="2" indent="0">
              <a:buNone/>
            </a:pPr>
            <a:r>
              <a:rPr lang="en-US" altLang="ko-KR" dirty="0"/>
              <a:t>// void foo();</a:t>
            </a:r>
          </a:p>
          <a:p>
            <a:pPr marL="914400" lvl="2" indent="0">
              <a:buNone/>
            </a:pPr>
            <a:r>
              <a:rPr lang="en-US" altLang="ko-KR" dirty="0"/>
              <a:t>foo();	</a:t>
            </a:r>
            <a:r>
              <a:rPr lang="en-US" altLang="ko-KR" dirty="0">
                <a:solidFill>
                  <a:srgbClr val="FF0000"/>
                </a:solidFill>
              </a:rPr>
              <a:t>/* </a:t>
            </a:r>
            <a:r>
              <a:rPr lang="en-US" altLang="ko-KR" dirty="0" err="1">
                <a:solidFill>
                  <a:srgbClr val="FF0000"/>
                </a:solidFill>
              </a:rPr>
              <a:t>error:not</a:t>
            </a:r>
            <a:r>
              <a:rPr lang="en-US" altLang="ko-KR" dirty="0">
                <a:solidFill>
                  <a:srgbClr val="FF0000"/>
                </a:solidFill>
              </a:rPr>
              <a:t> declared */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Undeclared Variables &amp; Functions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19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Re-declaration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2300" y="2708920"/>
            <a:ext cx="633730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a;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a;   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/* error:redeclaration */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char a;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/* error:redeclaration */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int a;		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{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int a; 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/* OK */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1034555"/>
          </a:xfrm>
        </p:spPr>
        <p:txBody>
          <a:bodyPr/>
          <a:lstStyle/>
          <a:p>
            <a:r>
              <a:rPr lang="en-US" altLang="ko-KR"/>
              <a:t>Re-declaration of variable, struct, function makes error</a:t>
            </a:r>
          </a:p>
          <a:p>
            <a:r>
              <a:rPr lang="ko-KR" altLang="en-US" sz="1600" b="0"/>
              <a:t>* </a:t>
            </a:r>
            <a:r>
              <a:rPr lang="en-US" altLang="ko-KR" sz="1600" b="0"/>
              <a:t>Forward Declaration, Function Overloading</a:t>
            </a:r>
            <a:r>
              <a:rPr lang="ko-KR" altLang="en-US" sz="1600" b="0"/>
              <a:t>은 없다고 가정</a:t>
            </a:r>
            <a:endParaRPr lang="en-US" altLang="ko-KR" sz="1600" b="0"/>
          </a:p>
          <a:p>
            <a:r>
              <a:rPr lang="ko-KR" altLang="en-US" sz="1600" b="0"/>
              <a:t>* </a:t>
            </a:r>
            <a:r>
              <a:rPr lang="en-US" altLang="ko-KR" sz="1600" b="0"/>
              <a:t>Variable, Struct, Function </a:t>
            </a:r>
            <a:r>
              <a:rPr lang="ko-KR" altLang="en-US" sz="1600" b="0"/>
              <a:t>간에 이름이 겹치는 경우는 고려하지 않음</a:t>
            </a:r>
          </a:p>
        </p:txBody>
      </p:sp>
    </p:spTree>
    <p:extLst>
      <p:ext uri="{BB962C8B-B14F-4D97-AF65-F5344CB8AC3E}">
        <p14:creationId xmlns:p14="http://schemas.microsoft.com/office/powerpoint/2010/main" val="279817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7502" y="1530349"/>
            <a:ext cx="7966898" cy="22586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Assignment Operation Semantic Check</a:t>
            </a:r>
          </a:p>
          <a:p>
            <a:pPr>
              <a:lnSpc>
                <a:spcPct val="150000"/>
              </a:lnSpc>
            </a:pPr>
            <a:r>
              <a:rPr lang="ko-KR" altLang="en-US" sz="1600" b="0"/>
              <a:t>다음과 같은 순서로 </a:t>
            </a:r>
            <a:r>
              <a:rPr lang="en-US" altLang="ko-KR" sz="1600" b="0"/>
              <a:t>Semantic Check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0"/>
              <a:t>LHS</a:t>
            </a:r>
            <a:r>
              <a:rPr lang="ko-KR" altLang="en-US" sz="1600" b="0"/>
              <a:t>가 </a:t>
            </a:r>
            <a:r>
              <a:rPr lang="en-US" altLang="ko-KR" sz="1600" b="0"/>
              <a:t>variable</a:t>
            </a:r>
            <a:r>
              <a:rPr lang="ko-KR" altLang="en-US" sz="1600" b="0"/>
              <a:t>인지 체크</a:t>
            </a:r>
            <a:endParaRPr lang="en-US" altLang="ko-KR" sz="1600" b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0"/>
              <a:t>LHS</a:t>
            </a:r>
            <a:r>
              <a:rPr lang="ko-KR" altLang="en-US" sz="1600" b="0"/>
              <a:t>와 </a:t>
            </a:r>
            <a:r>
              <a:rPr lang="en-US" altLang="ko-KR" sz="1600" b="0"/>
              <a:t>RHS</a:t>
            </a:r>
            <a:r>
              <a:rPr lang="ko-KR" altLang="en-US" sz="1600" b="0"/>
              <a:t>의 타입이 같은지 체크</a:t>
            </a:r>
            <a:endParaRPr lang="en-US" altLang="ko-KR" sz="1600" b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0"/>
              <a:t>RHS</a:t>
            </a:r>
            <a:r>
              <a:rPr lang="ko-KR" altLang="en-US" sz="1600" b="0"/>
              <a:t>가 </a:t>
            </a:r>
            <a:r>
              <a:rPr lang="en-US" altLang="ko-KR" sz="1600" b="0"/>
              <a:t>NULL</a:t>
            </a:r>
            <a:r>
              <a:rPr lang="ko-KR" altLang="en-US" sz="1600" b="0"/>
              <a:t>인지 체크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Type Checking (Assignment Operation)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904" y="4005064"/>
            <a:ext cx="693409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int a;</a:t>
            </a:r>
          </a:p>
          <a:p>
            <a:r>
              <a:rPr lang="en-US" altLang="ko-KR">
                <a:latin typeface="Consolas" panose="020B0609020204030204" pitchFamily="49" charset="0"/>
              </a:rPr>
              <a:t>char b;</a:t>
            </a:r>
          </a:p>
          <a:p>
            <a:r>
              <a:rPr lang="en-US" altLang="ko-KR">
                <a:latin typeface="Consolas" panose="020B0609020204030204" pitchFamily="49" charset="0"/>
              </a:rPr>
              <a:t>a = b;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/* error:LHS and RHS are not same type */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 = a;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/* error:LHS is not a variable*/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a = NULL;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error:RHS is not a const or variable</a:t>
            </a:r>
            <a:r>
              <a:rPr lang="ko-KR" altLang="en-US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a = 5; /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legal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3640851"/>
      </p:ext>
    </p:extLst>
  </p:cSld>
  <p:clrMapOvr>
    <a:masterClrMapping/>
  </p:clrMapOvr>
</p:sld>
</file>

<file path=ppt/theme/theme1.xml><?xml version="1.0" encoding="utf-8"?>
<a:theme xmlns:a="http://schemas.openxmlformats.org/drawingml/2006/main" name="VMO_TEMPLATE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mo_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프레젠테이션1" id="{5EE43C70-E2BA-2B44-B7D2-EBBAA82046D4}" vid="{2245E952-5C1C-1A44-B65C-AAE090CD6DD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vmo_template</Template>
  <TotalTime>9888</TotalTime>
  <Words>2566</Words>
  <Application>Microsoft Macintosh PowerPoint</Application>
  <PresentationFormat>화면 슬라이드 쇼(4:3)</PresentationFormat>
  <Paragraphs>439</Paragraphs>
  <Slides>37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굴림</vt:lpstr>
      <vt:lpstr>맑은 고딕</vt:lpstr>
      <vt:lpstr>Arial</vt:lpstr>
      <vt:lpstr>Cambria Math</vt:lpstr>
      <vt:lpstr>Consolas</vt:lpstr>
      <vt:lpstr>Tahoma</vt:lpstr>
      <vt:lpstr>Times New Roman</vt:lpstr>
      <vt:lpstr>Wingdings</vt:lpstr>
      <vt:lpstr>VMO_TEMPLATE_V2</vt:lpstr>
      <vt:lpstr>Project 3</vt:lpstr>
      <vt:lpstr>Projects</vt:lpstr>
      <vt:lpstr>Phase Ordering of Compiler Front-Ends</vt:lpstr>
      <vt:lpstr>Project 3</vt:lpstr>
      <vt:lpstr>Semantic Check</vt:lpstr>
      <vt:lpstr>Semantic Check</vt:lpstr>
      <vt:lpstr>Undeclared Variables &amp; Functions</vt:lpstr>
      <vt:lpstr>Re-declaration</vt:lpstr>
      <vt:lpstr>Type Checking (Assignment Operation)</vt:lpstr>
      <vt:lpstr>Type Checking (Assignment Operation)</vt:lpstr>
      <vt:lpstr>Type Checking (Assignment Operation)</vt:lpstr>
      <vt:lpstr>Type Checking (Binary +, -)</vt:lpstr>
      <vt:lpstr>Type Checking (Unary -)</vt:lpstr>
      <vt:lpstr>Type Checking (Logical Operators)</vt:lpstr>
      <vt:lpstr>Type Checking (INCOP, DECOP)</vt:lpstr>
      <vt:lpstr>Type Checking (Relop)</vt:lpstr>
      <vt:lpstr>Type Checking (Equop)</vt:lpstr>
      <vt:lpstr>Type Checking (Pointer Operators)</vt:lpstr>
      <vt:lpstr>Type Checking (Struct Operators)</vt:lpstr>
      <vt:lpstr>Type Checking (Array Operator)</vt:lpstr>
      <vt:lpstr>Structure &amp; Structure pointer Declaration</vt:lpstr>
      <vt:lpstr>Structure &amp; Structure pointer Declaration</vt:lpstr>
      <vt:lpstr>Structure &amp; Structure pointer Declaration</vt:lpstr>
      <vt:lpstr>Structure &amp; Structure pointer Declaration</vt:lpstr>
      <vt:lpstr>Function Declaration</vt:lpstr>
      <vt:lpstr>Function Declaration</vt:lpstr>
      <vt:lpstr>Grammar</vt:lpstr>
      <vt:lpstr>Grammar </vt:lpstr>
      <vt:lpstr>Grammar </vt:lpstr>
      <vt:lpstr>Output &amp; Tips</vt:lpstr>
      <vt:lpstr>Output</vt:lpstr>
      <vt:lpstr>Skip error code</vt:lpstr>
      <vt:lpstr>Multiple Errors</vt:lpstr>
      <vt:lpstr>Multiple Errors</vt:lpstr>
      <vt:lpstr>Tips</vt:lpstr>
      <vt:lpstr>Submission</vt:lpstr>
      <vt:lpstr>Notice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Machines to Learn Method-Specific Compilation Strategies</dc:title>
  <dc:creator>pluckyman</dc:creator>
  <cp:lastModifiedBy>Microsoft Office User</cp:lastModifiedBy>
  <cp:revision>427</cp:revision>
  <dcterms:created xsi:type="dcterms:W3CDTF">2011-05-26T07:14:03Z</dcterms:created>
  <dcterms:modified xsi:type="dcterms:W3CDTF">2021-11-09T15:02:01Z</dcterms:modified>
</cp:coreProperties>
</file>