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80" r:id="rId2"/>
    <p:sldMasterId id="2147483792" r:id="rId3"/>
  </p:sldMasterIdLst>
  <p:notesMasterIdLst>
    <p:notesMasterId r:id="rId66"/>
  </p:notesMasterIdLst>
  <p:handoutMasterIdLst>
    <p:handoutMasterId r:id="rId67"/>
  </p:handoutMasterIdLst>
  <p:sldIdLst>
    <p:sldId id="414" r:id="rId4"/>
    <p:sldId id="616" r:id="rId5"/>
    <p:sldId id="700" r:id="rId6"/>
    <p:sldId id="848" r:id="rId7"/>
    <p:sldId id="849" r:id="rId8"/>
    <p:sldId id="795" r:id="rId9"/>
    <p:sldId id="701" r:id="rId10"/>
    <p:sldId id="850" r:id="rId11"/>
    <p:sldId id="851" r:id="rId12"/>
    <p:sldId id="852" r:id="rId13"/>
    <p:sldId id="853" r:id="rId14"/>
    <p:sldId id="854" r:id="rId15"/>
    <p:sldId id="855" r:id="rId16"/>
    <p:sldId id="856" r:id="rId17"/>
    <p:sldId id="857" r:id="rId18"/>
    <p:sldId id="858" r:id="rId19"/>
    <p:sldId id="859" r:id="rId20"/>
    <p:sldId id="860" r:id="rId21"/>
    <p:sldId id="861" r:id="rId22"/>
    <p:sldId id="862" r:id="rId23"/>
    <p:sldId id="863" r:id="rId24"/>
    <p:sldId id="864" r:id="rId25"/>
    <p:sldId id="865" r:id="rId26"/>
    <p:sldId id="866" r:id="rId27"/>
    <p:sldId id="867" r:id="rId28"/>
    <p:sldId id="868" r:id="rId29"/>
    <p:sldId id="869" r:id="rId30"/>
    <p:sldId id="870" r:id="rId31"/>
    <p:sldId id="871" r:id="rId32"/>
    <p:sldId id="872" r:id="rId33"/>
    <p:sldId id="873" r:id="rId34"/>
    <p:sldId id="874" r:id="rId35"/>
    <p:sldId id="875" r:id="rId36"/>
    <p:sldId id="876" r:id="rId37"/>
    <p:sldId id="877" r:id="rId38"/>
    <p:sldId id="878" r:id="rId39"/>
    <p:sldId id="879" r:id="rId40"/>
    <p:sldId id="880" r:id="rId41"/>
    <p:sldId id="881" r:id="rId42"/>
    <p:sldId id="882" r:id="rId43"/>
    <p:sldId id="883" r:id="rId44"/>
    <p:sldId id="884" r:id="rId45"/>
    <p:sldId id="885" r:id="rId46"/>
    <p:sldId id="886" r:id="rId47"/>
    <p:sldId id="887" r:id="rId48"/>
    <p:sldId id="888" r:id="rId49"/>
    <p:sldId id="900" r:id="rId50"/>
    <p:sldId id="901" r:id="rId51"/>
    <p:sldId id="902" r:id="rId52"/>
    <p:sldId id="889" r:id="rId53"/>
    <p:sldId id="890" r:id="rId54"/>
    <p:sldId id="891" r:id="rId55"/>
    <p:sldId id="892" r:id="rId56"/>
    <p:sldId id="893" r:id="rId57"/>
    <p:sldId id="894" r:id="rId58"/>
    <p:sldId id="895" r:id="rId59"/>
    <p:sldId id="896" r:id="rId60"/>
    <p:sldId id="897" r:id="rId61"/>
    <p:sldId id="898" r:id="rId62"/>
    <p:sldId id="642" r:id="rId63"/>
    <p:sldId id="899" r:id="rId64"/>
    <p:sldId id="847" r:id="rId6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9"/>
    <a:srgbClr val="008000"/>
    <a:srgbClr val="00D800"/>
    <a:srgbClr val="00FFFF"/>
    <a:srgbClr val="FFFF00"/>
    <a:srgbClr val="FF7F00"/>
    <a:srgbClr val="FF0000"/>
    <a:srgbClr val="D60093"/>
    <a:srgbClr val="EAE9F9"/>
    <a:srgbClr val="BBB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60" autoAdjust="0"/>
    <p:restoredTop sz="93955" autoAdjust="0"/>
  </p:normalViewPr>
  <p:slideViewPr>
    <p:cSldViewPr snapToGrid="0">
      <p:cViewPr varScale="1">
        <p:scale>
          <a:sx n="69" d="100"/>
          <a:sy n="69" d="100"/>
        </p:scale>
        <p:origin x="10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B59911-6113-904C-B6F0-6C1270BF6CA9}" type="datetimeFigureOut">
              <a:rPr kumimoji="1" lang="zh-TW" altLang="en-US" smtClean="0"/>
              <a:t>2022/12/2</a:t>
            </a:fld>
            <a:endParaRPr kumimoji="1"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6B0734-5D50-6844-9747-4E361B2DCBAA}" type="slidenum">
              <a:rPr kumimoji="1" lang="zh-TW" altLang="en-US" smtClean="0"/>
              <a:t>‹#›</a:t>
            </a:fld>
            <a:endParaRPr kumimoji="1" lang="zh-TW" altLang="en-US"/>
          </a:p>
        </p:txBody>
      </p:sp>
    </p:spTree>
    <p:extLst>
      <p:ext uri="{BB962C8B-B14F-4D97-AF65-F5344CB8AC3E}">
        <p14:creationId xmlns:p14="http://schemas.microsoft.com/office/powerpoint/2010/main" val="1727449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A1A83-2617-AC4E-BAD3-9F0449820347}" type="datetimeFigureOut">
              <a:rPr kumimoji="1" lang="zh-TW" altLang="en-US" smtClean="0"/>
              <a:t>2022/12/2</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326DF-4FFD-EE41-A2A9-6B2D34ED5A73}" type="slidenum">
              <a:rPr kumimoji="1" lang="zh-TW" altLang="en-US" smtClean="0"/>
              <a:t>‹#›</a:t>
            </a:fld>
            <a:endParaRPr kumimoji="1" lang="zh-TW" altLang="en-US"/>
          </a:p>
        </p:txBody>
      </p:sp>
    </p:spTree>
    <p:extLst>
      <p:ext uri="{BB962C8B-B14F-4D97-AF65-F5344CB8AC3E}">
        <p14:creationId xmlns:p14="http://schemas.microsoft.com/office/powerpoint/2010/main" val="20551401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B1326DF-4FFD-EE41-A2A9-6B2D34ED5A73}" type="slidenum">
              <a:rPr kumimoji="1" lang="zh-TW" altLang="en-US" smtClean="0"/>
              <a:t>60</a:t>
            </a:fld>
            <a:endParaRPr kumimoji="1" lang="zh-TW" altLang="en-US"/>
          </a:p>
        </p:txBody>
      </p:sp>
    </p:spTree>
    <p:extLst>
      <p:ext uri="{BB962C8B-B14F-4D97-AF65-F5344CB8AC3E}">
        <p14:creationId xmlns:p14="http://schemas.microsoft.com/office/powerpoint/2010/main" val="176977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B1326DF-4FFD-EE41-A2A9-6B2D34ED5A73}" type="slidenum">
              <a:rPr kumimoji="1" lang="zh-TW" altLang="en-US" smtClean="0"/>
              <a:t>62</a:t>
            </a:fld>
            <a:endParaRPr kumimoji="1" lang="zh-TW" altLang="en-US"/>
          </a:p>
        </p:txBody>
      </p:sp>
    </p:spTree>
    <p:extLst>
      <p:ext uri="{BB962C8B-B14F-4D97-AF65-F5344CB8AC3E}">
        <p14:creationId xmlns:p14="http://schemas.microsoft.com/office/powerpoint/2010/main" val="253102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617D5116-784E-406C-814B-08EB3D7FDF6A}" type="datetime1">
              <a:rPr lang="zh-TW" altLang="en-US" smtClean="0"/>
              <a:t>2022/12/2</a:t>
            </a:fld>
            <a:endParaRPr lang="zh-TW" altLang="en-US"/>
          </a:p>
        </p:txBody>
      </p:sp>
      <p:sp>
        <p:nvSpPr>
          <p:cNvPr id="5" name="Footer Placeholder 4"/>
          <p:cNvSpPr>
            <a:spLocks noGrp="1"/>
          </p:cNvSpPr>
          <p:nvPr>
            <p:ph type="ftr" sz="quarter" idx="11"/>
          </p:nvPr>
        </p:nvSpPr>
        <p:spPr/>
        <p:txBody>
          <a:bodyPr/>
          <a:lstStyle/>
          <a:p>
            <a:r>
              <a:rPr lang="en-US" altLang="zh-TW" dirty="0"/>
              <a:t>NYCU CoLLab Copyright</a:t>
            </a:r>
            <a:endParaRPr lang="zh-TW" altLang="en-US" dirty="0"/>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21595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3306F55-FCBB-49CD-AAD3-667014F0B233}" type="datetime1">
              <a:rPr lang="zh-TW" altLang="en-US" smtClean="0"/>
              <a:t>2022/12/2</a:t>
            </a:fld>
            <a:endParaRPr lang="zh-TW" altLang="en-US"/>
          </a:p>
        </p:txBody>
      </p:sp>
      <p:sp>
        <p:nvSpPr>
          <p:cNvPr id="5" name="Footer Placeholder 4"/>
          <p:cNvSpPr>
            <a:spLocks noGrp="1"/>
          </p:cNvSpPr>
          <p:nvPr>
            <p:ph type="ftr" sz="quarter" idx="11"/>
          </p:nvPr>
        </p:nvSpPr>
        <p:spPr/>
        <p:txBody>
          <a:bodyPr/>
          <a:lstStyle/>
          <a:p>
            <a:r>
              <a:rPr lang="en-US" altLang="zh-TW" dirty="0"/>
              <a:t>NYCU CoLLab Copyright</a:t>
            </a:r>
            <a:endParaRPr lang="zh-TW" altLang="en-US" dirty="0"/>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115427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FBBCDB3-3F5F-44E3-A8E7-F279C879986D}" type="datetime1">
              <a:rPr lang="zh-TW" altLang="en-US" smtClean="0"/>
              <a:t>2022/12/2</a:t>
            </a:fld>
            <a:endParaRPr lang="zh-TW" altLang="en-US"/>
          </a:p>
        </p:txBody>
      </p:sp>
      <p:sp>
        <p:nvSpPr>
          <p:cNvPr id="5" name="Footer Placeholder 4"/>
          <p:cNvSpPr>
            <a:spLocks noGrp="1"/>
          </p:cNvSpPr>
          <p:nvPr>
            <p:ph type="ftr" sz="quarter" idx="11"/>
          </p:nvPr>
        </p:nvSpPr>
        <p:spPr/>
        <p:txBody>
          <a:bodyPr/>
          <a:lstStyle/>
          <a:p>
            <a:r>
              <a:rPr lang="en-US" altLang="zh-TW" dirty="0"/>
              <a:t>NYCU CoLLab Copyright</a:t>
            </a:r>
            <a:endParaRPr lang="zh-TW" altLang="en-US" dirty="0"/>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233124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6E5B3AA-C1FC-491A-99D0-7464BF75D7D3}"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1892160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DB4F80-600D-4AFA-92B1-8664B6F05222}"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233269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FA47801-3199-4C41-BFEF-D33C5AD2D78A}"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89032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60EDDE9-05EF-4B99-9522-C919C4024185}"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6" name="Footer Placeholder 5"/>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4152922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EDA3C06-56C0-4396-AE77-4FE15DBA3E80}"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8" name="Footer Placeholder 7"/>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9" name="Slide Number Placeholder 8"/>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1778036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D113FA3-1187-42FC-BAF4-97BCD8489988}"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4" name="Footer Placeholder 3"/>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5" name="Slide Number Placeholder 4"/>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3818670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2AF17-2B02-4E0C-889D-C53118759495}"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3" name="Footer Placeholder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4" name="Slide Number Placeholder 3"/>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3314784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77FA809-6185-44DB-9C13-3996F2549C4A}"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6" name="Footer Placeholder 5"/>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175622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EC42C9C-6C32-428F-A209-335121C43E16}" type="datetime1">
              <a:rPr lang="zh-TW" altLang="en-US" smtClean="0"/>
              <a:t>2022/12/2</a:t>
            </a:fld>
            <a:endParaRPr lang="zh-TW" altLang="en-US"/>
          </a:p>
        </p:txBody>
      </p:sp>
      <p:sp>
        <p:nvSpPr>
          <p:cNvPr id="5" name="Footer Placeholder 4"/>
          <p:cNvSpPr>
            <a:spLocks noGrp="1"/>
          </p:cNvSpPr>
          <p:nvPr>
            <p:ph type="ftr" sz="quarter" idx="11"/>
          </p:nvPr>
        </p:nvSpPr>
        <p:spPr/>
        <p:txBody>
          <a:bodyPr/>
          <a:lstStyle/>
          <a:p>
            <a:r>
              <a:rPr lang="en-US" altLang="zh-TW" dirty="0"/>
              <a:t>NYCU CoLLab Copyright</a:t>
            </a:r>
            <a:endParaRPr lang="zh-TW" altLang="en-US" dirty="0"/>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450762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3AF0D4F-819A-4FED-B2CA-F897FA66A8D1}"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6" name="Footer Placeholder 5"/>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205565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0334EB1-AA55-4DC8-81DF-6C13E4CB6D93}"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855526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14EE56B-5A2A-43BB-9ED9-90F0D4D8049E}"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923197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3450CEC-631F-EC4A-BAA3-DB1197E6FBC3}"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3598516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3783FD-626E-144E-9908-70A6FD45A945}"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844970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A80AB1-08BE-2D46-9335-8D3068EB7CFF}"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940361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31AB277-45C6-C049-B94E-E4BABCF0831C}"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28445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155FB32-A19F-8544-BFD1-B3F7E393AB17}"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29704163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EA5B40-CD41-EC46-910E-9B47935788C6}"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3166726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1392F2-9386-CE4A-98D1-66D2FBA2AC07}"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26282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CB02DFA-B5EF-40F7-856C-7DA7E159A6FC}" type="datetime1">
              <a:rPr lang="zh-TW" altLang="en-US" smtClean="0"/>
              <a:t>2022/12/2</a:t>
            </a:fld>
            <a:endParaRPr lang="zh-TW" altLang="en-US"/>
          </a:p>
        </p:txBody>
      </p:sp>
      <p:sp>
        <p:nvSpPr>
          <p:cNvPr id="5" name="Footer Placeholder 4"/>
          <p:cNvSpPr>
            <a:spLocks noGrp="1"/>
          </p:cNvSpPr>
          <p:nvPr>
            <p:ph type="ftr" sz="quarter" idx="11"/>
          </p:nvPr>
        </p:nvSpPr>
        <p:spPr/>
        <p:txBody>
          <a:bodyPr/>
          <a:lstStyle/>
          <a:p>
            <a:r>
              <a:rPr lang="en-US" altLang="zh-TW" dirty="0"/>
              <a:t>NYCU CoLLab Copyright</a:t>
            </a:r>
            <a:endParaRPr lang="zh-TW" altLang="en-US" dirty="0"/>
          </a:p>
        </p:txBody>
      </p:sp>
      <p:sp>
        <p:nvSpPr>
          <p:cNvPr id="6" name="Slide Number Placeholder 5"/>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4240343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748E9D-5C3A-0245-B46F-C4FF93CC6812}"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23809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E44960-41EC-1A4D-98AE-2BCCB3F61D49}"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3493191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843702A-0DD9-DB47-85D3-65274BFC6A0F}"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7452865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FCBD97-3F1A-1E43-8F2E-3F7CF316D993}"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16399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4FF7310-10B0-40EF-809D-87A02743C929}" type="datetime1">
              <a:rPr lang="zh-TW" altLang="en-US" smtClean="0"/>
              <a:t>2022/12/2</a:t>
            </a:fld>
            <a:endParaRPr lang="zh-TW" altLang="en-US"/>
          </a:p>
        </p:txBody>
      </p:sp>
      <p:sp>
        <p:nvSpPr>
          <p:cNvPr id="6" name="Footer Placeholder 5"/>
          <p:cNvSpPr>
            <a:spLocks noGrp="1"/>
          </p:cNvSpPr>
          <p:nvPr>
            <p:ph type="ftr" sz="quarter" idx="11"/>
          </p:nvPr>
        </p:nvSpPr>
        <p:spPr/>
        <p:txBody>
          <a:bodyPr/>
          <a:lstStyle/>
          <a:p>
            <a:r>
              <a:rPr lang="en-US" altLang="zh-TW" dirty="0"/>
              <a:t>NYCU CoLLab Copyright</a:t>
            </a:r>
            <a:endParaRPr lang="zh-TW" altLang="en-US" dirty="0"/>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356812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2F244F2-783E-4523-86A9-D2D603927CA8}" type="datetime1">
              <a:rPr lang="zh-TW" altLang="en-US" smtClean="0"/>
              <a:t>2022/12/2</a:t>
            </a:fld>
            <a:endParaRPr lang="zh-TW" altLang="en-US"/>
          </a:p>
        </p:txBody>
      </p:sp>
      <p:sp>
        <p:nvSpPr>
          <p:cNvPr id="8" name="Footer Placeholder 7"/>
          <p:cNvSpPr>
            <a:spLocks noGrp="1"/>
          </p:cNvSpPr>
          <p:nvPr>
            <p:ph type="ftr" sz="quarter" idx="11"/>
          </p:nvPr>
        </p:nvSpPr>
        <p:spPr/>
        <p:txBody>
          <a:bodyPr/>
          <a:lstStyle/>
          <a:p>
            <a:r>
              <a:rPr lang="en-US" altLang="zh-TW" dirty="0"/>
              <a:t>NYCU CoLLab Copyright</a:t>
            </a:r>
            <a:endParaRPr lang="zh-TW" altLang="en-US" dirty="0"/>
          </a:p>
        </p:txBody>
      </p:sp>
      <p:sp>
        <p:nvSpPr>
          <p:cNvPr id="9" name="Slide Number Placeholder 8"/>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10845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BE1A1CE-DD5A-4357-9153-AA0716339847}" type="datetime1">
              <a:rPr lang="zh-TW" altLang="en-US" smtClean="0"/>
              <a:t>2022/12/2</a:t>
            </a:fld>
            <a:endParaRPr lang="zh-TW" altLang="en-US"/>
          </a:p>
        </p:txBody>
      </p:sp>
      <p:sp>
        <p:nvSpPr>
          <p:cNvPr id="4" name="Footer Placeholder 3"/>
          <p:cNvSpPr>
            <a:spLocks noGrp="1"/>
          </p:cNvSpPr>
          <p:nvPr>
            <p:ph type="ftr" sz="quarter" idx="11"/>
          </p:nvPr>
        </p:nvSpPr>
        <p:spPr/>
        <p:txBody>
          <a:bodyPr/>
          <a:lstStyle/>
          <a:p>
            <a:r>
              <a:rPr lang="en-US" altLang="zh-TW" dirty="0"/>
              <a:t>NYCU CoLLab Copyright</a:t>
            </a:r>
            <a:endParaRPr lang="zh-TW" altLang="en-US" dirty="0"/>
          </a:p>
        </p:txBody>
      </p:sp>
      <p:sp>
        <p:nvSpPr>
          <p:cNvPr id="5" name="Slide Number Placeholder 4"/>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145522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63F13-C7E3-4C75-8BFE-0A660024377C}" type="datetime1">
              <a:rPr lang="zh-TW" altLang="en-US" smtClean="0"/>
              <a:t>2022/12/2</a:t>
            </a:fld>
            <a:endParaRPr lang="zh-TW" altLang="en-US"/>
          </a:p>
        </p:txBody>
      </p:sp>
      <p:sp>
        <p:nvSpPr>
          <p:cNvPr id="3" name="Footer Placeholder 2"/>
          <p:cNvSpPr>
            <a:spLocks noGrp="1"/>
          </p:cNvSpPr>
          <p:nvPr>
            <p:ph type="ftr" sz="quarter" idx="11"/>
          </p:nvPr>
        </p:nvSpPr>
        <p:spPr/>
        <p:txBody>
          <a:bodyPr/>
          <a:lstStyle/>
          <a:p>
            <a:r>
              <a:rPr lang="en-US" altLang="zh-TW" dirty="0"/>
              <a:t>NYCU CoLLab Copyright</a:t>
            </a:r>
            <a:endParaRPr lang="zh-TW" altLang="en-US" dirty="0"/>
          </a:p>
        </p:txBody>
      </p:sp>
      <p:sp>
        <p:nvSpPr>
          <p:cNvPr id="4" name="Slide Number Placeholder 3"/>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384978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055568C-8812-4D6D-B5B9-3303C1E52013}" type="datetime1">
              <a:rPr lang="zh-TW" altLang="en-US" smtClean="0"/>
              <a:t>2022/12/2</a:t>
            </a:fld>
            <a:endParaRPr lang="zh-TW" altLang="en-US"/>
          </a:p>
        </p:txBody>
      </p:sp>
      <p:sp>
        <p:nvSpPr>
          <p:cNvPr id="6" name="Footer Placeholder 5"/>
          <p:cNvSpPr>
            <a:spLocks noGrp="1"/>
          </p:cNvSpPr>
          <p:nvPr>
            <p:ph type="ftr" sz="quarter" idx="11"/>
          </p:nvPr>
        </p:nvSpPr>
        <p:spPr/>
        <p:txBody>
          <a:bodyPr/>
          <a:lstStyle/>
          <a:p>
            <a:r>
              <a:rPr lang="en-US" altLang="zh-TW" dirty="0"/>
              <a:t>NYCU CoLLab Copyright</a:t>
            </a:r>
            <a:endParaRPr lang="zh-TW" altLang="en-US" dirty="0"/>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380640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370D66B-B360-45FE-B721-452F9F8145B8}" type="datetime1">
              <a:rPr lang="zh-TW" altLang="en-US" smtClean="0"/>
              <a:t>2022/12/2</a:t>
            </a:fld>
            <a:endParaRPr lang="zh-TW" altLang="en-US"/>
          </a:p>
        </p:txBody>
      </p:sp>
      <p:sp>
        <p:nvSpPr>
          <p:cNvPr id="6" name="Footer Placeholder 5"/>
          <p:cNvSpPr>
            <a:spLocks noGrp="1"/>
          </p:cNvSpPr>
          <p:nvPr>
            <p:ph type="ftr" sz="quarter" idx="11"/>
          </p:nvPr>
        </p:nvSpPr>
        <p:spPr/>
        <p:txBody>
          <a:bodyPr/>
          <a:lstStyle/>
          <a:p>
            <a:r>
              <a:rPr lang="en-US" altLang="zh-TW" dirty="0"/>
              <a:t>NYCU CoLLab Copyright</a:t>
            </a:r>
            <a:endParaRPr lang="zh-TW" altLang="en-US" dirty="0"/>
          </a:p>
        </p:txBody>
      </p:sp>
      <p:sp>
        <p:nvSpPr>
          <p:cNvPr id="7" name="Slide Number Placeholder 6"/>
          <p:cNvSpPr>
            <a:spLocks noGrp="1"/>
          </p:cNvSpPr>
          <p:nvPr>
            <p:ph type="sldNum" sz="quarter" idx="12"/>
          </p:nvPr>
        </p:nvSpPr>
        <p:spPr/>
        <p:txBody>
          <a:body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2918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770BA-5399-46CB-85AC-78A0BB0892EE}" type="datetime1">
              <a:rPr lang="zh-TW" altLang="en-US" smtClean="0"/>
              <a:t>2022/12/2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dirty="0"/>
              <a:t>NYCU CoLLab Copyright</a:t>
            </a:r>
            <a:endParaRPr lang="zh-TW"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CE0-C6E8-4492-BA1D-AE59B5743308}" type="slidenum">
              <a:rPr lang="zh-TW" altLang="en-US" smtClean="0"/>
              <a:t>‹#›</a:t>
            </a:fld>
            <a:endParaRPr lang="zh-TW" altLang="en-US"/>
          </a:p>
        </p:txBody>
      </p:sp>
    </p:spTree>
    <p:extLst>
      <p:ext uri="{BB962C8B-B14F-4D97-AF65-F5344CB8AC3E}">
        <p14:creationId xmlns:p14="http://schemas.microsoft.com/office/powerpoint/2010/main" val="318696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CDC8-F0C9-4B0C-9DCB-F32029140F9E}" type="datetime1">
              <a:rPr lang="zh-TW" altLang="en-US" smtClean="0">
                <a:solidFill>
                  <a:prstClr val="black">
                    <a:tint val="75000"/>
                  </a:prstClr>
                </a:solidFill>
                <a:latin typeface="Calibri"/>
                <a:ea typeface="新細明體"/>
              </a:rPr>
              <a:t>2022/12/2</a:t>
            </a:fld>
            <a:endParaRPr lang="zh-TW" altLang="en-US">
              <a:solidFill>
                <a:prstClr val="black">
                  <a:tint val="75000"/>
                </a:prstClr>
              </a:solidFill>
              <a:latin typeface="Calibri"/>
              <a:ea typeface="新細明體"/>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CE0-C6E8-4492-BA1D-AE59B5743308}" type="slidenum">
              <a:rPr lang="zh-TW" altLang="en-US" smtClean="0">
                <a:solidFill>
                  <a:prstClr val="black">
                    <a:tint val="75000"/>
                  </a:prstClr>
                </a:solidFill>
                <a:latin typeface="Calibri"/>
                <a:ea typeface="新細明體"/>
              </a:rPr>
              <a:pPr/>
              <a:t>‹#›</a:t>
            </a:fld>
            <a:endParaRPr lang="zh-TW" altLang="en-US">
              <a:solidFill>
                <a:prstClr val="black">
                  <a:tint val="75000"/>
                </a:prstClr>
              </a:solidFill>
              <a:latin typeface="Calibri"/>
              <a:ea typeface="新細明體"/>
            </a:endParaRPr>
          </a:p>
        </p:txBody>
      </p:sp>
    </p:spTree>
    <p:extLst>
      <p:ext uri="{BB962C8B-B14F-4D97-AF65-F5344CB8AC3E}">
        <p14:creationId xmlns:p14="http://schemas.microsoft.com/office/powerpoint/2010/main" val="7697033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08D1FC5-60BB-D747-BBB1-FCFB255284A7}" type="datetime1">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tint val="75000"/>
                  </a:prstClr>
                </a:solidFill>
                <a:effectLst/>
                <a:uLnTx/>
                <a:uFillTx/>
                <a:latin typeface="Calibri"/>
                <a:ea typeface="新細明體"/>
                <a:cs typeface="+mn-cs"/>
              </a:rPr>
              <a:t>NCTU CoLLab Copyright</a:t>
            </a: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Tree>
    <p:extLst>
      <p:ext uri="{BB962C8B-B14F-4D97-AF65-F5344CB8AC3E}">
        <p14:creationId xmlns:p14="http://schemas.microsoft.com/office/powerpoint/2010/main" val="366943327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image" Target="../media/image4.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5.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5.png"/><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5.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 Id="rId9"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5.png"/><Relationship Id="rId7" Type="http://schemas.openxmlformats.org/officeDocument/2006/relationships/oleObject" Target="../embeddings/oleObject19.bin"/><Relationship Id="rId12" Type="http://schemas.openxmlformats.org/officeDocument/2006/relationships/image" Target="../media/image31.emf"/><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0.wmf"/><Relationship Id="rId4" Type="http://schemas.openxmlformats.org/officeDocument/2006/relationships/image" Target="../media/image71.png"/><Relationship Id="rId9"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6.bin"/><Relationship Id="rId5" Type="http://schemas.openxmlformats.org/officeDocument/2006/relationships/image" Target="../media/image36.emf"/><Relationship Id="rId4"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9.w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2.png"/><Relationship Id="rId5" Type="http://schemas.openxmlformats.org/officeDocument/2006/relationships/image" Target="../media/image41.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5.png"/><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3.emf"/><Relationship Id="rId5" Type="http://schemas.openxmlformats.org/officeDocument/2006/relationships/oleObject" Target="../embeddings/oleObject29.bin"/><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46.emf"/><Relationship Id="rId4"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oleObject" Target="../embeddings/oleObject33.bin"/></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1.emf"/></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7.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0"/>
          <p:cNvSpPr>
            <a:spLocks noChangeArrowheads="1"/>
          </p:cNvSpPr>
          <p:nvPr/>
        </p:nvSpPr>
        <p:spPr bwMode="auto">
          <a:xfrm>
            <a:off x="0" y="5640805"/>
            <a:ext cx="9144000" cy="1220025"/>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solidFill>
                  <a:srgbClr val="0000F9"/>
                </a:solidFill>
                <a:latin typeface="Cambria"/>
                <a:ea typeface="微軟正黑體" panose="020B0604030504040204" pitchFamily="34" charset="-120"/>
                <a:cs typeface="Cambria"/>
              </a:rPr>
              <a:t>Dr. </a:t>
            </a:r>
            <a:r>
              <a:rPr lang="en-US" altLang="zh-TW" sz="3200" b="1" dirty="0" err="1">
                <a:solidFill>
                  <a:srgbClr val="0000F9"/>
                </a:solidFill>
                <a:latin typeface="Cambria"/>
                <a:ea typeface="微軟正黑體" panose="020B0604030504040204" pitchFamily="34" charset="-120"/>
                <a:cs typeface="Cambria"/>
              </a:rPr>
              <a:t>vvn</a:t>
            </a:r>
            <a:r>
              <a:rPr lang="en-US" altLang="zh-TW" sz="3200" b="1" dirty="0">
                <a:solidFill>
                  <a:srgbClr val="0000F9"/>
                </a:solidFill>
                <a:latin typeface="Cambria"/>
                <a:ea typeface="微軟正黑體" panose="020B0604030504040204" pitchFamily="34" charset="-120"/>
                <a:cs typeface="Cambria"/>
              </a:rPr>
              <a:t> Weian Chao (</a:t>
            </a:r>
            <a:r>
              <a:rPr lang="zh-TW" altLang="en-US" sz="3200" b="1" dirty="0">
                <a:solidFill>
                  <a:srgbClr val="0000F9"/>
                </a:solidFill>
                <a:latin typeface="Cambria"/>
                <a:ea typeface="微軟正黑體" panose="020B0604030504040204" pitchFamily="34" charset="-120"/>
                <a:cs typeface="Cambria"/>
              </a:rPr>
              <a:t>趙韋安</a:t>
            </a:r>
            <a:r>
              <a:rPr lang="en-US" altLang="zh-TW" sz="3200" b="1" dirty="0">
                <a:solidFill>
                  <a:srgbClr val="0000F9"/>
                </a:solidFill>
                <a:latin typeface="Cambria"/>
                <a:ea typeface="微軟正黑體" panose="020B0604030504040204" pitchFamily="34" charset="-120"/>
                <a:cs typeface="Cambria"/>
              </a:rPr>
              <a:t>) </a:t>
            </a:r>
          </a:p>
          <a:p>
            <a:pPr>
              <a:defRPr/>
            </a:pPr>
            <a:r>
              <a:rPr lang="en-US" altLang="zh-TW" b="1" dirty="0">
                <a:solidFill>
                  <a:srgbClr val="FF0000"/>
                </a:solidFill>
                <a:latin typeface="Cambria"/>
                <a:ea typeface="微軟正黑體" panose="020B0604030504040204" pitchFamily="34" charset="-120"/>
                <a:cs typeface="Cambria"/>
              </a:rPr>
              <a:t>https://ce.nctu.edu.tw/member/teachers/23</a:t>
            </a:r>
          </a:p>
          <a:p>
            <a:pPr>
              <a:defRPr/>
            </a:pPr>
            <a:r>
              <a:rPr lang="en-US" altLang="zh-TW" b="1" dirty="0">
                <a:latin typeface="Cambria"/>
                <a:ea typeface="微軟正黑體" panose="020B0604030504040204" pitchFamily="34" charset="-120"/>
                <a:cs typeface="Cambria"/>
              </a:rPr>
              <a:t>Department of Civil Engineering, National Yang Ming </a:t>
            </a:r>
            <a:r>
              <a:rPr lang="en-US" altLang="zh-TW" b="1" dirty="0" err="1">
                <a:latin typeface="Cambria"/>
                <a:ea typeface="微軟正黑體" panose="020B0604030504040204" pitchFamily="34" charset="-120"/>
                <a:cs typeface="Cambria"/>
              </a:rPr>
              <a:t>Chiao</a:t>
            </a:r>
            <a:r>
              <a:rPr lang="en-US" altLang="zh-TW" b="1" dirty="0">
                <a:latin typeface="Cambria"/>
                <a:ea typeface="微軟正黑體" panose="020B0604030504040204" pitchFamily="34" charset="-120"/>
                <a:cs typeface="Cambria"/>
              </a:rPr>
              <a:t> Tung University, Taiwan</a:t>
            </a:r>
            <a:endParaRPr lang="zh-TW" altLang="en-US" b="1" dirty="0">
              <a:latin typeface="Cambria"/>
              <a:ea typeface="微軟正黑體" pitchFamily="34" charset="-120"/>
              <a:cs typeface="Cambria"/>
            </a:endParaRPr>
          </a:p>
        </p:txBody>
      </p:sp>
      <p:sp>
        <p:nvSpPr>
          <p:cNvPr id="12" name="Rectangle 10"/>
          <p:cNvSpPr>
            <a:spLocks noChangeArrowheads="1"/>
          </p:cNvSpPr>
          <p:nvPr/>
        </p:nvSpPr>
        <p:spPr bwMode="auto">
          <a:xfrm>
            <a:off x="0" y="0"/>
            <a:ext cx="9144000" cy="1249116"/>
          </a:xfrm>
          <a:prstGeom prst="rect">
            <a:avLst/>
          </a:prstGeom>
          <a:solidFill>
            <a:schemeClr val="bg1">
              <a:lumMod val="75000"/>
              <a:alpha val="46000"/>
            </a:schemeClr>
          </a:solidFill>
          <a:ln w="9525">
            <a:noFill/>
            <a:miter lim="800000"/>
            <a:headEnd/>
            <a:tailEnd/>
          </a:ln>
          <a:effectLst/>
        </p:spPr>
        <p:txBody>
          <a:bodyPr/>
          <a:lstStyle/>
          <a:p>
            <a:pPr algn="ctr">
              <a:defRPr/>
            </a:pPr>
            <a:r>
              <a:rPr lang="en-US" altLang="zh-TW" sz="6000" b="1" dirty="0">
                <a:solidFill>
                  <a:srgbClr val="FF0000"/>
                </a:solidFill>
                <a:latin typeface="Cambria"/>
                <a:ea typeface="標楷體" charset="0"/>
                <a:cs typeface="Cambria"/>
              </a:rPr>
              <a:t>Engineering Statistics</a:t>
            </a:r>
          </a:p>
          <a:p>
            <a:pPr algn="ctr">
              <a:defRPr/>
            </a:pPr>
            <a:endParaRPr lang="en-US" altLang="zh-TW" sz="3200" b="1" dirty="0">
              <a:latin typeface="Cambria"/>
              <a:ea typeface="標楷體" charset="0"/>
              <a:cs typeface="Cambria"/>
            </a:endParaRPr>
          </a:p>
          <a:p>
            <a:pPr>
              <a:defRPr/>
            </a:pPr>
            <a:endParaRPr lang="en-US" altLang="zh-TW" sz="2400" dirty="0">
              <a:latin typeface="Arial" charset="0"/>
              <a:ea typeface="標楷體" charset="0"/>
            </a:endParaRPr>
          </a:p>
          <a:p>
            <a:pPr algn="ctr">
              <a:defRPr/>
            </a:pPr>
            <a:r>
              <a:rPr lang="en-US" altLang="zh-TW" sz="2400" dirty="0">
                <a:latin typeface="Cambria"/>
                <a:ea typeface="標楷體" charset="0"/>
                <a:cs typeface="Cambria"/>
              </a:rPr>
              <a:t> </a:t>
            </a:r>
            <a:endParaRPr lang="zh-TW" altLang="en-US" sz="2400" b="1" dirty="0">
              <a:latin typeface="Cambria"/>
              <a:ea typeface="微軟正黑體" pitchFamily="34" charset="-120"/>
              <a:cs typeface="Cambria"/>
            </a:endParaRPr>
          </a:p>
        </p:txBody>
      </p:sp>
      <p:sp>
        <p:nvSpPr>
          <p:cNvPr id="11" name="Rectangle 10"/>
          <p:cNvSpPr>
            <a:spLocks noChangeArrowheads="1"/>
          </p:cNvSpPr>
          <p:nvPr/>
        </p:nvSpPr>
        <p:spPr bwMode="auto">
          <a:xfrm>
            <a:off x="3541853" y="2379751"/>
            <a:ext cx="5478322" cy="3261054"/>
          </a:xfrm>
          <a:prstGeom prst="rect">
            <a:avLst/>
          </a:prstGeom>
          <a:noFill/>
          <a:ln w="9525">
            <a:noFill/>
            <a:miter lim="800000"/>
            <a:headEnd/>
            <a:tailEnd/>
          </a:ln>
          <a:effectLst/>
        </p:spPr>
        <p:txBody>
          <a:bodyPr/>
          <a:lstStyle/>
          <a:p>
            <a:pPr algn="ctr">
              <a:defRPr/>
            </a:pPr>
            <a:r>
              <a:rPr lang="en-US" altLang="zh-TW" sz="6600" b="1" dirty="0">
                <a:latin typeface="Cambria"/>
                <a:ea typeface="標楷體" charset="0"/>
                <a:cs typeface="Cambria"/>
              </a:rPr>
              <a:t>Estimation &amp;</a:t>
            </a:r>
          </a:p>
          <a:p>
            <a:pPr algn="ctr">
              <a:defRPr/>
            </a:pPr>
            <a:r>
              <a:rPr lang="en-US" altLang="zh-TW" sz="6600" b="1" dirty="0">
                <a:latin typeface="Cambria"/>
                <a:ea typeface="標楷體" charset="0"/>
                <a:cs typeface="Cambria"/>
              </a:rPr>
              <a:t>Confidence Interval</a:t>
            </a:r>
          </a:p>
        </p:txBody>
      </p:sp>
      <p:sp>
        <p:nvSpPr>
          <p:cNvPr id="4" name="投影片編號版面配置區 3"/>
          <p:cNvSpPr>
            <a:spLocks noGrp="1"/>
          </p:cNvSpPr>
          <p:nvPr>
            <p:ph type="sldNum" sz="quarter" idx="12"/>
          </p:nvPr>
        </p:nvSpPr>
        <p:spPr/>
        <p:txBody>
          <a:bodyPr/>
          <a:lstStyle/>
          <a:p>
            <a:fld id="{48B8DCE0-C6E8-4492-BA1D-AE59B5743308}" type="slidenum">
              <a:rPr lang="zh-TW" altLang="en-US" smtClean="0"/>
              <a:t>1</a:t>
            </a:fld>
            <a:endParaRPr lang="zh-TW" altLang="en-US"/>
          </a:p>
        </p:txBody>
      </p:sp>
      <p:pic>
        <p:nvPicPr>
          <p:cNvPr id="7" name="圖片 6"/>
          <p:cNvPicPr>
            <a:picLocks noChangeAspect="1"/>
          </p:cNvPicPr>
          <p:nvPr/>
        </p:nvPicPr>
        <p:blipFill rotWithShape="1">
          <a:blip r:embed="rId2"/>
          <a:srcRect l="52612" t="17843" r="8171" b="35634"/>
          <a:stretch/>
        </p:blipFill>
        <p:spPr>
          <a:xfrm>
            <a:off x="0" y="2450352"/>
            <a:ext cx="3585882" cy="2226237"/>
          </a:xfrm>
          <a:prstGeom prst="rect">
            <a:avLst/>
          </a:prstGeom>
        </p:spPr>
      </p:pic>
    </p:spTree>
    <p:extLst>
      <p:ext uri="{BB962C8B-B14F-4D97-AF65-F5344CB8AC3E}">
        <p14:creationId xmlns:p14="http://schemas.microsoft.com/office/powerpoint/2010/main" val="2949724154"/>
      </p:ext>
    </p:extLst>
  </p:cSld>
  <p:clrMapOvr>
    <a:masterClrMapping/>
  </p:clrMapOvr>
  <p:transition spd="slow" advTm="3168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10</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Point Estimation- Properties of Estimators</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3" name="Content Placeholder 2"/>
          <p:cNvSpPr txBox="1">
            <a:spLocks/>
          </p:cNvSpPr>
          <p:nvPr/>
        </p:nvSpPr>
        <p:spPr>
          <a:xfrm>
            <a:off x="-1" y="713364"/>
            <a:ext cx="9144001" cy="102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好的估計式應能夠讓估計值集中在目標數值上。</a:t>
            </a:r>
            <a:endParaRPr lang="en-US" altLang="zh-TW" dirty="0">
              <a:latin typeface="微軟正黑體"/>
              <a:ea typeface="微軟正黑體"/>
              <a:cs typeface="微軟正黑體"/>
            </a:endParaRPr>
          </a:p>
          <a:p>
            <a:pPr marL="0" indent="0">
              <a:buFont typeface="Arial" panose="020B0604020202020204" pitchFamily="34" charset="0"/>
              <a:buNone/>
            </a:pPr>
            <a:r>
              <a:rPr lang="zh-TW" altLang="en-US" dirty="0">
                <a:latin typeface="微軟正黑體"/>
                <a:ea typeface="微軟正黑體"/>
                <a:cs typeface="微軟正黑體"/>
              </a:rPr>
              <a:t>不偏性、一致性、最小變異不偏性、有效性</a:t>
            </a:r>
            <a:endParaRPr lang="en-US" altLang="zh-TW" dirty="0">
              <a:latin typeface="微軟正黑體"/>
              <a:ea typeface="微軟正黑體"/>
              <a:cs typeface="微軟正黑體"/>
            </a:endParaRPr>
          </a:p>
          <a:p>
            <a:pPr marL="0" indent="0">
              <a:buFont typeface="Arial" panose="020B0604020202020204" pitchFamily="34" charset="0"/>
              <a:buNone/>
            </a:pPr>
            <a:endParaRPr lang="en-US" dirty="0">
              <a:latin typeface="微軟正黑體"/>
              <a:ea typeface="微軟正黑體"/>
              <a:cs typeface="微軟正黑體"/>
            </a:endParaRPr>
          </a:p>
        </p:txBody>
      </p:sp>
      <p:sp>
        <p:nvSpPr>
          <p:cNvPr id="14" name="Content Placeholder 2"/>
          <p:cNvSpPr>
            <a:spLocks noGrp="1"/>
          </p:cNvSpPr>
          <p:nvPr>
            <p:ph idx="1"/>
          </p:nvPr>
        </p:nvSpPr>
        <p:spPr>
          <a:xfrm>
            <a:off x="0" y="1729456"/>
            <a:ext cx="9144000" cy="5248290"/>
          </a:xfrm>
        </p:spPr>
        <p:txBody>
          <a:bodyPr>
            <a:normAutofit/>
          </a:bodyPr>
          <a:lstStyle/>
          <a:p>
            <a:pPr>
              <a:spcBef>
                <a:spcPts val="0"/>
              </a:spcBef>
            </a:pPr>
            <a:r>
              <a:rPr lang="en-IN" sz="2600" dirty="0">
                <a:latin typeface="微軟正黑體"/>
                <a:ea typeface="微軟正黑體"/>
                <a:cs typeface="微軟正黑體"/>
              </a:rPr>
              <a:t>A </a:t>
            </a:r>
            <a:r>
              <a:rPr lang="en-IN" sz="2600" b="1" dirty="0">
                <a:latin typeface="微軟正黑體"/>
                <a:ea typeface="微軟正黑體"/>
                <a:cs typeface="微軟正黑體"/>
              </a:rPr>
              <a:t>good estimator</a:t>
            </a:r>
            <a:r>
              <a:rPr lang="en-IN" sz="2600" dirty="0">
                <a:latin typeface="微軟正黑體"/>
                <a:ea typeface="微軟正黑體"/>
                <a:cs typeface="微軟正黑體"/>
              </a:rPr>
              <a:t> should be</a:t>
            </a:r>
          </a:p>
          <a:p>
            <a:pPr marL="457200" lvl="1" indent="0">
              <a:spcBef>
                <a:spcPts val="0"/>
              </a:spcBef>
              <a:buNone/>
            </a:pPr>
            <a:r>
              <a:rPr lang="en-IN" sz="2600" b="1" dirty="0">
                <a:solidFill>
                  <a:srgbClr val="FF0000"/>
                </a:solidFill>
                <a:latin typeface="微軟正黑體"/>
                <a:ea typeface="微軟正黑體"/>
                <a:cs typeface="微軟正黑體"/>
              </a:rPr>
              <a:t>Unbiased</a:t>
            </a:r>
            <a:r>
              <a:rPr lang="en-IN" sz="2600" b="1" dirty="0">
                <a:latin typeface="微軟正黑體"/>
                <a:ea typeface="微軟正黑體"/>
                <a:cs typeface="微軟正黑體"/>
              </a:rPr>
              <a:t> </a:t>
            </a:r>
            <a:endParaRPr lang="en-IN" sz="2600" dirty="0">
              <a:latin typeface="微軟正黑體"/>
              <a:ea typeface="微軟正黑體"/>
              <a:cs typeface="微軟正黑體"/>
            </a:endParaRPr>
          </a:p>
          <a:p>
            <a:pPr marL="457200" lvl="1" indent="0">
              <a:spcBef>
                <a:spcPts val="0"/>
              </a:spcBef>
              <a:buNone/>
            </a:pPr>
            <a:r>
              <a:rPr lang="en-IN" sz="2600" b="1" dirty="0">
                <a:solidFill>
                  <a:srgbClr val="FF0000"/>
                </a:solidFill>
                <a:latin typeface="微軟正黑體"/>
                <a:ea typeface="微軟正黑體"/>
                <a:cs typeface="微軟正黑體"/>
              </a:rPr>
              <a:t>Consistent</a:t>
            </a:r>
            <a:endParaRPr lang="en-IN" sz="2600" dirty="0">
              <a:solidFill>
                <a:srgbClr val="FF0000"/>
              </a:solidFill>
              <a:latin typeface="微軟正黑體"/>
              <a:ea typeface="微軟正黑體"/>
              <a:cs typeface="微軟正黑體"/>
            </a:endParaRPr>
          </a:p>
          <a:p>
            <a:pPr lvl="0">
              <a:spcBef>
                <a:spcPts val="0"/>
              </a:spcBef>
            </a:pPr>
            <a:r>
              <a:rPr lang="en-US" sz="2600" dirty="0">
                <a:solidFill>
                  <a:prstClr val="black"/>
                </a:solidFill>
                <a:latin typeface="微軟正黑體"/>
                <a:ea typeface="微軟正黑體"/>
                <a:cs typeface="微軟正黑體"/>
              </a:rPr>
              <a:t>An </a:t>
            </a:r>
            <a:r>
              <a:rPr lang="en-IN" sz="2600" dirty="0">
                <a:solidFill>
                  <a:prstClr val="black"/>
                </a:solidFill>
                <a:latin typeface="微軟正黑體"/>
                <a:ea typeface="微軟正黑體"/>
                <a:cs typeface="微軟正黑體"/>
              </a:rPr>
              <a:t>estimator is unbiased if, in repeated random samples, the numerical values of the estimator stack up around the population parameter that we are trying to estimate.</a:t>
            </a:r>
          </a:p>
          <a:p>
            <a:pPr lvl="0">
              <a:lnSpc>
                <a:spcPct val="120000"/>
              </a:lnSpc>
              <a:spcBef>
                <a:spcPts val="0"/>
              </a:spcBef>
            </a:pPr>
            <a:r>
              <a:rPr lang="en-IN" sz="2600" dirty="0">
                <a:solidFill>
                  <a:prstClr val="black"/>
                </a:solidFill>
                <a:latin typeface="微軟正黑體"/>
                <a:ea typeface="微軟正黑體"/>
                <a:cs typeface="微軟正黑體"/>
              </a:rPr>
              <a:t>In the case of a shot fired at a target, as long as all the shots fall in a pattern with the target value in the </a:t>
            </a:r>
            <a:r>
              <a:rPr lang="en-IN" sz="2600" i="1" dirty="0">
                <a:solidFill>
                  <a:prstClr val="black"/>
                </a:solidFill>
                <a:latin typeface="微軟正黑體"/>
                <a:ea typeface="微軟正黑體"/>
                <a:cs typeface="微軟正黑體"/>
              </a:rPr>
              <a:t>middle, </a:t>
            </a:r>
            <a:r>
              <a:rPr lang="en-IN" sz="2600" dirty="0">
                <a:solidFill>
                  <a:prstClr val="black"/>
                </a:solidFill>
                <a:latin typeface="微軟正黑體"/>
                <a:ea typeface="微軟正黑體"/>
                <a:cs typeface="微軟正黑體"/>
              </a:rPr>
              <a:t>we say that the shots are </a:t>
            </a:r>
            <a:r>
              <a:rPr lang="en-IN" sz="2600" b="1" dirty="0">
                <a:solidFill>
                  <a:prstClr val="black"/>
                </a:solidFill>
                <a:latin typeface="微軟正黑體"/>
                <a:ea typeface="微軟正黑體"/>
                <a:cs typeface="微軟正黑體"/>
              </a:rPr>
              <a:t>unbiased.</a:t>
            </a:r>
            <a:r>
              <a:rPr lang="en-IN" sz="2600" dirty="0">
                <a:solidFill>
                  <a:prstClr val="black"/>
                </a:solidFill>
                <a:latin typeface="微軟正黑體"/>
                <a:ea typeface="微軟正黑體"/>
                <a:cs typeface="微軟正黑體"/>
              </a:rPr>
              <a:t> </a:t>
            </a:r>
          </a:p>
          <a:p>
            <a:pPr lvl="0">
              <a:lnSpc>
                <a:spcPct val="120000"/>
              </a:lnSpc>
              <a:spcBef>
                <a:spcPts val="0"/>
              </a:spcBef>
            </a:pPr>
            <a:r>
              <a:rPr lang="en-IN" sz="2600" dirty="0">
                <a:solidFill>
                  <a:prstClr val="black"/>
                </a:solidFill>
                <a:latin typeface="微軟正黑體"/>
                <a:ea typeface="微軟正黑體"/>
                <a:cs typeface="微軟正黑體"/>
              </a:rPr>
              <a:t>If the majority of the shots are </a:t>
            </a:r>
            <a:r>
              <a:rPr lang="en-IN" sz="2600" dirty="0" err="1">
                <a:solidFill>
                  <a:prstClr val="black"/>
                </a:solidFill>
                <a:latin typeface="微軟正黑體"/>
                <a:ea typeface="微軟正黑體"/>
                <a:cs typeface="微軟正黑體"/>
              </a:rPr>
              <a:t>centered</a:t>
            </a:r>
            <a:r>
              <a:rPr lang="en-IN" sz="2600" dirty="0">
                <a:solidFill>
                  <a:prstClr val="black"/>
                </a:solidFill>
                <a:latin typeface="微軟正黑體"/>
                <a:ea typeface="微軟正黑體"/>
                <a:cs typeface="微軟正黑體"/>
              </a:rPr>
              <a:t> somewhere else, then we say that they exhibit a certain amount of </a:t>
            </a:r>
            <a:r>
              <a:rPr lang="en-IN" sz="2600" b="1" dirty="0">
                <a:solidFill>
                  <a:prstClr val="black"/>
                </a:solidFill>
                <a:latin typeface="微軟正黑體"/>
                <a:ea typeface="微軟正黑體"/>
                <a:cs typeface="微軟正黑體"/>
              </a:rPr>
              <a:t>bias.</a:t>
            </a:r>
            <a:endParaRPr lang="en-US" sz="2600" dirty="0">
              <a:solidFill>
                <a:prstClr val="black"/>
              </a:solidFill>
              <a:latin typeface="微軟正黑體"/>
              <a:ea typeface="微軟正黑體"/>
              <a:cs typeface="微軟正黑體"/>
            </a:endParaRPr>
          </a:p>
        </p:txBody>
      </p:sp>
    </p:spTree>
    <p:extLst>
      <p:ext uri="{BB962C8B-B14F-4D97-AF65-F5344CB8AC3E}">
        <p14:creationId xmlns:p14="http://schemas.microsoft.com/office/powerpoint/2010/main" val="3921429948"/>
      </p:ext>
    </p:extLst>
  </p:cSld>
  <p:clrMapOvr>
    <a:masterClrMapping/>
  </p:clrMapOvr>
  <p:transition spd="slow" advTm="3724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7"/>
          <p:cNvPicPr>
            <a:picLocks noChangeAspect="1" noChangeArrowheads="1"/>
          </p:cNvPicPr>
          <p:nvPr/>
        </p:nvPicPr>
        <p:blipFill rotWithShape="1">
          <a:blip r:embed="rId2">
            <a:extLst>
              <a:ext uri="{28A0092B-C50C-407E-A947-70E740481C1C}">
                <a14:useLocalDpi xmlns:a14="http://schemas.microsoft.com/office/drawing/2010/main" val="0"/>
              </a:ext>
            </a:extLst>
          </a:blip>
          <a:srcRect l="28995" t="23099" r="16185" b="14658"/>
          <a:stretch/>
        </p:blipFill>
        <p:spPr bwMode="auto">
          <a:xfrm>
            <a:off x="1525245" y="697779"/>
            <a:ext cx="6366897" cy="578319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11</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800" b="1" dirty="0">
                <a:latin typeface="微軟正黑體" panose="020B0604030504040204" pitchFamily="34" charset="-120"/>
                <a:ea typeface="微軟正黑體" panose="020B0604030504040204" pitchFamily="34" charset="-120"/>
                <a:cs typeface="Cambria"/>
              </a:rPr>
              <a:t>Point Estimation- Properties of Estimators</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Tree>
    <p:extLst>
      <p:ext uri="{BB962C8B-B14F-4D97-AF65-F5344CB8AC3E}">
        <p14:creationId xmlns:p14="http://schemas.microsoft.com/office/powerpoint/2010/main" val="1236262698"/>
      </p:ext>
    </p:extLst>
  </p:cSld>
  <p:clrMapOvr>
    <a:masterClrMapping/>
  </p:clrMapOvr>
  <p:transition spd="slow" advTm="3724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800" b="1" dirty="0">
                <a:latin typeface="微軟正黑體" panose="020B0604030504040204" pitchFamily="34" charset="-120"/>
                <a:ea typeface="微軟正黑體" panose="020B0604030504040204" pitchFamily="34" charset="-120"/>
                <a:cs typeface="Cambria"/>
              </a:rPr>
              <a:t>Point Estimation- Properties of Estimators</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2" y="2128502"/>
            <a:ext cx="9144001" cy="1656184"/>
          </a:xfrm>
        </p:spPr>
        <p:txBody>
          <a:bodyPr>
            <a:normAutofit/>
          </a:bodyPr>
          <a:lstStyle/>
          <a:p>
            <a:r>
              <a:rPr lang="en-IN" dirty="0">
                <a:latin typeface="微軟正黑體"/>
                <a:ea typeface="微軟正黑體"/>
                <a:cs typeface="微軟正黑體"/>
              </a:rPr>
              <a:t>The estimator     is said to be </a:t>
            </a:r>
            <a:r>
              <a:rPr lang="en-IN" b="1" dirty="0">
                <a:solidFill>
                  <a:srgbClr val="FF0000"/>
                </a:solidFill>
                <a:latin typeface="微軟正黑體"/>
                <a:ea typeface="微軟正黑體"/>
                <a:cs typeface="微軟正黑體"/>
              </a:rPr>
              <a:t>consistent</a:t>
            </a:r>
            <a:r>
              <a:rPr lang="en-IN" b="1" dirty="0">
                <a:latin typeface="微軟正黑體"/>
                <a:ea typeface="微軟正黑體"/>
                <a:cs typeface="微軟正黑體"/>
              </a:rPr>
              <a:t> </a:t>
            </a:r>
            <a:r>
              <a:rPr lang="en-IN" dirty="0">
                <a:latin typeface="微軟正黑體"/>
                <a:ea typeface="微軟正黑體"/>
                <a:cs typeface="微軟正黑體"/>
              </a:rPr>
              <a:t>if the probability that it lies close to </a:t>
            </a:r>
            <a:r>
              <a:rPr lang="en-IN" sz="2800" i="1" dirty="0">
                <a:latin typeface="微軟正黑體"/>
                <a:ea typeface="微軟正黑體"/>
                <a:cs typeface="微軟正黑體"/>
                <a:sym typeface="Symbol"/>
              </a:rPr>
              <a:t></a:t>
            </a:r>
            <a:r>
              <a:rPr lang="en-IN" i="1" dirty="0">
                <a:latin typeface="微軟正黑體"/>
                <a:ea typeface="微軟正黑體"/>
                <a:cs typeface="微軟正黑體"/>
                <a:sym typeface="Symbol"/>
              </a:rPr>
              <a:t> </a:t>
            </a:r>
            <a:r>
              <a:rPr lang="en-IN" i="1" dirty="0">
                <a:latin typeface="微軟正黑體"/>
                <a:ea typeface="微軟正黑體"/>
                <a:cs typeface="微軟正黑體"/>
              </a:rPr>
              <a:t> </a:t>
            </a:r>
            <a:r>
              <a:rPr lang="en-IN" dirty="0">
                <a:latin typeface="微軟正黑體"/>
                <a:ea typeface="微軟正黑體"/>
                <a:cs typeface="微軟正黑體"/>
              </a:rPr>
              <a:t>increases to 1 as the sample size increases.</a:t>
            </a:r>
            <a:endParaRPr lang="en-US" dirty="0">
              <a:latin typeface="微軟正黑體"/>
              <a:ea typeface="微軟正黑體"/>
              <a:cs typeface="微軟正黑體"/>
            </a:endParaRPr>
          </a:p>
        </p:txBody>
      </p:sp>
      <p:graphicFrame>
        <p:nvGraphicFramePr>
          <p:cNvPr id="11" name="Object 10"/>
          <p:cNvGraphicFramePr>
            <a:graphicFrameLocks noChangeAspect="1"/>
          </p:cNvGraphicFramePr>
          <p:nvPr>
            <p:extLst/>
          </p:nvPr>
        </p:nvGraphicFramePr>
        <p:xfrm>
          <a:off x="2695287" y="2124521"/>
          <a:ext cx="236537" cy="431800"/>
        </p:xfrm>
        <a:graphic>
          <a:graphicData uri="http://schemas.openxmlformats.org/presentationml/2006/ole">
            <mc:AlternateContent xmlns:mc="http://schemas.openxmlformats.org/markup-compatibility/2006">
              <mc:Choice xmlns:v="urn:schemas-microsoft-com:vml" Requires="v">
                <p:oleObj spid="_x0000_s93295" name="Equation" r:id="rId4" imgW="126780" imgH="215526" progId="Equation.DSMT4">
                  <p:embed/>
                </p:oleObj>
              </mc:Choice>
              <mc:Fallback>
                <p:oleObj name="Equation" r:id="rId4" imgW="126780" imgH="215526" progId="Equation.DSMT4">
                  <p:embed/>
                  <p:pic>
                    <p:nvPicPr>
                      <p:cNvPr id="1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287" y="2124521"/>
                        <a:ext cx="23653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 name="Content Placeholder 2"/>
          <p:cNvSpPr txBox="1">
            <a:spLocks/>
          </p:cNvSpPr>
          <p:nvPr/>
        </p:nvSpPr>
        <p:spPr>
          <a:xfrm>
            <a:off x="-1" y="680706"/>
            <a:ext cx="9144001" cy="1243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一致性</a:t>
            </a:r>
            <a:r>
              <a:rPr lang="en-US" altLang="zh-TW" dirty="0">
                <a:latin typeface="微軟正黑體"/>
                <a:ea typeface="微軟正黑體"/>
                <a:cs typeface="微軟正黑體"/>
              </a:rPr>
              <a:t>(consistent): </a:t>
            </a:r>
            <a:r>
              <a:rPr lang="zh-TW" altLang="en-US" dirty="0">
                <a:latin typeface="微軟正黑體"/>
                <a:ea typeface="微軟正黑體"/>
                <a:cs typeface="微軟正黑體"/>
              </a:rPr>
              <a:t>當樣本數</a:t>
            </a:r>
            <a:r>
              <a:rPr lang="en-US" altLang="zh-TW" dirty="0">
                <a:latin typeface="微軟正黑體"/>
                <a:ea typeface="微軟正黑體"/>
                <a:cs typeface="微軟正黑體"/>
              </a:rPr>
              <a:t>n</a:t>
            </a:r>
            <a:r>
              <a:rPr lang="zh-TW" altLang="en-US" dirty="0">
                <a:latin typeface="微軟正黑體"/>
                <a:ea typeface="微軟正黑體"/>
                <a:cs typeface="微軟正黑體"/>
              </a:rPr>
              <a:t>增加，估計式分佈均值會接近於未知母體參數，且該均值對應之機率密度函數值亦要接近</a:t>
            </a:r>
            <a:r>
              <a:rPr lang="en-US" altLang="zh-TW" dirty="0">
                <a:latin typeface="微軟正黑體"/>
                <a:ea typeface="微軟正黑體"/>
                <a:cs typeface="微軟正黑體"/>
              </a:rPr>
              <a:t>1</a:t>
            </a:r>
            <a:r>
              <a:rPr lang="zh-TW" altLang="en-US" dirty="0">
                <a:latin typeface="微軟正黑體"/>
                <a:ea typeface="微軟正黑體"/>
                <a:cs typeface="微軟正黑體"/>
              </a:rPr>
              <a:t>。</a:t>
            </a:r>
            <a:endParaRPr lang="en-US" dirty="0">
              <a:latin typeface="微軟正黑體"/>
              <a:ea typeface="微軟正黑體"/>
              <a:cs typeface="微軟正黑體"/>
            </a:endParaRPr>
          </a:p>
        </p:txBody>
      </p:sp>
      <p:pic>
        <p:nvPicPr>
          <p:cNvPr id="13" name="圖片 12"/>
          <p:cNvPicPr>
            <a:picLocks noChangeAspect="1"/>
          </p:cNvPicPr>
          <p:nvPr/>
        </p:nvPicPr>
        <p:blipFill>
          <a:blip r:embed="rId6">
            <a:alphaModFix amt="52000"/>
          </a:blip>
          <a:stretch>
            <a:fillRect/>
          </a:stretch>
        </p:blipFill>
        <p:spPr>
          <a:xfrm>
            <a:off x="1391405" y="3455336"/>
            <a:ext cx="5974595" cy="2952561"/>
          </a:xfrm>
          <a:prstGeom prst="rect">
            <a:avLst/>
          </a:prstGeom>
        </p:spPr>
      </p:pic>
    </p:spTree>
    <p:extLst>
      <p:ext uri="{BB962C8B-B14F-4D97-AF65-F5344CB8AC3E}">
        <p14:creationId xmlns:p14="http://schemas.microsoft.com/office/powerpoint/2010/main" val="722457828"/>
      </p:ext>
    </p:extLst>
  </p:cSld>
  <p:clrMapOvr>
    <a:masterClrMapping/>
  </p:clrMapOvr>
  <p:transition spd="slow" advTm="3724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13</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400" b="1" dirty="0">
                <a:latin typeface="微軟正黑體" panose="020B0604030504040204" pitchFamily="34" charset="-120"/>
                <a:ea typeface="微軟正黑體" panose="020B0604030504040204" pitchFamily="34" charset="-120"/>
                <a:cs typeface="Cambria"/>
              </a:rPr>
              <a:t>Large-Sample Confidence Intervals for a Population Mean</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1289095"/>
            <a:ext cx="9144000" cy="5001419"/>
          </a:xfrm>
        </p:spPr>
        <p:txBody>
          <a:bodyPr>
            <a:noAutofit/>
          </a:bodyPr>
          <a:lstStyle/>
          <a:p>
            <a:pPr>
              <a:spcBef>
                <a:spcPts val="0"/>
              </a:spcBef>
            </a:pPr>
            <a:r>
              <a:rPr lang="fi-FI" sz="2400" dirty="0">
                <a:latin typeface="微軟正黑體"/>
                <a:ea typeface="微軟正黑體"/>
                <a:cs typeface="微軟正黑體"/>
              </a:rPr>
              <a:t>An </a:t>
            </a:r>
            <a:r>
              <a:rPr lang="en-US" sz="2400" b="1" i="1" dirty="0">
                <a:latin typeface="微軟正黑體"/>
                <a:ea typeface="微軟正黑體"/>
                <a:cs typeface="微軟正黑體"/>
              </a:rPr>
              <a:t>interval estimate</a:t>
            </a:r>
            <a:r>
              <a:rPr lang="en-US" sz="2400" dirty="0">
                <a:latin typeface="微軟正黑體"/>
                <a:ea typeface="微軟正黑體"/>
                <a:cs typeface="微軟正黑體"/>
              </a:rPr>
              <a:t> or </a:t>
            </a:r>
            <a:r>
              <a:rPr lang="en-US" sz="2400" b="1" i="1" dirty="0">
                <a:solidFill>
                  <a:srgbClr val="FF0000"/>
                </a:solidFill>
                <a:latin typeface="微軟正黑體"/>
                <a:ea typeface="微軟正黑體"/>
                <a:cs typeface="微軟正黑體"/>
              </a:rPr>
              <a:t>confidence interval</a:t>
            </a:r>
            <a:r>
              <a:rPr lang="en-US" sz="2400" dirty="0">
                <a:solidFill>
                  <a:srgbClr val="FF0000"/>
                </a:solidFill>
                <a:latin typeface="微軟正黑體"/>
                <a:ea typeface="微軟正黑體"/>
                <a:cs typeface="微軟正黑體"/>
              </a:rPr>
              <a:t> </a:t>
            </a:r>
            <a:r>
              <a:rPr lang="en-US" sz="2400" dirty="0">
                <a:latin typeface="微軟正黑體"/>
                <a:ea typeface="微軟正黑體"/>
                <a:cs typeface="微軟正黑體"/>
              </a:rPr>
              <a:t>(CI) is the calculation and reporting of an entire interval of plausible values.</a:t>
            </a:r>
            <a:endParaRPr lang="en-IN" sz="2400" dirty="0">
              <a:latin typeface="微軟正黑體"/>
              <a:ea typeface="微軟正黑體"/>
              <a:cs typeface="微軟正黑體"/>
            </a:endParaRPr>
          </a:p>
          <a:p>
            <a:pPr>
              <a:spcBef>
                <a:spcPts val="0"/>
              </a:spcBef>
            </a:pPr>
            <a:r>
              <a:rPr lang="en-IN" sz="2400" dirty="0">
                <a:latin typeface="微軟正黑體"/>
                <a:ea typeface="微軟正黑體"/>
                <a:cs typeface="微軟正黑體"/>
              </a:rPr>
              <a:t>A confidence interval is always calculated by first selecting a </a:t>
            </a:r>
            <a:r>
              <a:rPr lang="en-IN" sz="2400" i="1" dirty="0">
                <a:latin typeface="微軟正黑體"/>
                <a:ea typeface="微軟正黑體"/>
                <a:cs typeface="微軟正黑體"/>
              </a:rPr>
              <a:t>confidence level, </a:t>
            </a:r>
            <a:r>
              <a:rPr lang="en-IN" sz="2400" dirty="0">
                <a:latin typeface="微軟正黑體"/>
                <a:ea typeface="微軟正黑體"/>
                <a:cs typeface="微軟正黑體"/>
              </a:rPr>
              <a:t>which is a measure of the degree of reliability of the interval. </a:t>
            </a:r>
          </a:p>
          <a:p>
            <a:pPr>
              <a:spcBef>
                <a:spcPts val="0"/>
              </a:spcBef>
            </a:pPr>
            <a:r>
              <a:rPr lang="en-US" sz="2400" dirty="0">
                <a:latin typeface="微軟正黑體"/>
                <a:ea typeface="微軟正黑體"/>
                <a:cs typeface="微軟正黑體"/>
              </a:rPr>
              <a:t>A confidence level of 95% implies that 95% of all samples would give an interval, and only 5% of all samples would yield an erroneous interval.</a:t>
            </a:r>
          </a:p>
          <a:p>
            <a:pPr>
              <a:spcBef>
                <a:spcPts val="0"/>
              </a:spcBef>
            </a:pPr>
            <a:r>
              <a:rPr lang="en-US" sz="2400" dirty="0">
                <a:latin typeface="微軟正黑體"/>
                <a:ea typeface="微軟正黑體"/>
                <a:cs typeface="微軟正黑體"/>
              </a:rPr>
              <a:t>Most frequently used confidence levels are 95%, 99%, and 90%.</a:t>
            </a:r>
          </a:p>
          <a:p>
            <a:pPr>
              <a:spcBef>
                <a:spcPts val="0"/>
              </a:spcBef>
            </a:pPr>
            <a:r>
              <a:rPr lang="en-US" sz="2400" dirty="0">
                <a:latin typeface="微軟正黑體"/>
                <a:ea typeface="微軟正黑體"/>
                <a:cs typeface="微軟正黑體"/>
              </a:rPr>
              <a:t>The higher the confidence level, the more strongly we believe that the value of the parameter being estimated lies within the interval.</a:t>
            </a:r>
          </a:p>
        </p:txBody>
      </p:sp>
      <p:sp>
        <p:nvSpPr>
          <p:cNvPr id="10" name="Content Placeholder 2"/>
          <p:cNvSpPr txBox="1">
            <a:spLocks/>
          </p:cNvSpPr>
          <p:nvPr/>
        </p:nvSpPr>
        <p:spPr>
          <a:xfrm>
            <a:off x="-1" y="680706"/>
            <a:ext cx="9144001" cy="542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區間估計</a:t>
            </a:r>
            <a:r>
              <a:rPr lang="en-US" altLang="zh-TW" dirty="0">
                <a:latin typeface="微軟正黑體"/>
                <a:ea typeface="微軟正黑體"/>
                <a:cs typeface="微軟正黑體"/>
              </a:rPr>
              <a:t>-</a:t>
            </a:r>
            <a:r>
              <a:rPr lang="zh-TW" altLang="en-US" dirty="0">
                <a:latin typeface="微軟正黑體"/>
                <a:ea typeface="微軟正黑體"/>
                <a:cs typeface="微軟正黑體"/>
              </a:rPr>
              <a:t>信心區間</a:t>
            </a:r>
            <a:r>
              <a:rPr lang="en-US" altLang="zh-TW" dirty="0">
                <a:latin typeface="微軟正黑體"/>
                <a:ea typeface="微軟正黑體"/>
                <a:cs typeface="微軟正黑體"/>
              </a:rPr>
              <a:t>(</a:t>
            </a:r>
            <a:r>
              <a:rPr lang="zh-TW" altLang="en-US" dirty="0">
                <a:latin typeface="微軟正黑體"/>
                <a:ea typeface="微軟正黑體"/>
                <a:cs typeface="微軟正黑體"/>
              </a:rPr>
              <a:t>選擇信心水準</a:t>
            </a:r>
            <a:r>
              <a:rPr lang="en-US" altLang="zh-TW" dirty="0">
                <a:latin typeface="微軟正黑體"/>
                <a:ea typeface="微軟正黑體"/>
                <a:cs typeface="微軟正黑體"/>
              </a:rPr>
              <a:t>)</a:t>
            </a:r>
            <a:endParaRPr lang="en-US" dirty="0">
              <a:latin typeface="微軟正黑體"/>
              <a:ea typeface="微軟正黑體"/>
              <a:cs typeface="微軟正黑體"/>
            </a:endParaRPr>
          </a:p>
        </p:txBody>
      </p:sp>
    </p:spTree>
    <p:extLst>
      <p:ext uri="{BB962C8B-B14F-4D97-AF65-F5344CB8AC3E}">
        <p14:creationId xmlns:p14="http://schemas.microsoft.com/office/powerpoint/2010/main" val="4090318738"/>
      </p:ext>
    </p:extLst>
  </p:cSld>
  <p:clrMapOvr>
    <a:masterClrMapping/>
  </p:clrMapOvr>
  <p:transition spd="slow" advTm="3724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14</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800" b="1" dirty="0">
                <a:latin typeface="微軟正黑體" panose="020B0604030504040204" pitchFamily="34" charset="-120"/>
                <a:ea typeface="微軟正黑體" panose="020B0604030504040204" pitchFamily="34" charset="-120"/>
                <a:cs typeface="Cambria"/>
              </a:rPr>
              <a:t>Large-Sample Confidence Intervals for a Population Mean</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0" name="Content Placeholder 2"/>
          <p:cNvSpPr txBox="1">
            <a:spLocks/>
          </p:cNvSpPr>
          <p:nvPr/>
        </p:nvSpPr>
        <p:spPr>
          <a:xfrm>
            <a:off x="0" y="1466612"/>
            <a:ext cx="9144001" cy="2558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a:latin typeface="微軟正黑體"/>
                <a:ea typeface="微軟正黑體"/>
                <a:cs typeface="微軟正黑體"/>
              </a:rPr>
              <a:t>-</a:t>
            </a:r>
            <a:r>
              <a:rPr lang="zh-TW" altLang="en-US" sz="3200" b="1" dirty="0">
                <a:latin typeface="微軟正黑體"/>
                <a:ea typeface="微軟正黑體"/>
                <a:cs typeface="微軟正黑體"/>
              </a:rPr>
              <a:t>信賴區間</a:t>
            </a:r>
            <a:r>
              <a:rPr lang="en-US" altLang="zh-TW" dirty="0">
                <a:latin typeface="微軟正黑體"/>
                <a:ea typeface="微軟正黑體"/>
                <a:cs typeface="微軟正黑體"/>
              </a:rPr>
              <a:t>(</a:t>
            </a:r>
            <a:r>
              <a:rPr lang="zh-TW" altLang="en-US" dirty="0">
                <a:latin typeface="微軟正黑體"/>
                <a:ea typeface="微軟正黑體"/>
                <a:cs typeface="微軟正黑體"/>
              </a:rPr>
              <a:t>區間估計</a:t>
            </a:r>
            <a:r>
              <a:rPr lang="en-US" altLang="zh-TW" dirty="0">
                <a:latin typeface="微軟正黑體"/>
                <a:ea typeface="微軟正黑體"/>
                <a:cs typeface="微軟正黑體"/>
              </a:rPr>
              <a:t>)</a:t>
            </a:r>
            <a:r>
              <a:rPr lang="zh-TW" altLang="en-US" dirty="0">
                <a:latin typeface="微軟正黑體"/>
                <a:ea typeface="微軟正黑體"/>
                <a:cs typeface="微軟正黑體"/>
              </a:rPr>
              <a:t>為進階描述點估計所無法提供有關估計母體參數的</a:t>
            </a:r>
            <a:r>
              <a:rPr lang="zh-TW" altLang="en-US" sz="3200" b="1" dirty="0">
                <a:latin typeface="微軟正黑體"/>
                <a:ea typeface="微軟正黑體"/>
                <a:cs typeface="微軟正黑體"/>
              </a:rPr>
              <a:t>準確性</a:t>
            </a:r>
            <a:r>
              <a:rPr lang="zh-TW" altLang="en-US" dirty="0">
                <a:latin typeface="微軟正黑體"/>
                <a:ea typeface="微軟正黑體"/>
                <a:cs typeface="微軟正黑體"/>
              </a:rPr>
              <a:t>部分。</a:t>
            </a:r>
            <a:endParaRPr lang="en-US" altLang="zh-TW" dirty="0">
              <a:latin typeface="微軟正黑體"/>
              <a:ea typeface="微軟正黑體"/>
              <a:cs typeface="微軟正黑體"/>
            </a:endParaRPr>
          </a:p>
          <a:p>
            <a:pPr marL="0" indent="0">
              <a:buFont typeface="Arial" panose="020B0604020202020204" pitchFamily="34" charset="0"/>
              <a:buNone/>
            </a:pPr>
            <a:r>
              <a:rPr lang="en-US" dirty="0">
                <a:latin typeface="微軟正黑體"/>
                <a:ea typeface="微軟正黑體"/>
                <a:cs typeface="微軟正黑體"/>
              </a:rPr>
              <a:t>-</a:t>
            </a:r>
            <a:r>
              <a:rPr lang="zh-TW" altLang="en-US" dirty="0">
                <a:latin typeface="微軟正黑體"/>
                <a:ea typeface="微軟正黑體"/>
                <a:cs typeface="微軟正黑體"/>
              </a:rPr>
              <a:t>信賴區間為</a:t>
            </a:r>
            <a:r>
              <a:rPr lang="zh-TW" altLang="en-US" u="sng" dirty="0">
                <a:solidFill>
                  <a:srgbClr val="FF0000"/>
                </a:solidFill>
                <a:latin typeface="微軟正黑體"/>
                <a:ea typeface="微軟正黑體"/>
                <a:cs typeface="微軟正黑體"/>
              </a:rPr>
              <a:t>樣本統計量與抽樣誤差</a:t>
            </a:r>
            <a:r>
              <a:rPr lang="zh-TW" altLang="en-US" dirty="0">
                <a:latin typeface="微軟正黑體"/>
                <a:ea typeface="微軟正黑體"/>
                <a:cs typeface="微軟正黑體"/>
              </a:rPr>
              <a:t>所構成的一個區間。</a:t>
            </a:r>
            <a:endParaRPr lang="en-US" altLang="zh-TW" dirty="0">
              <a:latin typeface="微軟正黑體"/>
              <a:ea typeface="微軟正黑體"/>
              <a:cs typeface="微軟正黑體"/>
            </a:endParaRPr>
          </a:p>
          <a:p>
            <a:pPr marL="0" indent="0">
              <a:buFont typeface="Arial" panose="020B0604020202020204" pitchFamily="34" charset="0"/>
              <a:buNone/>
            </a:pPr>
            <a:r>
              <a:rPr lang="en-US" dirty="0">
                <a:latin typeface="微軟正黑體"/>
                <a:ea typeface="微軟正黑體"/>
                <a:cs typeface="微軟正黑體"/>
              </a:rPr>
              <a:t>-</a:t>
            </a:r>
            <a:r>
              <a:rPr lang="zh-TW" altLang="en-US" sz="3200" b="1" dirty="0">
                <a:latin typeface="微軟正黑體"/>
                <a:ea typeface="微軟正黑體"/>
                <a:cs typeface="微軟正黑體"/>
              </a:rPr>
              <a:t>信賴水準</a:t>
            </a:r>
            <a:r>
              <a:rPr lang="zh-TW" altLang="en-US" dirty="0">
                <a:latin typeface="微軟正黑體"/>
                <a:ea typeface="微軟正黑體"/>
                <a:cs typeface="微軟正黑體"/>
              </a:rPr>
              <a:t>係指信賴區間包含母體參數的信心水平。通常會使用信賴水準</a:t>
            </a:r>
            <a:r>
              <a:rPr lang="en-US" altLang="zh-TW" dirty="0">
                <a:latin typeface="微軟正黑體"/>
                <a:ea typeface="微軟正黑體"/>
                <a:cs typeface="微軟正黑體"/>
              </a:rPr>
              <a:t>90%</a:t>
            </a:r>
            <a:r>
              <a:rPr lang="zh-TW" altLang="en-US" dirty="0">
                <a:latin typeface="微軟正黑體"/>
                <a:ea typeface="微軟正黑體"/>
                <a:cs typeface="微軟正黑體"/>
              </a:rPr>
              <a:t>、</a:t>
            </a:r>
            <a:r>
              <a:rPr lang="en-US" altLang="zh-TW" dirty="0">
                <a:latin typeface="微軟正黑體"/>
                <a:ea typeface="微軟正黑體"/>
                <a:cs typeface="微軟正黑體"/>
              </a:rPr>
              <a:t>95%</a:t>
            </a:r>
            <a:r>
              <a:rPr lang="zh-TW" altLang="en-US" dirty="0">
                <a:latin typeface="微軟正黑體"/>
                <a:ea typeface="微軟正黑體"/>
                <a:cs typeface="微軟正黑體"/>
              </a:rPr>
              <a:t>及</a:t>
            </a:r>
            <a:r>
              <a:rPr lang="en-US" altLang="zh-TW" dirty="0">
                <a:latin typeface="微軟正黑體"/>
                <a:ea typeface="微軟正黑體"/>
                <a:cs typeface="微軟正黑體"/>
              </a:rPr>
              <a:t>99%</a:t>
            </a:r>
            <a:r>
              <a:rPr lang="zh-TW" altLang="en-US" dirty="0">
                <a:latin typeface="微軟正黑體"/>
                <a:ea typeface="微軟正黑體"/>
                <a:cs typeface="微軟正黑體"/>
              </a:rPr>
              <a:t>。</a:t>
            </a:r>
            <a:endParaRPr lang="en-US" dirty="0">
              <a:latin typeface="微軟正黑體"/>
              <a:ea typeface="微軟正黑體"/>
              <a:cs typeface="微軟正黑體"/>
            </a:endParaRPr>
          </a:p>
        </p:txBody>
      </p:sp>
    </p:spTree>
    <p:extLst>
      <p:ext uri="{BB962C8B-B14F-4D97-AF65-F5344CB8AC3E}">
        <p14:creationId xmlns:p14="http://schemas.microsoft.com/office/powerpoint/2010/main" val="110835415"/>
      </p:ext>
    </p:extLst>
  </p:cSld>
  <p:clrMapOvr>
    <a:masterClrMapping/>
  </p:clrMapOvr>
  <p:transition spd="slow" advTm="3724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15</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endParaRPr lang="en-US" altLang="zh-TW" sz="4000" dirty="0">
              <a:latin typeface="微軟正黑體" panose="020B0604030504040204" pitchFamily="34" charset="-120"/>
              <a:ea typeface="微軟正黑體" panose="020B0604030504040204" pitchFamily="34" charset="-120"/>
              <a:cs typeface="Cambria"/>
            </a:endParaRPr>
          </a:p>
        </p:txBody>
      </p:sp>
      <p:sp>
        <p:nvSpPr>
          <p:cNvPr id="6" name="Rectangle 10"/>
          <p:cNvSpPr>
            <a:spLocks noChangeArrowheads="1"/>
          </p:cNvSpPr>
          <p:nvPr/>
        </p:nvSpPr>
        <p:spPr bwMode="auto">
          <a:xfrm>
            <a:off x="26736" y="1014302"/>
            <a:ext cx="9093200" cy="4500000"/>
          </a:xfrm>
          <a:prstGeom prst="rect">
            <a:avLst/>
          </a:prstGeom>
          <a:solidFill>
            <a:schemeClr val="bg1">
              <a:lumMod val="75000"/>
              <a:alpha val="46000"/>
            </a:schemeClr>
          </a:solidFill>
          <a:ln w="9525">
            <a:noFill/>
            <a:miter lim="800000"/>
            <a:headEnd/>
            <a:tailEnd/>
          </a:ln>
          <a:effectLst/>
        </p:spPr>
        <p:txBody>
          <a:bodyPr/>
          <a:lstStyle/>
          <a:p>
            <a:r>
              <a:rPr lang="zh-TW" altLang="en-US" sz="6000" b="1" dirty="0">
                <a:solidFill>
                  <a:srgbClr val="FF0000"/>
                </a:solidFill>
                <a:latin typeface="微軟正黑體"/>
                <a:ea typeface="微軟正黑體"/>
                <a:cs typeface="微軟正黑體"/>
              </a:rPr>
              <a:t>樣本數量</a:t>
            </a:r>
            <a:r>
              <a:rPr lang="en-US" altLang="zh-TW" sz="6000" b="1" dirty="0">
                <a:solidFill>
                  <a:srgbClr val="FF0000"/>
                </a:solidFill>
                <a:latin typeface="微軟正黑體"/>
                <a:ea typeface="微軟正黑體"/>
                <a:cs typeface="微軟正黑體"/>
              </a:rPr>
              <a:t>(n)</a:t>
            </a:r>
          </a:p>
          <a:p>
            <a:endParaRPr lang="en-US" altLang="zh-TW" sz="6000" b="1" dirty="0">
              <a:solidFill>
                <a:srgbClr val="FF0000"/>
              </a:solidFill>
              <a:latin typeface="微軟正黑體"/>
              <a:ea typeface="微軟正黑體"/>
              <a:cs typeface="微軟正黑體"/>
            </a:endParaRPr>
          </a:p>
          <a:p>
            <a:r>
              <a:rPr lang="zh-TW" altLang="en-US" sz="6000" dirty="0">
                <a:latin typeface="微軟正黑體"/>
                <a:ea typeface="微軟正黑體"/>
                <a:cs typeface="微軟正黑體"/>
              </a:rPr>
              <a:t>將是決定信賴區間範圍的重要關鍵</a:t>
            </a:r>
            <a:endParaRPr lang="en-US" altLang="zh-TW" sz="6000" dirty="0">
              <a:latin typeface="微軟正黑體"/>
              <a:ea typeface="微軟正黑體"/>
              <a:cs typeface="微軟正黑體"/>
            </a:endParaRPr>
          </a:p>
        </p:txBody>
      </p:sp>
    </p:spTree>
    <p:extLst>
      <p:ext uri="{BB962C8B-B14F-4D97-AF65-F5344CB8AC3E}">
        <p14:creationId xmlns:p14="http://schemas.microsoft.com/office/powerpoint/2010/main" val="3633302158"/>
      </p:ext>
    </p:extLst>
  </p:cSld>
  <p:clrMapOvr>
    <a:masterClrMapping/>
  </p:clrMapOvr>
  <p:transition spd="slow" advTm="3724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16</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confidence interval for </a:t>
            </a:r>
            <a:r>
              <a:rPr lang="en-IN" altLang="zh-TW" sz="3200" b="1" i="1" dirty="0">
                <a:latin typeface="微軟正黑體" panose="020B0604030504040204" pitchFamily="34" charset="-120"/>
                <a:ea typeface="微軟正黑體" panose="020B0604030504040204" pitchFamily="34" charset="-120"/>
                <a:cs typeface="微軟正黑體"/>
                <a:sym typeface="Symbol"/>
              </a:rPr>
              <a:t> </a:t>
            </a:r>
            <a:r>
              <a:rPr lang="en-IN" altLang="zh-TW" sz="3200" b="1" dirty="0">
                <a:latin typeface="微軟正黑體" panose="020B0604030504040204" pitchFamily="34" charset="-120"/>
                <a:ea typeface="微軟正黑體" panose="020B0604030504040204" pitchFamily="34" charset="-120"/>
                <a:cs typeface="微軟正黑體"/>
                <a:sym typeface="Symbol"/>
              </a:rPr>
              <a:t>with  CL 95%</a:t>
            </a: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a:solidFill>
                  <a:prstClr val="black">
                    <a:tint val="75000"/>
                  </a:prstClr>
                </a:solidFill>
                <a:latin typeface="Calibri"/>
                <a:ea typeface="新細明體"/>
              </a:rPr>
              <a:t>NCTU CoLLab Copyright</a:t>
            </a:r>
            <a:endParaRPr lang="zh-TW" altLang="en-US">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0" name="Content Placeholder 2"/>
          <p:cNvSpPr>
            <a:spLocks noGrp="1"/>
          </p:cNvSpPr>
          <p:nvPr>
            <p:ph idx="1"/>
          </p:nvPr>
        </p:nvSpPr>
        <p:spPr>
          <a:xfrm>
            <a:off x="0" y="1774370"/>
            <a:ext cx="9144000" cy="5083629"/>
          </a:xfrm>
        </p:spPr>
        <p:txBody>
          <a:bodyPr>
            <a:normAutofit/>
          </a:bodyPr>
          <a:lstStyle/>
          <a:p>
            <a:r>
              <a:rPr lang="en-IN" sz="2800" dirty="0">
                <a:latin typeface="微軟正黑體"/>
                <a:ea typeface="微軟正黑體"/>
                <a:cs typeface="微軟正黑體"/>
              </a:rPr>
              <a:t>A confidence interval for a population or process mean </a:t>
            </a:r>
            <a:r>
              <a:rPr lang="en-IN" sz="2800" i="1" dirty="0">
                <a:latin typeface="微軟正黑體"/>
                <a:ea typeface="微軟正黑體"/>
                <a:cs typeface="微軟正黑體"/>
                <a:sym typeface="Symbol"/>
              </a:rPr>
              <a:t></a:t>
            </a:r>
            <a:r>
              <a:rPr lang="en-IN" sz="2800" i="1" dirty="0">
                <a:latin typeface="微軟正黑體"/>
                <a:ea typeface="微軟正黑體"/>
                <a:cs typeface="微軟正黑體"/>
              </a:rPr>
              <a:t> </a:t>
            </a:r>
            <a:r>
              <a:rPr lang="en-IN" sz="2800" dirty="0">
                <a:latin typeface="微軟正黑體"/>
                <a:ea typeface="微軟正黑體"/>
                <a:cs typeface="微軟正黑體"/>
              </a:rPr>
              <a:t>is based on the following properties of the sampling distribution of    :</a:t>
            </a:r>
          </a:p>
          <a:p>
            <a:pPr marL="0" indent="0">
              <a:buNone/>
            </a:pPr>
            <a:endParaRPr lang="en-IN" sz="2800" dirty="0">
              <a:latin typeface="微軟正黑體"/>
              <a:ea typeface="微軟正黑體"/>
              <a:cs typeface="微軟正黑體"/>
            </a:endParaRPr>
          </a:p>
          <a:p>
            <a:pPr marL="0" indent="0">
              <a:buNone/>
            </a:pPr>
            <a:endParaRPr lang="en-IN" sz="2800" dirty="0">
              <a:latin typeface="微軟正黑體"/>
              <a:ea typeface="微軟正黑體"/>
              <a:cs typeface="微軟正黑體"/>
            </a:endParaRPr>
          </a:p>
          <a:p>
            <a:r>
              <a:rPr lang="en-IN" sz="2800" dirty="0">
                <a:latin typeface="微軟正黑體"/>
                <a:ea typeface="微軟正黑體"/>
                <a:cs typeface="微軟正黑體"/>
              </a:rPr>
              <a:t>When </a:t>
            </a:r>
            <a:r>
              <a:rPr lang="en-IN" sz="2800" b="1" i="1" dirty="0">
                <a:solidFill>
                  <a:srgbClr val="FF0000"/>
                </a:solidFill>
                <a:latin typeface="微軟正黑體"/>
                <a:ea typeface="微軟正黑體"/>
                <a:cs typeface="微軟正黑體"/>
              </a:rPr>
              <a:t>n </a:t>
            </a:r>
            <a:r>
              <a:rPr lang="en-IN" sz="2800" b="1" dirty="0">
                <a:solidFill>
                  <a:srgbClr val="FF0000"/>
                </a:solidFill>
                <a:latin typeface="微軟正黑體"/>
                <a:ea typeface="微軟正黑體"/>
                <a:cs typeface="微軟正黑體"/>
              </a:rPr>
              <a:t>is large (n≥30)</a:t>
            </a:r>
            <a:r>
              <a:rPr lang="en-IN" sz="2800" dirty="0">
                <a:latin typeface="微軟正黑體"/>
                <a:ea typeface="微軟正黑體"/>
                <a:cs typeface="微軟正黑體"/>
              </a:rPr>
              <a:t>, the    distribution is approximately normal</a:t>
            </a:r>
            <a:r>
              <a:rPr lang="en-US" sz="2800" dirty="0">
                <a:latin typeface="微軟正黑體"/>
                <a:ea typeface="微軟正黑體"/>
                <a:cs typeface="微軟正黑體"/>
              </a:rPr>
              <a:t>.</a:t>
            </a:r>
          </a:p>
          <a:p>
            <a:r>
              <a:rPr lang="en-IN" sz="2800" dirty="0">
                <a:latin typeface="微軟正黑體"/>
                <a:ea typeface="微軟正黑體"/>
                <a:cs typeface="微軟正黑體"/>
              </a:rPr>
              <a:t>We get the standardized variable </a:t>
            </a:r>
            <a:r>
              <a:rPr lang="en-IN" sz="2800" i="1" dirty="0">
                <a:latin typeface="微軟正黑體"/>
                <a:ea typeface="微軟正黑體"/>
                <a:cs typeface="微軟正黑體"/>
              </a:rPr>
              <a:t>z</a:t>
            </a:r>
            <a:r>
              <a:rPr lang="en-IN" sz="2800" dirty="0">
                <a:latin typeface="微軟正黑體"/>
                <a:ea typeface="微軟正黑體"/>
                <a:cs typeface="微軟正黑體"/>
              </a:rPr>
              <a:t>:</a:t>
            </a:r>
            <a:endParaRPr lang="en-US" sz="2800" dirty="0">
              <a:latin typeface="微軟正黑體"/>
              <a:ea typeface="微軟正黑體"/>
              <a:cs typeface="微軟正黑體"/>
            </a:endParaRPr>
          </a:p>
          <a:p>
            <a:pPr marL="0" indent="0">
              <a:buNone/>
            </a:pPr>
            <a:endParaRPr lang="en-US" dirty="0">
              <a:latin typeface="微軟正黑體"/>
              <a:ea typeface="微軟正黑體"/>
              <a:cs typeface="微軟正黑體"/>
            </a:endParaRPr>
          </a:p>
        </p:txBody>
      </p:sp>
      <p:graphicFrame>
        <p:nvGraphicFramePr>
          <p:cNvPr id="11" name="Object 5"/>
          <p:cNvGraphicFramePr>
            <a:graphicFrameLocks noChangeAspect="1"/>
          </p:cNvGraphicFramePr>
          <p:nvPr>
            <p:extLst/>
          </p:nvPr>
        </p:nvGraphicFramePr>
        <p:xfrm>
          <a:off x="4334288" y="2636477"/>
          <a:ext cx="325438" cy="304800"/>
        </p:xfrm>
        <a:graphic>
          <a:graphicData uri="http://schemas.openxmlformats.org/presentationml/2006/ole">
            <mc:AlternateContent xmlns:mc="http://schemas.openxmlformats.org/markup-compatibility/2006">
              <mc:Choice xmlns:v="urn:schemas-microsoft-com:vml" Requires="v">
                <p:oleObj spid="_x0000_s94525" name="方程式" r:id="rId4" imgW="139680" imgH="164880" progId="Equation.3">
                  <p:embed/>
                </p:oleObj>
              </mc:Choice>
              <mc:Fallback>
                <p:oleObj name="方程式" r:id="rId4" imgW="139680" imgH="164880" progId="Equation.3">
                  <p:embed/>
                  <p:pic>
                    <p:nvPicPr>
                      <p:cNvPr id="1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288" y="2636477"/>
                        <a:ext cx="3254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2" name="Object 6"/>
          <p:cNvGraphicFramePr>
            <a:graphicFrameLocks noChangeAspect="1"/>
          </p:cNvGraphicFramePr>
          <p:nvPr>
            <p:extLst/>
          </p:nvPr>
        </p:nvGraphicFramePr>
        <p:xfrm>
          <a:off x="2937400" y="3025631"/>
          <a:ext cx="3352888" cy="882339"/>
        </p:xfrm>
        <a:graphic>
          <a:graphicData uri="http://schemas.openxmlformats.org/presentationml/2006/ole">
            <mc:AlternateContent xmlns:mc="http://schemas.openxmlformats.org/markup-compatibility/2006">
              <mc:Choice xmlns:v="urn:schemas-microsoft-com:vml" Requires="v">
                <p:oleObj spid="_x0000_s94526" name="方程式" r:id="rId6" imgW="1143000" imgH="419040" progId="Equation.3">
                  <p:embed/>
                </p:oleObj>
              </mc:Choice>
              <mc:Fallback>
                <p:oleObj name="方程式" r:id="rId6" imgW="1143000" imgH="419040" progId="Equation.3">
                  <p:embed/>
                  <p:pic>
                    <p:nvPicPr>
                      <p:cNvPr id="1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7400" y="3025631"/>
                        <a:ext cx="3352888" cy="882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extLst/>
          </p:nvPr>
        </p:nvGraphicFramePr>
        <p:xfrm>
          <a:off x="2937400" y="5522007"/>
          <a:ext cx="3143250" cy="1146175"/>
        </p:xfrm>
        <a:graphic>
          <a:graphicData uri="http://schemas.openxmlformats.org/presentationml/2006/ole">
            <mc:AlternateContent xmlns:mc="http://schemas.openxmlformats.org/markup-compatibility/2006">
              <mc:Choice xmlns:v="urn:schemas-microsoft-com:vml" Requires="v">
                <p:oleObj spid="_x0000_s94527" name="方程式" r:id="rId8" imgW="1219200" imgH="444500" progId="Equation.3">
                  <p:embed/>
                </p:oleObj>
              </mc:Choice>
              <mc:Fallback>
                <p:oleObj name="方程式" r:id="rId8" imgW="1219200" imgH="444500" progId="Equation.3">
                  <p:embed/>
                  <p:pic>
                    <p:nvPicPr>
                      <p:cNvPr id="13" name="Object 8"/>
                      <p:cNvPicPr/>
                      <p:nvPr/>
                    </p:nvPicPr>
                    <p:blipFill>
                      <a:blip r:embed="rId9"/>
                      <a:stretch>
                        <a:fillRect/>
                      </a:stretch>
                    </p:blipFill>
                    <p:spPr>
                      <a:xfrm>
                        <a:off x="2937400" y="5522007"/>
                        <a:ext cx="3143250" cy="1146175"/>
                      </a:xfrm>
                      <a:prstGeom prst="rect">
                        <a:avLst/>
                      </a:prstGeom>
                      <a:solidFill>
                        <a:srgbClr val="FFFFFF"/>
                      </a:solidFill>
                      <a:ln>
                        <a:solidFill>
                          <a:schemeClr val="tx1"/>
                        </a:solidFill>
                      </a:ln>
                    </p:spPr>
                  </p:pic>
                </p:oleObj>
              </mc:Fallback>
            </mc:AlternateContent>
          </a:graphicData>
        </a:graphic>
      </p:graphicFrame>
    </p:spTree>
    <p:extLst>
      <p:ext uri="{BB962C8B-B14F-4D97-AF65-F5344CB8AC3E}">
        <p14:creationId xmlns:p14="http://schemas.microsoft.com/office/powerpoint/2010/main" val="73960814"/>
      </p:ext>
    </p:extLst>
  </p:cSld>
  <p:clrMapOvr>
    <a:masterClrMapping/>
  </p:clrMapOvr>
  <p:transition spd="slow" advTm="3724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17</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confidence interval for </a:t>
            </a:r>
            <a:r>
              <a:rPr lang="en-IN" altLang="zh-TW" sz="3200" b="1" i="1" dirty="0">
                <a:latin typeface="微軟正黑體" panose="020B0604030504040204" pitchFamily="34" charset="-120"/>
                <a:ea typeface="微軟正黑體" panose="020B0604030504040204" pitchFamily="34" charset="-120"/>
                <a:cs typeface="微軟正黑體"/>
                <a:sym typeface="Symbol"/>
              </a:rPr>
              <a:t> </a:t>
            </a:r>
            <a:r>
              <a:rPr lang="en-IN" altLang="zh-TW" sz="3200" b="1" dirty="0">
                <a:latin typeface="微軟正黑體" panose="020B0604030504040204" pitchFamily="34" charset="-120"/>
                <a:ea typeface="微軟正黑體" panose="020B0604030504040204" pitchFamily="34" charset="-120"/>
                <a:cs typeface="微軟正黑體"/>
                <a:sym typeface="Symbol"/>
              </a:rPr>
              <a:t>with  CL 95%</a:t>
            </a: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866" t="43278" r="1958" b="12918"/>
          <a:stretch/>
        </p:blipFill>
        <p:spPr bwMode="auto">
          <a:xfrm>
            <a:off x="0" y="1710617"/>
            <a:ext cx="9093906" cy="33838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5" name="物件 14"/>
          <p:cNvGraphicFramePr>
            <a:graphicFrameLocks noChangeAspect="1"/>
          </p:cNvGraphicFramePr>
          <p:nvPr>
            <p:extLst>
              <p:ext uri="{D42A27DB-BD31-4B8C-83A1-F6EECF244321}">
                <p14:modId xmlns:p14="http://schemas.microsoft.com/office/powerpoint/2010/main" val="3335740475"/>
              </p:ext>
            </p:extLst>
          </p:nvPr>
        </p:nvGraphicFramePr>
        <p:xfrm>
          <a:off x="2061756" y="5098516"/>
          <a:ext cx="5709466" cy="1342425"/>
        </p:xfrm>
        <a:graphic>
          <a:graphicData uri="http://schemas.openxmlformats.org/presentationml/2006/ole">
            <mc:AlternateContent xmlns:mc="http://schemas.openxmlformats.org/markup-compatibility/2006">
              <mc:Choice xmlns:v="urn:schemas-microsoft-com:vml" Requires="v">
                <p:oleObj spid="_x0000_s95337" name="方程式" r:id="rId5" imgW="1892300" imgH="444500" progId="Equation.3">
                  <p:embed/>
                </p:oleObj>
              </mc:Choice>
              <mc:Fallback>
                <p:oleObj name="方程式" r:id="rId5" imgW="1892300" imgH="444500" progId="Equation.3">
                  <p:embed/>
                  <p:pic>
                    <p:nvPicPr>
                      <p:cNvPr id="15" name="物件 14"/>
                      <p:cNvPicPr/>
                      <p:nvPr/>
                    </p:nvPicPr>
                    <p:blipFill>
                      <a:blip r:embed="rId6"/>
                      <a:stretch>
                        <a:fillRect/>
                      </a:stretch>
                    </p:blipFill>
                    <p:spPr>
                      <a:xfrm>
                        <a:off x="2061756" y="5098516"/>
                        <a:ext cx="5709466" cy="1342425"/>
                      </a:xfrm>
                      <a:prstGeom prst="rect">
                        <a:avLst/>
                      </a:prstGeom>
                      <a:solidFill>
                        <a:schemeClr val="bg1"/>
                      </a:solidFill>
                    </p:spPr>
                  </p:pic>
                </p:oleObj>
              </mc:Fallback>
            </mc:AlternateContent>
          </a:graphicData>
        </a:graphic>
      </p:graphicFrame>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CL: 90%, </a:t>
            </a:r>
            <a:r>
              <a:rPr lang="en-US" b="1" dirty="0">
                <a:solidFill>
                  <a:srgbClr val="FF0000"/>
                </a:solidFill>
                <a:latin typeface="微軟正黑體"/>
                <a:ea typeface="微軟正黑體"/>
                <a:cs typeface="微軟正黑體"/>
              </a:rPr>
              <a:t>95%</a:t>
            </a:r>
            <a:r>
              <a:rPr lang="en-US" dirty="0">
                <a:latin typeface="微軟正黑體"/>
                <a:ea typeface="微軟正黑體"/>
                <a:cs typeface="微軟正黑體"/>
              </a:rPr>
              <a:t>, 99%</a:t>
            </a:r>
          </a:p>
          <a:p>
            <a:pPr marL="0" indent="0">
              <a:buFont typeface="Arial" panose="020B0604020202020204" pitchFamily="34" charset="0"/>
              <a:buNone/>
            </a:pPr>
            <a:r>
              <a:rPr lang="en-US" dirty="0">
                <a:latin typeface="微軟正黑體"/>
                <a:ea typeface="微軟正黑體"/>
                <a:cs typeface="微軟正黑體"/>
              </a:rPr>
              <a:t>z critical value (z*): 1.645, </a:t>
            </a:r>
            <a:r>
              <a:rPr lang="en-US" b="1" dirty="0">
                <a:solidFill>
                  <a:srgbClr val="FF0000"/>
                </a:solidFill>
                <a:latin typeface="微軟正黑體"/>
                <a:ea typeface="微軟正黑體"/>
                <a:cs typeface="微軟正黑體"/>
              </a:rPr>
              <a:t>1.96</a:t>
            </a:r>
            <a:r>
              <a:rPr lang="en-US" dirty="0">
                <a:latin typeface="微軟正黑體"/>
                <a:ea typeface="微軟正黑體"/>
                <a:cs typeface="微軟正黑體"/>
              </a:rPr>
              <a:t>, 2.576</a:t>
            </a:r>
          </a:p>
        </p:txBody>
      </p:sp>
    </p:spTree>
    <p:extLst>
      <p:ext uri="{BB962C8B-B14F-4D97-AF65-F5344CB8AC3E}">
        <p14:creationId xmlns:p14="http://schemas.microsoft.com/office/powerpoint/2010/main" val="4125753219"/>
      </p:ext>
    </p:extLst>
  </p:cSld>
  <p:clrMapOvr>
    <a:masterClrMapping/>
  </p:clrMapOvr>
  <p:transition spd="slow" advTm="3724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物件 10"/>
          <p:cNvGraphicFramePr>
            <a:graphicFrameLocks noChangeAspect="1"/>
          </p:cNvGraphicFramePr>
          <p:nvPr>
            <p:extLst>
              <p:ext uri="{D42A27DB-BD31-4B8C-83A1-F6EECF244321}">
                <p14:modId xmlns:p14="http://schemas.microsoft.com/office/powerpoint/2010/main" val="1508631588"/>
              </p:ext>
            </p:extLst>
          </p:nvPr>
        </p:nvGraphicFramePr>
        <p:xfrm>
          <a:off x="0" y="1572565"/>
          <a:ext cx="5138057" cy="1208074"/>
        </p:xfrm>
        <a:graphic>
          <a:graphicData uri="http://schemas.openxmlformats.org/presentationml/2006/ole">
            <mc:AlternateContent xmlns:mc="http://schemas.openxmlformats.org/markup-compatibility/2006">
              <mc:Choice xmlns:v="urn:schemas-microsoft-com:vml" Requires="v">
                <p:oleObj spid="_x0000_s96460" name="方程式" r:id="rId3" imgW="1892300" imgH="444500" progId="Equation.3">
                  <p:embed/>
                </p:oleObj>
              </mc:Choice>
              <mc:Fallback>
                <p:oleObj name="方程式" r:id="rId3" imgW="1892300" imgH="444500" progId="Equation.3">
                  <p:embed/>
                  <p:pic>
                    <p:nvPicPr>
                      <p:cNvPr id="15" name="物件 14"/>
                      <p:cNvPicPr/>
                      <p:nvPr/>
                    </p:nvPicPr>
                    <p:blipFill>
                      <a:blip r:embed="rId4"/>
                      <a:stretch>
                        <a:fillRect/>
                      </a:stretch>
                    </p:blipFill>
                    <p:spPr>
                      <a:xfrm>
                        <a:off x="0" y="1572565"/>
                        <a:ext cx="5138057" cy="1208074"/>
                      </a:xfrm>
                      <a:prstGeom prst="rect">
                        <a:avLst/>
                      </a:prstGeom>
                      <a:solidFill>
                        <a:schemeClr val="bg1"/>
                      </a:solidFill>
                    </p:spPr>
                  </p:pic>
                </p:oleObj>
              </mc:Fallback>
            </mc:AlternateContent>
          </a:graphicData>
        </a:graphic>
      </p:graphicFrame>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18</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confidence interval for </a:t>
            </a:r>
            <a:r>
              <a:rPr lang="en-IN" altLang="zh-TW" sz="3200" b="1" i="1" dirty="0">
                <a:latin typeface="微軟正黑體" panose="020B0604030504040204" pitchFamily="34" charset="-120"/>
                <a:ea typeface="微軟正黑體" panose="020B0604030504040204" pitchFamily="34" charset="-120"/>
                <a:cs typeface="微軟正黑體"/>
                <a:sym typeface="Symbol"/>
              </a:rPr>
              <a:t> </a:t>
            </a:r>
            <a:r>
              <a:rPr lang="en-IN" altLang="zh-TW" sz="3200" b="1" dirty="0">
                <a:latin typeface="微軟正黑體" panose="020B0604030504040204" pitchFamily="34" charset="-120"/>
                <a:ea typeface="微軟正黑體" panose="020B0604030504040204" pitchFamily="34" charset="-120"/>
                <a:cs typeface="微軟正黑體"/>
                <a:sym typeface="Symbol"/>
              </a:rPr>
              <a:t>with  CL 95%</a:t>
            </a: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CL: 90%, </a:t>
            </a:r>
            <a:r>
              <a:rPr lang="en-US" b="1" dirty="0">
                <a:solidFill>
                  <a:srgbClr val="FF0000"/>
                </a:solidFill>
                <a:latin typeface="微軟正黑體"/>
                <a:ea typeface="微軟正黑體"/>
                <a:cs typeface="微軟正黑體"/>
              </a:rPr>
              <a:t>95%</a:t>
            </a:r>
            <a:r>
              <a:rPr lang="en-US" dirty="0">
                <a:latin typeface="微軟正黑體"/>
                <a:ea typeface="微軟正黑體"/>
                <a:cs typeface="微軟正黑體"/>
              </a:rPr>
              <a:t>, 99%</a:t>
            </a:r>
          </a:p>
          <a:p>
            <a:pPr marL="0" indent="0">
              <a:buFont typeface="Arial" panose="020B0604020202020204" pitchFamily="34" charset="0"/>
              <a:buNone/>
            </a:pPr>
            <a:r>
              <a:rPr lang="en-US" dirty="0">
                <a:latin typeface="微軟正黑體"/>
                <a:ea typeface="微軟正黑體"/>
                <a:cs typeface="微軟正黑體"/>
              </a:rPr>
              <a:t>z critical value (z*): 1.645, </a:t>
            </a:r>
            <a:r>
              <a:rPr lang="en-US" b="1" dirty="0">
                <a:solidFill>
                  <a:srgbClr val="FF0000"/>
                </a:solidFill>
                <a:latin typeface="微軟正黑體"/>
                <a:ea typeface="微軟正黑體"/>
                <a:cs typeface="微軟正黑體"/>
              </a:rPr>
              <a:t>1.96</a:t>
            </a:r>
            <a:r>
              <a:rPr lang="en-US" dirty="0">
                <a:latin typeface="微軟正黑體"/>
                <a:ea typeface="微軟正黑體"/>
                <a:cs typeface="微軟正黑體"/>
              </a:rPr>
              <a:t>, 2.576</a:t>
            </a:r>
          </a:p>
        </p:txBody>
      </p:sp>
      <p:graphicFrame>
        <p:nvGraphicFramePr>
          <p:cNvPr id="10" name="物件 9"/>
          <p:cNvGraphicFramePr>
            <a:graphicFrameLocks noChangeAspect="1"/>
          </p:cNvGraphicFramePr>
          <p:nvPr>
            <p:extLst>
              <p:ext uri="{D42A27DB-BD31-4B8C-83A1-F6EECF244321}">
                <p14:modId xmlns:p14="http://schemas.microsoft.com/office/powerpoint/2010/main" val="2562502755"/>
              </p:ext>
            </p:extLst>
          </p:nvPr>
        </p:nvGraphicFramePr>
        <p:xfrm>
          <a:off x="2847093" y="2416847"/>
          <a:ext cx="5267728" cy="4304629"/>
        </p:xfrm>
        <a:graphic>
          <a:graphicData uri="http://schemas.openxmlformats.org/presentationml/2006/ole">
            <mc:AlternateContent xmlns:mc="http://schemas.openxmlformats.org/markup-compatibility/2006">
              <mc:Choice xmlns:v="urn:schemas-microsoft-com:vml" Requires="v">
                <p:oleObj spid="_x0000_s96461" name="方程式" r:id="rId6" imgW="2082800" imgH="1701800" progId="Equation.3">
                  <p:embed/>
                </p:oleObj>
              </mc:Choice>
              <mc:Fallback>
                <p:oleObj name="方程式" r:id="rId6" imgW="2082800" imgH="1701800" progId="Equation.3">
                  <p:embed/>
                  <p:pic>
                    <p:nvPicPr>
                      <p:cNvPr id="8" name="物件 7"/>
                      <p:cNvPicPr/>
                      <p:nvPr/>
                    </p:nvPicPr>
                    <p:blipFill>
                      <a:blip r:embed="rId7"/>
                      <a:stretch>
                        <a:fillRect/>
                      </a:stretch>
                    </p:blipFill>
                    <p:spPr>
                      <a:xfrm>
                        <a:off x="2847093" y="2416847"/>
                        <a:ext cx="5267728" cy="4304629"/>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997916957"/>
      </p:ext>
    </p:extLst>
  </p:cSld>
  <p:clrMapOvr>
    <a:masterClrMapping/>
  </p:clrMapOvr>
  <p:transition spd="slow" advTm="3724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19</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confidence interval for </a:t>
            </a:r>
            <a:r>
              <a:rPr lang="en-IN" altLang="zh-TW" sz="3200" b="1" i="1" dirty="0">
                <a:latin typeface="微軟正黑體" panose="020B0604030504040204" pitchFamily="34" charset="-120"/>
                <a:ea typeface="微軟正黑體" panose="020B0604030504040204" pitchFamily="34" charset="-120"/>
                <a:cs typeface="微軟正黑體"/>
                <a:sym typeface="Symbol"/>
              </a:rPr>
              <a:t> </a:t>
            </a:r>
            <a:r>
              <a:rPr lang="en-IN" altLang="zh-TW" sz="3200" b="1" dirty="0">
                <a:latin typeface="微軟正黑體" panose="020B0604030504040204" pitchFamily="34" charset="-120"/>
                <a:ea typeface="微軟正黑體" panose="020B0604030504040204" pitchFamily="34" charset="-120"/>
                <a:cs typeface="微軟正黑體"/>
                <a:sym typeface="Symbol"/>
              </a:rPr>
              <a:t>with  CL 95%</a:t>
            </a: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CL: 90%, </a:t>
            </a:r>
            <a:r>
              <a:rPr lang="en-US" b="1" dirty="0">
                <a:solidFill>
                  <a:srgbClr val="FF0000"/>
                </a:solidFill>
                <a:latin typeface="微軟正黑體"/>
                <a:ea typeface="微軟正黑體"/>
                <a:cs typeface="微軟正黑體"/>
              </a:rPr>
              <a:t>95%</a:t>
            </a:r>
            <a:r>
              <a:rPr lang="en-US" dirty="0">
                <a:latin typeface="微軟正黑體"/>
                <a:ea typeface="微軟正黑體"/>
                <a:cs typeface="微軟正黑體"/>
              </a:rPr>
              <a:t>, 99%</a:t>
            </a:r>
          </a:p>
          <a:p>
            <a:pPr marL="0" indent="0">
              <a:buFont typeface="Arial" panose="020B0604020202020204" pitchFamily="34" charset="0"/>
              <a:buNone/>
            </a:pPr>
            <a:r>
              <a:rPr lang="en-US" dirty="0">
                <a:latin typeface="微軟正黑體"/>
                <a:ea typeface="微軟正黑體"/>
                <a:cs typeface="微軟正黑體"/>
              </a:rPr>
              <a:t>z critical value (z*): 1.645, </a:t>
            </a:r>
            <a:r>
              <a:rPr lang="en-US" b="1" dirty="0">
                <a:solidFill>
                  <a:srgbClr val="FF0000"/>
                </a:solidFill>
                <a:latin typeface="微軟正黑體"/>
                <a:ea typeface="微軟正黑體"/>
                <a:cs typeface="微軟正黑體"/>
              </a:rPr>
              <a:t>1.96</a:t>
            </a:r>
            <a:r>
              <a:rPr lang="en-US" dirty="0">
                <a:latin typeface="微軟正黑體"/>
                <a:ea typeface="微軟正黑體"/>
                <a:cs typeface="微軟正黑體"/>
              </a:rPr>
              <a:t>, 2.576</a:t>
            </a:r>
          </a:p>
        </p:txBody>
      </p:sp>
      <p:graphicFrame>
        <p:nvGraphicFramePr>
          <p:cNvPr id="12" name="Object 5"/>
          <p:cNvGraphicFramePr>
            <a:graphicFrameLocks noChangeAspect="1"/>
          </p:cNvGraphicFramePr>
          <p:nvPr>
            <p:extLst>
              <p:ext uri="{D42A27DB-BD31-4B8C-83A1-F6EECF244321}">
                <p14:modId xmlns:p14="http://schemas.microsoft.com/office/powerpoint/2010/main" val="1908071827"/>
              </p:ext>
            </p:extLst>
          </p:nvPr>
        </p:nvGraphicFramePr>
        <p:xfrm>
          <a:off x="177846" y="1951556"/>
          <a:ext cx="8409683" cy="3303350"/>
        </p:xfrm>
        <a:graphic>
          <a:graphicData uri="http://schemas.openxmlformats.org/presentationml/2006/ole">
            <mc:AlternateContent xmlns:mc="http://schemas.openxmlformats.org/markup-compatibility/2006">
              <mc:Choice xmlns:v="urn:schemas-microsoft-com:vml" Requires="v">
                <p:oleObj spid="_x0000_s97382" name="方程式" r:id="rId4" imgW="2247840" imgH="863280" progId="Equation.3">
                  <p:embed/>
                </p:oleObj>
              </mc:Choice>
              <mc:Fallback>
                <p:oleObj name="方程式" r:id="rId4" imgW="2247840" imgH="863280" progId="Equation.3">
                  <p:embed/>
                  <p:pic>
                    <p:nvPicPr>
                      <p:cNvPr id="1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6" y="1951556"/>
                        <a:ext cx="8409683" cy="330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7879263"/>
      </p:ext>
    </p:extLst>
  </p:cSld>
  <p:clrMapOvr>
    <a:masterClrMapping/>
  </p:clrMapOvr>
  <p:transition spd="slow" advTm="3724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r>
              <a:rPr lang="en-US" altLang="zh-TW" sz="5400" b="1" dirty="0">
                <a:latin typeface="微軟正黑體" panose="020B0604030504040204" pitchFamily="34" charset="-120"/>
                <a:ea typeface="微軟正黑體" panose="020B0604030504040204" pitchFamily="34" charset="-120"/>
                <a:cs typeface="Cambria"/>
              </a:rPr>
              <a:t>Purpose</a:t>
            </a:r>
          </a:p>
          <a:p>
            <a:pPr>
              <a:defRPr/>
            </a:pPr>
            <a:r>
              <a:rPr lang="en-US" altLang="zh-TW" sz="9600" b="1" dirty="0">
                <a:latin typeface="微軟正黑體"/>
                <a:ea typeface="微軟正黑體"/>
                <a:cs typeface="微軟正黑體"/>
              </a:rPr>
              <a:t>Parameter</a:t>
            </a:r>
          </a:p>
          <a:p>
            <a:pPr>
              <a:defRPr/>
            </a:pPr>
            <a:r>
              <a:rPr lang="en-US" altLang="zh-TW" sz="9600" b="1" dirty="0">
                <a:latin typeface="微軟正黑體"/>
                <a:ea typeface="微軟正黑體"/>
                <a:cs typeface="微軟正黑體"/>
              </a:rPr>
              <a:t>Estimation</a:t>
            </a:r>
          </a:p>
          <a:p>
            <a:pPr>
              <a:defRPr/>
            </a:pPr>
            <a:r>
              <a:rPr lang="zh-TW" altLang="en-US" sz="9600" b="1" dirty="0">
                <a:solidFill>
                  <a:srgbClr val="FF0000"/>
                </a:solidFill>
                <a:latin typeface="微軟正黑體" panose="020B0604030504040204" pitchFamily="34" charset="-120"/>
                <a:ea typeface="微軟正黑體" panose="020B0604030504040204" pitchFamily="34" charset="-120"/>
                <a:cs typeface="Cambria"/>
              </a:rPr>
              <a:t>參數估計</a:t>
            </a:r>
            <a:endParaRPr lang="en-US" altLang="zh-TW" sz="9600" b="1" dirty="0">
              <a:solidFill>
                <a:srgbClr val="FF0000"/>
              </a:solidFill>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3881589557"/>
      </p:ext>
    </p:extLst>
  </p:cSld>
  <p:clrMapOvr>
    <a:masterClrMapping/>
  </p:clrMapOvr>
  <p:transition spd="slow" advTm="3724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20</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Bound on the error of estimation (B)</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The half-width of the 95% CL</a:t>
            </a:r>
          </a:p>
        </p:txBody>
      </p:sp>
      <mc:AlternateContent xmlns:mc="http://schemas.openxmlformats.org/markup-compatibility/2006" xmlns:a14="http://schemas.microsoft.com/office/drawing/2010/main">
        <mc:Choice Requires="a14">
          <p:sp>
            <p:nvSpPr>
              <p:cNvPr id="4" name="文字方塊 3"/>
              <p:cNvSpPr txBox="1"/>
              <p:nvPr/>
            </p:nvSpPr>
            <p:spPr>
              <a:xfrm>
                <a:off x="2722220" y="1188570"/>
                <a:ext cx="3385596" cy="1369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4000" b="0" i="1" smtClean="0">
                          <a:latin typeface="Cambria Math" panose="02040503050406030204" pitchFamily="18" charset="0"/>
                        </a:rPr>
                        <m:t>𝐵</m:t>
                      </m:r>
                      <m:r>
                        <a:rPr lang="en-US" altLang="zh-TW" sz="4000" b="0" i="1" smtClean="0">
                          <a:latin typeface="Cambria Math" panose="02040503050406030204" pitchFamily="18" charset="0"/>
                          <a:ea typeface="Cambria Math" panose="02040503050406030204" pitchFamily="18" charset="0"/>
                        </a:rPr>
                        <m:t>=</m:t>
                      </m:r>
                      <m:d>
                        <m:dPr>
                          <m:begChr m:val="["/>
                          <m:endChr m:val="]"/>
                          <m:ctrlPr>
                            <a:rPr lang="en-US" altLang="zh-TW" sz="4000" b="0" i="1" smtClean="0">
                              <a:latin typeface="Cambria Math" panose="02040503050406030204" pitchFamily="18" charset="0"/>
                              <a:ea typeface="Cambria Math" panose="02040503050406030204" pitchFamily="18" charset="0"/>
                            </a:rPr>
                          </m:ctrlPr>
                        </m:dPr>
                        <m:e>
                          <m:f>
                            <m:fPr>
                              <m:ctrlPr>
                                <a:rPr lang="en-US" altLang="zh-TW" sz="4000" b="0" i="1" smtClean="0">
                                  <a:latin typeface="Cambria Math" panose="02040503050406030204" pitchFamily="18" charset="0"/>
                                  <a:ea typeface="Cambria Math" panose="02040503050406030204" pitchFamily="18" charset="0"/>
                                </a:rPr>
                              </m:ctrlPr>
                            </m:fPr>
                            <m:num>
                              <m:r>
                                <a:rPr lang="en-US" altLang="zh-TW" sz="4000" b="0" i="1" smtClean="0">
                                  <a:latin typeface="Cambria Math" panose="02040503050406030204" pitchFamily="18" charset="0"/>
                                  <a:ea typeface="Cambria Math" panose="02040503050406030204" pitchFamily="18" charset="0"/>
                                </a:rPr>
                                <m:t>1.96</m:t>
                              </m:r>
                              <m:r>
                                <a:rPr lang="en-US" altLang="zh-TW" sz="4000" b="0" i="1" smtClean="0">
                                  <a:latin typeface="Cambria Math" panose="02040503050406030204" pitchFamily="18" charset="0"/>
                                  <a:ea typeface="Cambria Math" panose="02040503050406030204" pitchFamily="18" charset="0"/>
                                </a:rPr>
                                <m:t>𝑠</m:t>
                              </m:r>
                            </m:num>
                            <m:den>
                              <m:rad>
                                <m:radPr>
                                  <m:degHide m:val="on"/>
                                  <m:ctrlPr>
                                    <a:rPr lang="en-US" altLang="zh-TW" sz="4000" b="0" i="1" smtClean="0">
                                      <a:latin typeface="Cambria Math" panose="02040503050406030204" pitchFamily="18" charset="0"/>
                                      <a:ea typeface="Cambria Math" panose="02040503050406030204" pitchFamily="18" charset="0"/>
                                    </a:rPr>
                                  </m:ctrlPr>
                                </m:radPr>
                                <m:deg/>
                                <m:e>
                                  <m:r>
                                    <a:rPr lang="en-US" altLang="zh-TW" sz="4000" b="0" i="1" smtClean="0">
                                      <a:latin typeface="Cambria Math" panose="02040503050406030204" pitchFamily="18" charset="0"/>
                                      <a:ea typeface="Cambria Math" panose="02040503050406030204" pitchFamily="18" charset="0"/>
                                    </a:rPr>
                                    <m:t>𝑛</m:t>
                                  </m:r>
                                </m:e>
                              </m:rad>
                            </m:den>
                          </m:f>
                        </m:e>
                      </m:d>
                    </m:oMath>
                  </m:oMathPara>
                </a14:m>
                <a:endParaRPr lang="zh-TW" altLang="en-US" sz="40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722220" y="1188570"/>
                <a:ext cx="3385596" cy="1369799"/>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078866" y="2558369"/>
                <a:ext cx="2923364" cy="1491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4000" b="0" i="1" smtClean="0">
                          <a:latin typeface="Cambria Math" panose="02040503050406030204" pitchFamily="18" charset="0"/>
                        </a:rPr>
                        <m:t>𝑛</m:t>
                      </m:r>
                      <m:r>
                        <a:rPr lang="en-US" altLang="zh-TW" sz="4000" b="0" i="1" smtClean="0">
                          <a:latin typeface="Cambria Math" panose="02040503050406030204" pitchFamily="18" charset="0"/>
                        </a:rPr>
                        <m:t>=</m:t>
                      </m:r>
                      <m:sSup>
                        <m:sSupPr>
                          <m:ctrlPr>
                            <a:rPr lang="en-US" altLang="zh-TW" sz="4000" b="0" i="1" smtClean="0">
                              <a:latin typeface="Cambria Math" panose="02040503050406030204" pitchFamily="18" charset="0"/>
                            </a:rPr>
                          </m:ctrlPr>
                        </m:sSupPr>
                        <m:e>
                          <m:d>
                            <m:dPr>
                              <m:begChr m:val="["/>
                              <m:endChr m:val="]"/>
                              <m:ctrlPr>
                                <a:rPr lang="en-US" altLang="zh-TW" sz="4000" b="0" i="1" smtClean="0">
                                  <a:latin typeface="Cambria Math" panose="02040503050406030204" pitchFamily="18" charset="0"/>
                                </a:rPr>
                              </m:ctrlPr>
                            </m:dPr>
                            <m:e>
                              <m:f>
                                <m:fPr>
                                  <m:ctrlPr>
                                    <a:rPr lang="en-US" altLang="zh-TW" sz="4000" b="0" i="1" smtClean="0">
                                      <a:latin typeface="Cambria Math" panose="02040503050406030204" pitchFamily="18" charset="0"/>
                                    </a:rPr>
                                  </m:ctrlPr>
                                </m:fPr>
                                <m:num>
                                  <m:r>
                                    <a:rPr lang="en-US" altLang="zh-TW" sz="4000" b="0" i="1" smtClean="0">
                                      <a:latin typeface="Cambria Math" panose="02040503050406030204" pitchFamily="18" charset="0"/>
                                    </a:rPr>
                                    <m:t>1.96</m:t>
                                  </m:r>
                                  <m:r>
                                    <a:rPr lang="en-US" altLang="zh-TW" sz="4000" b="0" i="1" smtClean="0">
                                      <a:latin typeface="Cambria Math" panose="02040503050406030204" pitchFamily="18" charset="0"/>
                                    </a:rPr>
                                    <m:t>𝑠</m:t>
                                  </m:r>
                                </m:num>
                                <m:den>
                                  <m:r>
                                    <a:rPr lang="en-US" altLang="zh-TW" sz="4000" b="0" i="1" smtClean="0">
                                      <a:latin typeface="Cambria Math" panose="02040503050406030204" pitchFamily="18" charset="0"/>
                                    </a:rPr>
                                    <m:t>𝐵</m:t>
                                  </m:r>
                                </m:den>
                              </m:f>
                            </m:e>
                          </m:d>
                        </m:e>
                        <m:sup>
                          <m:r>
                            <a:rPr lang="en-US" altLang="zh-TW" sz="4000" b="0" i="1" smtClean="0">
                              <a:latin typeface="Cambria Math" panose="02040503050406030204" pitchFamily="18" charset="0"/>
                            </a:rPr>
                            <m:t>2</m:t>
                          </m:r>
                        </m:sup>
                      </m:sSup>
                    </m:oMath>
                  </m:oMathPara>
                </a14:m>
                <a:endParaRPr lang="zh-TW" altLang="en-US" sz="40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78866" y="2558369"/>
                <a:ext cx="2923364" cy="1491370"/>
              </a:xfrm>
              <a:prstGeom prst="rect">
                <a:avLst/>
              </a:prstGeom>
              <a:blipFill>
                <a:blip r:embed="rId4"/>
                <a:stretch>
                  <a:fillRect/>
                </a:stretch>
              </a:blipFill>
            </p:spPr>
            <p:txBody>
              <a:bodyPr/>
              <a:lstStyle/>
              <a:p>
                <a:r>
                  <a:rPr lang="zh-TW" altLang="en-US">
                    <a:noFill/>
                  </a:rPr>
                  <a:t> </a:t>
                </a:r>
              </a:p>
            </p:txBody>
          </p:sp>
        </mc:Fallback>
      </mc:AlternateContent>
      <p:sp>
        <p:nvSpPr>
          <p:cNvPr id="10" name="Content Placeholder 2"/>
          <p:cNvSpPr txBox="1">
            <a:spLocks/>
          </p:cNvSpPr>
          <p:nvPr/>
        </p:nvSpPr>
        <p:spPr>
          <a:xfrm>
            <a:off x="-2" y="4129292"/>
            <a:ext cx="9144001" cy="2227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計算樣本數量時，最大的困難是</a:t>
            </a:r>
            <a:r>
              <a:rPr lang="en-US" altLang="zh-TW" dirty="0">
                <a:latin typeface="微軟正黑體"/>
                <a:ea typeface="微軟正黑體"/>
                <a:cs typeface="微軟正黑體"/>
              </a:rPr>
              <a:t>n</a:t>
            </a:r>
            <a:r>
              <a:rPr lang="zh-TW" altLang="en-US" dirty="0">
                <a:latin typeface="微軟正黑體"/>
                <a:ea typeface="微軟正黑體"/>
                <a:cs typeface="微軟正黑體"/>
              </a:rPr>
              <a:t>未決定時，是無法計算樣本標準差。一般有兩種方式取得</a:t>
            </a:r>
            <a:r>
              <a:rPr lang="en-US" altLang="zh-TW" dirty="0">
                <a:latin typeface="微軟正黑體"/>
                <a:ea typeface="微軟正黑體"/>
                <a:cs typeface="微軟正黑體"/>
              </a:rPr>
              <a:t>:</a:t>
            </a:r>
          </a:p>
          <a:p>
            <a:pPr marL="514350" indent="-514350">
              <a:buFont typeface="Arial" panose="020B0604020202020204" pitchFamily="34" charset="0"/>
              <a:buAutoNum type="arabicPeriod"/>
            </a:pPr>
            <a:r>
              <a:rPr lang="zh-TW" altLang="en-US" b="1" dirty="0">
                <a:solidFill>
                  <a:srgbClr val="FF0000"/>
                </a:solidFill>
                <a:latin typeface="微軟正黑體"/>
                <a:ea typeface="微軟正黑體"/>
                <a:cs typeface="微軟正黑體"/>
              </a:rPr>
              <a:t>使用母體標準差</a:t>
            </a:r>
            <a:endParaRPr lang="en-US" altLang="zh-TW" b="1" dirty="0">
              <a:solidFill>
                <a:srgbClr val="FF0000"/>
              </a:solidFill>
              <a:latin typeface="微軟正黑體"/>
              <a:ea typeface="微軟正黑體"/>
              <a:cs typeface="微軟正黑體"/>
            </a:endParaRPr>
          </a:p>
          <a:p>
            <a:pPr marL="514350" indent="-514350">
              <a:buFont typeface="Arial" panose="020B0604020202020204" pitchFamily="34" charset="0"/>
              <a:buAutoNum type="arabicPeriod"/>
            </a:pPr>
            <a:r>
              <a:rPr lang="zh-TW" altLang="en-US" b="1" dirty="0">
                <a:solidFill>
                  <a:srgbClr val="FF0000"/>
                </a:solidFill>
                <a:latin typeface="微軟正黑體"/>
                <a:ea typeface="微軟正黑體"/>
                <a:cs typeface="微軟正黑體"/>
              </a:rPr>
              <a:t>透過樣本中最大值與最小值的差距，除以</a:t>
            </a:r>
            <a:r>
              <a:rPr lang="en-US" altLang="zh-TW" b="1" dirty="0">
                <a:solidFill>
                  <a:srgbClr val="FF0000"/>
                </a:solidFill>
                <a:latin typeface="微軟正黑體"/>
                <a:ea typeface="微軟正黑體"/>
                <a:cs typeface="微軟正黑體"/>
              </a:rPr>
              <a:t>4</a:t>
            </a:r>
            <a:endParaRPr lang="en-US" b="1" dirty="0">
              <a:solidFill>
                <a:srgbClr val="FF0000"/>
              </a:solidFill>
              <a:latin typeface="微軟正黑體"/>
              <a:ea typeface="微軟正黑體"/>
              <a:cs typeface="微軟正黑體"/>
            </a:endParaRPr>
          </a:p>
        </p:txBody>
      </p:sp>
    </p:spTree>
    <p:extLst>
      <p:ext uri="{BB962C8B-B14F-4D97-AF65-F5344CB8AC3E}">
        <p14:creationId xmlns:p14="http://schemas.microsoft.com/office/powerpoint/2010/main" val="4095112224"/>
      </p:ext>
    </p:extLst>
  </p:cSld>
  <p:clrMapOvr>
    <a:masterClrMapping/>
  </p:clrMapOvr>
  <p:transition spd="slow" advTm="3724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21</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confidence interval for </a:t>
            </a:r>
            <a:r>
              <a:rPr lang="en-IN" altLang="zh-TW" sz="3200" b="1" i="1" dirty="0">
                <a:latin typeface="微軟正黑體" panose="020B0604030504040204" pitchFamily="34" charset="-120"/>
                <a:ea typeface="微軟正黑體" panose="020B0604030504040204" pitchFamily="34" charset="-120"/>
                <a:cs typeface="微軟正黑體"/>
                <a:sym typeface="Symbol"/>
              </a:rPr>
              <a:t> </a:t>
            </a:r>
            <a:r>
              <a:rPr lang="en-IN" altLang="zh-TW" sz="3200" b="1" dirty="0">
                <a:latin typeface="微軟正黑體" panose="020B0604030504040204" pitchFamily="34" charset="-120"/>
                <a:ea typeface="微軟正黑體" panose="020B0604030504040204" pitchFamily="34" charset="-120"/>
                <a:cs typeface="微軟正黑體"/>
                <a:sym typeface="Symbol"/>
              </a:rPr>
              <a:t>with  CL 99%</a:t>
            </a: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CL: 90%, 95%, </a:t>
            </a:r>
            <a:r>
              <a:rPr lang="en-US" b="1" dirty="0">
                <a:solidFill>
                  <a:srgbClr val="FF0000"/>
                </a:solidFill>
                <a:latin typeface="微軟正黑體"/>
                <a:ea typeface="微軟正黑體"/>
                <a:cs typeface="微軟正黑體"/>
              </a:rPr>
              <a:t>99%</a:t>
            </a:r>
          </a:p>
          <a:p>
            <a:pPr marL="0" indent="0">
              <a:buFont typeface="Arial" panose="020B0604020202020204" pitchFamily="34" charset="0"/>
              <a:buNone/>
            </a:pPr>
            <a:r>
              <a:rPr lang="en-US" dirty="0">
                <a:latin typeface="微軟正黑體"/>
                <a:ea typeface="微軟正黑體"/>
                <a:cs typeface="微軟正黑體"/>
              </a:rPr>
              <a:t>z critical value (z*): 1.645, 1.96, </a:t>
            </a:r>
            <a:r>
              <a:rPr lang="en-US" b="1" dirty="0">
                <a:solidFill>
                  <a:srgbClr val="FF0000"/>
                </a:solidFill>
                <a:latin typeface="微軟正黑體"/>
                <a:ea typeface="微軟正黑體"/>
                <a:cs typeface="微軟正黑體"/>
              </a:rPr>
              <a:t>2.576</a:t>
            </a:r>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1104"/>
          <a:stretch/>
        </p:blipFill>
        <p:spPr bwMode="auto">
          <a:xfrm>
            <a:off x="18770" y="1832667"/>
            <a:ext cx="9125230" cy="4416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95469840"/>
      </p:ext>
    </p:extLst>
  </p:cSld>
  <p:clrMapOvr>
    <a:masterClrMapping/>
  </p:clrMapOvr>
  <p:transition spd="slow" advTm="3724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general formula</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6" name="Content Placeholder 2"/>
          <p:cNvSpPr txBox="1">
            <a:spLocks/>
          </p:cNvSpPr>
          <p:nvPr/>
        </p:nvSpPr>
        <p:spPr>
          <a:xfrm>
            <a:off x="-1" y="677802"/>
            <a:ext cx="9144001" cy="8580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微軟正黑體"/>
                <a:ea typeface="微軟正黑體"/>
                <a:cs typeface="微軟正黑體"/>
              </a:rPr>
              <a:t>CL: 90%, 95%, 99%</a:t>
            </a:r>
          </a:p>
          <a:p>
            <a:pPr marL="0" indent="0">
              <a:buFont typeface="Arial" panose="020B0604020202020204" pitchFamily="34" charset="0"/>
              <a:buNone/>
            </a:pPr>
            <a:r>
              <a:rPr lang="en-US" dirty="0">
                <a:latin typeface="微軟正黑體"/>
                <a:ea typeface="微軟正黑體"/>
                <a:cs typeface="微軟正黑體"/>
              </a:rPr>
              <a:t>z critical value (z*): 1.645, 1.96, 2.576</a:t>
            </a:r>
          </a:p>
        </p:txBody>
      </p:sp>
      <p:graphicFrame>
        <p:nvGraphicFramePr>
          <p:cNvPr id="8" name="Object 5"/>
          <p:cNvGraphicFramePr>
            <a:graphicFrameLocks noChangeAspect="1"/>
          </p:cNvGraphicFramePr>
          <p:nvPr>
            <p:extLst>
              <p:ext uri="{D42A27DB-BD31-4B8C-83A1-F6EECF244321}">
                <p14:modId xmlns:p14="http://schemas.microsoft.com/office/powerpoint/2010/main" val="4035483863"/>
              </p:ext>
            </p:extLst>
          </p:nvPr>
        </p:nvGraphicFramePr>
        <p:xfrm>
          <a:off x="-2" y="2506033"/>
          <a:ext cx="9125703" cy="2552104"/>
        </p:xfrm>
        <a:graphic>
          <a:graphicData uri="http://schemas.openxmlformats.org/presentationml/2006/ole">
            <mc:AlternateContent xmlns:mc="http://schemas.openxmlformats.org/markup-compatibility/2006">
              <mc:Choice xmlns:v="urn:schemas-microsoft-com:vml" Requires="v">
                <p:oleObj spid="_x0000_s99421" name="方程式" r:id="rId4" imgW="1498320" imgH="419040" progId="Equation.3">
                  <p:embed/>
                </p:oleObj>
              </mc:Choice>
              <mc:Fallback>
                <p:oleObj name="方程式" r:id="rId4" imgW="1498320" imgH="419040" progId="Equation.3">
                  <p:embed/>
                  <p:pic>
                    <p:nvPicPr>
                      <p:cNvPr id="11" name="Object 5"/>
                      <p:cNvPicPr/>
                      <p:nvPr/>
                    </p:nvPicPr>
                    <p:blipFill>
                      <a:blip r:embed="rId5"/>
                      <a:stretch>
                        <a:fillRect/>
                      </a:stretch>
                    </p:blipFill>
                    <p:spPr>
                      <a:xfrm>
                        <a:off x="-2" y="2506033"/>
                        <a:ext cx="9125703" cy="2552104"/>
                      </a:xfrm>
                      <a:prstGeom prst="rect">
                        <a:avLst/>
                      </a:prstGeom>
                      <a:ln>
                        <a:solidFill>
                          <a:srgbClr val="000000"/>
                        </a:solidFill>
                      </a:ln>
                    </p:spPr>
                  </p:pic>
                </p:oleObj>
              </mc:Fallback>
            </mc:AlternateContent>
          </a:graphicData>
        </a:graphic>
      </p:graphicFrame>
    </p:spTree>
    <p:extLst>
      <p:ext uri="{BB962C8B-B14F-4D97-AF65-F5344CB8AC3E}">
        <p14:creationId xmlns:p14="http://schemas.microsoft.com/office/powerpoint/2010/main" val="3464774642"/>
      </p:ext>
    </p:extLst>
  </p:cSld>
  <p:clrMapOvr>
    <a:masterClrMapping/>
  </p:clrMapOvr>
  <p:transition spd="slow" advTm="3724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23</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One-sided CI (Confidence bounds)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1836942"/>
            <a:ext cx="9144000" cy="4525963"/>
          </a:xfrm>
        </p:spPr>
        <p:txBody>
          <a:bodyPr>
            <a:normAutofit/>
          </a:bodyPr>
          <a:lstStyle/>
          <a:p>
            <a:r>
              <a:rPr lang="en-IN" b="1" dirty="0">
                <a:latin typeface="微軟正黑體"/>
                <a:ea typeface="微軟正黑體"/>
                <a:cs typeface="微軟正黑體"/>
              </a:rPr>
              <a:t>A large-sample upper confidence bound for </a:t>
            </a:r>
            <a:r>
              <a:rPr lang="en-IN" b="1" i="1" dirty="0">
                <a:latin typeface="微軟正黑體"/>
                <a:ea typeface="微軟正黑體"/>
                <a:cs typeface="微軟正黑體"/>
                <a:sym typeface="Symbol"/>
              </a:rPr>
              <a:t></a:t>
            </a:r>
            <a:r>
              <a:rPr lang="en-IN" b="1" i="1" dirty="0">
                <a:latin typeface="微軟正黑體"/>
                <a:ea typeface="微軟正黑體"/>
                <a:cs typeface="微軟正黑體"/>
              </a:rPr>
              <a:t> </a:t>
            </a:r>
            <a:r>
              <a:rPr lang="en-IN" dirty="0">
                <a:latin typeface="微軟正黑體"/>
                <a:ea typeface="微軟正黑體"/>
                <a:cs typeface="微軟正黑體"/>
              </a:rPr>
              <a:t>is</a:t>
            </a:r>
          </a:p>
          <a:p>
            <a:pPr marL="0" indent="0">
              <a:buNone/>
            </a:pPr>
            <a:endParaRPr lang="en-US" dirty="0">
              <a:latin typeface="微軟正黑體"/>
              <a:ea typeface="微軟正黑體"/>
              <a:cs typeface="微軟正黑體"/>
            </a:endParaRPr>
          </a:p>
          <a:p>
            <a:pPr marL="0" indent="0">
              <a:buNone/>
            </a:pPr>
            <a:endParaRPr lang="en-US" dirty="0">
              <a:latin typeface="微軟正黑體"/>
              <a:ea typeface="微軟正黑體"/>
              <a:cs typeface="微軟正黑體"/>
            </a:endParaRPr>
          </a:p>
          <a:p>
            <a:r>
              <a:rPr lang="en-IN" dirty="0">
                <a:latin typeface="微軟正黑體"/>
                <a:ea typeface="微軟正黑體"/>
                <a:cs typeface="微軟正黑體"/>
              </a:rPr>
              <a:t>A </a:t>
            </a:r>
            <a:r>
              <a:rPr lang="en-IN" b="1" dirty="0">
                <a:latin typeface="微軟正黑體"/>
                <a:ea typeface="微軟正黑體"/>
                <a:cs typeface="微軟正黑體"/>
              </a:rPr>
              <a:t>large-sample lower confidence bound for </a:t>
            </a:r>
            <a:r>
              <a:rPr lang="en-IN" b="1" i="1" dirty="0">
                <a:latin typeface="微軟正黑體"/>
                <a:ea typeface="微軟正黑體"/>
                <a:cs typeface="微軟正黑體"/>
                <a:sym typeface="Symbol"/>
              </a:rPr>
              <a:t></a:t>
            </a:r>
            <a:r>
              <a:rPr lang="en-IN" b="1" i="1" dirty="0">
                <a:latin typeface="微軟正黑體"/>
                <a:ea typeface="微軟正黑體"/>
                <a:cs typeface="微軟正黑體"/>
              </a:rPr>
              <a:t> </a:t>
            </a:r>
            <a:r>
              <a:rPr lang="en-IN" dirty="0">
                <a:latin typeface="微軟正黑體"/>
                <a:ea typeface="微軟正黑體"/>
                <a:cs typeface="微軟正黑體"/>
              </a:rPr>
              <a:t>is</a:t>
            </a:r>
          </a:p>
          <a:p>
            <a:pPr marL="0" indent="0">
              <a:buNone/>
            </a:pPr>
            <a:endParaRPr lang="en-US" dirty="0">
              <a:latin typeface="微軟正黑體"/>
              <a:ea typeface="微軟正黑體"/>
              <a:cs typeface="微軟正黑體"/>
            </a:endParaRPr>
          </a:p>
          <a:p>
            <a:pPr marL="0" indent="0">
              <a:buNone/>
            </a:pPr>
            <a:endParaRPr lang="en-US" dirty="0">
              <a:latin typeface="微軟正黑體"/>
              <a:ea typeface="微軟正黑體"/>
              <a:cs typeface="微軟正黑體"/>
            </a:endParaRPr>
          </a:p>
          <a:p>
            <a:r>
              <a:rPr lang="en-IN" dirty="0">
                <a:latin typeface="微軟正黑體"/>
                <a:ea typeface="微軟正黑體"/>
                <a:cs typeface="微軟正黑體"/>
              </a:rPr>
              <a:t>The three most commonly used confidence levels, 90%, 95%, and 99%, use critical values of </a:t>
            </a:r>
            <a:r>
              <a:rPr lang="en-IN" dirty="0">
                <a:solidFill>
                  <a:srgbClr val="FF0000"/>
                </a:solidFill>
                <a:latin typeface="微軟正黑體"/>
                <a:ea typeface="微軟正黑體"/>
                <a:cs typeface="微軟正黑體"/>
              </a:rPr>
              <a:t>1.28, 1.645, and 2.33</a:t>
            </a:r>
            <a:r>
              <a:rPr lang="en-IN" dirty="0">
                <a:latin typeface="微軟正黑體"/>
                <a:ea typeface="微軟正黑體"/>
                <a:cs typeface="微軟正黑體"/>
              </a:rPr>
              <a:t>, respectively.</a:t>
            </a:r>
            <a:endParaRPr lang="en-US" dirty="0">
              <a:latin typeface="微軟正黑體"/>
              <a:ea typeface="微軟正黑體"/>
              <a:cs typeface="微軟正黑體"/>
            </a:endParaRPr>
          </a:p>
        </p:txBody>
      </p:sp>
      <p:graphicFrame>
        <p:nvGraphicFramePr>
          <p:cNvPr id="10" name="Object 5"/>
          <p:cNvGraphicFramePr>
            <a:graphicFrameLocks noChangeAspect="1"/>
          </p:cNvGraphicFramePr>
          <p:nvPr>
            <p:extLst/>
          </p:nvPr>
        </p:nvGraphicFramePr>
        <p:xfrm>
          <a:off x="2769102" y="2445313"/>
          <a:ext cx="3545848" cy="860390"/>
        </p:xfrm>
        <a:graphic>
          <a:graphicData uri="http://schemas.openxmlformats.org/presentationml/2006/ole">
            <mc:AlternateContent xmlns:mc="http://schemas.openxmlformats.org/markup-compatibility/2006">
              <mc:Choice xmlns:v="urn:schemas-microsoft-com:vml" Requires="v">
                <p:oleObj spid="_x0000_s100526" name="Equation" r:id="rId4" imgW="1726920" imgH="419040" progId="Equation.DSMT4">
                  <p:embed/>
                </p:oleObj>
              </mc:Choice>
              <mc:Fallback>
                <p:oleObj name="Equation" r:id="rId4" imgW="1726920" imgH="419040" progId="Equation.DSMT4">
                  <p:embed/>
                  <p:pic>
                    <p:nvPicPr>
                      <p:cNvPr id="10" name="Object 5"/>
                      <p:cNvPicPr/>
                      <p:nvPr/>
                    </p:nvPicPr>
                    <p:blipFill>
                      <a:blip r:embed="rId5"/>
                      <a:stretch>
                        <a:fillRect/>
                      </a:stretch>
                    </p:blipFill>
                    <p:spPr>
                      <a:xfrm>
                        <a:off x="2769102" y="2445313"/>
                        <a:ext cx="3545848" cy="860390"/>
                      </a:xfrm>
                      <a:prstGeom prst="rect">
                        <a:avLst/>
                      </a:prstGeom>
                    </p:spPr>
                  </p:pic>
                </p:oleObj>
              </mc:Fallback>
            </mc:AlternateContent>
          </a:graphicData>
        </a:graphic>
      </p:graphicFrame>
      <p:graphicFrame>
        <p:nvGraphicFramePr>
          <p:cNvPr id="13" name="Object 6"/>
          <p:cNvGraphicFramePr>
            <a:graphicFrameLocks noChangeAspect="1"/>
          </p:cNvGraphicFramePr>
          <p:nvPr>
            <p:extLst/>
          </p:nvPr>
        </p:nvGraphicFramePr>
        <p:xfrm>
          <a:off x="2697094" y="3884297"/>
          <a:ext cx="3543477" cy="861566"/>
        </p:xfrm>
        <a:graphic>
          <a:graphicData uri="http://schemas.openxmlformats.org/presentationml/2006/ole">
            <mc:AlternateContent xmlns:mc="http://schemas.openxmlformats.org/markup-compatibility/2006">
              <mc:Choice xmlns:v="urn:schemas-microsoft-com:vml" Requires="v">
                <p:oleObj spid="_x0000_s100527" name="Equation" r:id="rId6" imgW="1726920" imgH="419040" progId="Equation.DSMT4">
                  <p:embed/>
                </p:oleObj>
              </mc:Choice>
              <mc:Fallback>
                <p:oleObj name="Equation" r:id="rId6" imgW="1726920" imgH="419040" progId="Equation.DSMT4">
                  <p:embed/>
                  <p:pic>
                    <p:nvPicPr>
                      <p:cNvPr id="13" name="Object 6"/>
                      <p:cNvPicPr>
                        <a:picLocks noChangeAspect="1" noChangeArrowheads="1"/>
                      </p:cNvPicPr>
                      <p:nvPr/>
                    </p:nvPicPr>
                    <p:blipFill>
                      <a:blip r:embed="rId7"/>
                      <a:srcRect/>
                      <a:stretch>
                        <a:fillRect/>
                      </a:stretch>
                    </p:blipFill>
                    <p:spPr bwMode="auto">
                      <a:xfrm>
                        <a:off x="2697094" y="3884297"/>
                        <a:ext cx="3543477" cy="861566"/>
                      </a:xfrm>
                      <a:prstGeom prst="rect">
                        <a:avLst/>
                      </a:prstGeom>
                      <a:noFill/>
                      <a:ln>
                        <a:noFill/>
                      </a:ln>
                    </p:spPr>
                  </p:pic>
                </p:oleObj>
              </mc:Fallback>
            </mc:AlternateContent>
          </a:graphicData>
        </a:graphic>
      </p:graphicFrame>
      <p:sp>
        <p:nvSpPr>
          <p:cNvPr id="11" name="Content Placeholder 2"/>
          <p:cNvSpPr txBox="1">
            <a:spLocks/>
          </p:cNvSpPr>
          <p:nvPr/>
        </p:nvSpPr>
        <p:spPr>
          <a:xfrm>
            <a:off x="-1" y="843282"/>
            <a:ext cx="9144001" cy="529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solidFill>
                  <a:srgbClr val="FF0000"/>
                </a:solidFill>
                <a:latin typeface="微軟正黑體"/>
                <a:ea typeface="微軟正黑體"/>
                <a:cs typeface="微軟正黑體"/>
              </a:rPr>
              <a:t>單邊估計值區間的</a:t>
            </a:r>
            <a:r>
              <a:rPr lang="en-US" altLang="zh-TW" dirty="0">
                <a:solidFill>
                  <a:srgbClr val="FF0000"/>
                </a:solidFill>
                <a:latin typeface="微軟正黑體"/>
                <a:ea typeface="微軟正黑體"/>
                <a:cs typeface="微軟正黑體"/>
              </a:rPr>
              <a:t>z critical value</a:t>
            </a:r>
            <a:r>
              <a:rPr lang="zh-TW" altLang="en-US" dirty="0">
                <a:solidFill>
                  <a:srgbClr val="FF0000"/>
                </a:solidFill>
                <a:latin typeface="微軟正黑體"/>
                <a:ea typeface="微軟正黑體"/>
                <a:cs typeface="微軟正黑體"/>
              </a:rPr>
              <a:t>不同</a:t>
            </a:r>
            <a:endParaRPr lang="en-US" dirty="0">
              <a:latin typeface="微軟正黑體"/>
              <a:ea typeface="微軟正黑體"/>
              <a:cs typeface="微軟正黑體"/>
            </a:endParaRPr>
          </a:p>
        </p:txBody>
      </p:sp>
    </p:spTree>
    <p:extLst>
      <p:ext uri="{BB962C8B-B14F-4D97-AF65-F5344CB8AC3E}">
        <p14:creationId xmlns:p14="http://schemas.microsoft.com/office/powerpoint/2010/main" val="1267645784"/>
      </p:ext>
    </p:extLst>
  </p:cSld>
  <p:clrMapOvr>
    <a:masterClrMapping/>
  </p:clrMapOvr>
  <p:transition spd="slow" advTm="3724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600" b="1" dirty="0" err="1">
                <a:solidFill>
                  <a:srgbClr val="FF0000"/>
                </a:solidFill>
                <a:latin typeface="微軟正黑體" panose="020B0604030504040204" pitchFamily="34" charset="-120"/>
                <a:ea typeface="微軟正黑體" panose="020B0604030504040204" pitchFamily="34" charset="-120"/>
                <a:cs typeface="Cambria"/>
              </a:rPr>
              <a:t>z.test</a:t>
            </a:r>
            <a:r>
              <a:rPr kumimoji="0" lang="en-US" altLang="zh-TW" sz="9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a:t>
            </a:r>
          </a:p>
        </p:txBody>
      </p:sp>
    </p:spTree>
    <p:extLst>
      <p:ext uri="{BB962C8B-B14F-4D97-AF65-F5344CB8AC3E}">
        <p14:creationId xmlns:p14="http://schemas.microsoft.com/office/powerpoint/2010/main" val="87355617"/>
      </p:ext>
    </p:extLst>
  </p:cSld>
  <p:clrMapOvr>
    <a:masterClrMapping/>
  </p:clrMapOvr>
  <p:transition spd="slow" advTm="37241"/>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white"/>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white"/>
              </a:solidFill>
              <a:effectLst/>
              <a:uLnTx/>
              <a:uFillTx/>
              <a:latin typeface="Calibri"/>
              <a:ea typeface="新細明體"/>
              <a:cs typeface="+mn-cs"/>
            </a:endParaRPr>
          </a:p>
        </p:txBody>
      </p:sp>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R</a:t>
            </a:r>
          </a:p>
        </p:txBody>
      </p:sp>
    </p:spTree>
    <p:extLst>
      <p:ext uri="{BB962C8B-B14F-4D97-AF65-F5344CB8AC3E}">
        <p14:creationId xmlns:p14="http://schemas.microsoft.com/office/powerpoint/2010/main" val="1281736594"/>
      </p:ext>
    </p:extLst>
  </p:cSld>
  <p:clrMapOvr>
    <a:masterClrMapping/>
  </p:clrMapOvr>
  <p:transition spd="slow" advTm="3724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1774209"/>
          </a:xfrm>
          <a:prstGeom prst="rect">
            <a:avLst/>
          </a:prstGeom>
          <a:noFill/>
          <a:ln w="9525">
            <a:noFill/>
            <a:miter lim="800000"/>
            <a:headEnd/>
            <a:tailEnd/>
          </a:ln>
          <a:effectLst/>
        </p:spPr>
        <p:txBody>
          <a:bodyPr/>
          <a:lstStyle/>
          <a:p>
            <a:pPr>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a:t>
            </a:r>
            <a:r>
              <a:rPr lang="en-US" altLang="zh-TW" sz="5400" b="1" dirty="0">
                <a:solidFill>
                  <a:prstClr val="black"/>
                </a:solidFill>
                <a:latin typeface="微軟正黑體" panose="020B0604030504040204" pitchFamily="34" charset="-120"/>
                <a:ea typeface="微軟正黑體" panose="020B0604030504040204" pitchFamily="34" charset="-120"/>
                <a:cs typeface="Cambria"/>
              </a:rPr>
              <a:t>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p:txBody>
      </p:sp>
      <p:sp>
        <p:nvSpPr>
          <p:cNvPr id="6" name="文字方塊 5"/>
          <p:cNvSpPr txBox="1"/>
          <p:nvPr/>
        </p:nvSpPr>
        <p:spPr>
          <a:xfrm>
            <a:off x="0" y="3021468"/>
            <a:ext cx="9144000" cy="1200329"/>
          </a:xfrm>
          <a:prstGeom prst="rect">
            <a:avLst/>
          </a:prstGeom>
          <a:noFill/>
        </p:spPr>
        <p:txBody>
          <a:bodyPr wrap="square" rtlCol="0">
            <a:spAutoFit/>
          </a:bodyPr>
          <a:lstStyle/>
          <a:p>
            <a:pPr lvl="0" algn="ctr">
              <a:defRPr/>
            </a:pPr>
            <a:r>
              <a:rPr kumimoji="1" lang="en-US" altLang="zh-TW" sz="7200" dirty="0" err="1">
                <a:solidFill>
                  <a:prstClr val="black"/>
                </a:solidFill>
                <a:latin typeface="微軟正黑體"/>
                <a:ea typeface="微軟正黑體"/>
                <a:cs typeface="微軟正黑體"/>
              </a:rPr>
              <a:t>R_estimation_CI_a.R</a:t>
            </a:r>
            <a:endParaRPr kumimoji="1" lang="en-US" altLang="zh-TW" sz="7200" b="0" i="0" u="none" strike="noStrike" kern="1200" cap="none" spc="0" normalizeH="0" baseline="0" noProof="0" dirty="0">
              <a:ln>
                <a:noFill/>
              </a:ln>
              <a:solidFill>
                <a:prstClr val="black"/>
              </a:solidFill>
              <a:effectLst/>
              <a:uLnTx/>
              <a:uFillTx/>
              <a:latin typeface="微軟正黑體"/>
              <a:ea typeface="微軟正黑體"/>
              <a:cs typeface="微軟正黑體"/>
            </a:endParaRPr>
          </a:p>
        </p:txBody>
      </p:sp>
    </p:spTree>
    <p:extLst>
      <p:ext uri="{BB962C8B-B14F-4D97-AF65-F5344CB8AC3E}">
        <p14:creationId xmlns:p14="http://schemas.microsoft.com/office/powerpoint/2010/main" val="593401440"/>
      </p:ext>
    </p:extLst>
  </p:cSld>
  <p:clrMapOvr>
    <a:masterClrMapping/>
  </p:clrMapOvr>
  <p:transition spd="slow" advTm="3724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27</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800" b="1" dirty="0">
                <a:latin typeface="微軟正黑體" panose="020B0604030504040204" pitchFamily="34" charset="-120"/>
                <a:ea typeface="微軟正黑體" panose="020B0604030504040204" pitchFamily="34" charset="-120"/>
                <a:cs typeface="Cambria"/>
              </a:rPr>
              <a:t>Small-sample intervals based on a Normal population distribution</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0" name="Content Placeholder 2"/>
          <p:cNvSpPr>
            <a:spLocks noGrp="1"/>
          </p:cNvSpPr>
          <p:nvPr>
            <p:ph idx="1"/>
          </p:nvPr>
        </p:nvSpPr>
        <p:spPr>
          <a:xfrm>
            <a:off x="0" y="3152274"/>
            <a:ext cx="9144000" cy="2986741"/>
          </a:xfrm>
        </p:spPr>
        <p:txBody>
          <a:bodyPr/>
          <a:lstStyle/>
          <a:p>
            <a:r>
              <a:rPr lang="en-IN" b="1" i="1" dirty="0">
                <a:solidFill>
                  <a:srgbClr val="FF0000"/>
                </a:solidFill>
                <a:latin typeface="微軟正黑體"/>
                <a:ea typeface="微軟正黑體"/>
                <a:cs typeface="微軟正黑體"/>
              </a:rPr>
              <a:t>t </a:t>
            </a:r>
            <a:r>
              <a:rPr lang="en-IN" b="1" dirty="0">
                <a:solidFill>
                  <a:srgbClr val="FF0000"/>
                </a:solidFill>
                <a:latin typeface="微軟正黑體"/>
                <a:ea typeface="微軟正黑體"/>
                <a:cs typeface="微軟正黑體"/>
              </a:rPr>
              <a:t>Distributions </a:t>
            </a:r>
            <a:r>
              <a:rPr lang="en-IN" b="1" dirty="0">
                <a:latin typeface="微軟正黑體"/>
                <a:ea typeface="微軟正黑體"/>
                <a:cs typeface="微軟正黑體"/>
              </a:rPr>
              <a:t>and the One-Sample </a:t>
            </a:r>
            <a:r>
              <a:rPr lang="en-US" b="1" i="1" dirty="0">
                <a:latin typeface="微軟正黑體"/>
                <a:ea typeface="微軟正黑體"/>
                <a:cs typeface="微軟正黑體"/>
              </a:rPr>
              <a:t>t </a:t>
            </a:r>
            <a:r>
              <a:rPr lang="en-US" b="1" dirty="0">
                <a:latin typeface="微軟正黑體"/>
                <a:ea typeface="微軟正黑體"/>
                <a:cs typeface="微軟正黑體"/>
              </a:rPr>
              <a:t>Confidence Interval</a:t>
            </a:r>
          </a:p>
          <a:p>
            <a:r>
              <a:rPr lang="en-IN" b="1" dirty="0">
                <a:latin typeface="微軟正黑體"/>
                <a:ea typeface="微軟正黑體"/>
                <a:cs typeface="微軟正黑體"/>
              </a:rPr>
              <a:t>A Prediction Interval for a Single </a:t>
            </a:r>
            <a:r>
              <a:rPr lang="en-IN" b="1" i="1" dirty="0">
                <a:latin typeface="微軟正黑體"/>
                <a:ea typeface="微軟正黑體"/>
                <a:cs typeface="微軟正黑體"/>
              </a:rPr>
              <a:t>x </a:t>
            </a:r>
            <a:r>
              <a:rPr lang="en-IN" b="1" dirty="0">
                <a:latin typeface="微軟正黑體"/>
                <a:ea typeface="微軟正黑體"/>
                <a:cs typeface="微軟正黑體"/>
              </a:rPr>
              <a:t>Value</a:t>
            </a:r>
          </a:p>
          <a:p>
            <a:r>
              <a:rPr lang="en-US" b="1" dirty="0">
                <a:latin typeface="微軟正黑體"/>
                <a:ea typeface="微軟正黑體"/>
                <a:cs typeface="微軟正黑體"/>
              </a:rPr>
              <a:t>Tolerance Intervals</a:t>
            </a:r>
          </a:p>
        </p:txBody>
      </p:sp>
      <p:sp>
        <p:nvSpPr>
          <p:cNvPr id="8" name="Content Placeholder 2"/>
          <p:cNvSpPr txBox="1">
            <a:spLocks/>
          </p:cNvSpPr>
          <p:nvPr/>
        </p:nvSpPr>
        <p:spPr>
          <a:xfrm>
            <a:off x="0" y="1123195"/>
            <a:ext cx="9144001" cy="1423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當樣本數</a:t>
            </a:r>
            <a:r>
              <a:rPr lang="en-US" altLang="zh-TW" dirty="0">
                <a:latin typeface="微軟正黑體"/>
                <a:ea typeface="微軟正黑體"/>
                <a:cs typeface="微軟正黑體"/>
              </a:rPr>
              <a:t>n</a:t>
            </a:r>
            <a:r>
              <a:rPr lang="zh-TW" altLang="en-US" dirty="0">
                <a:latin typeface="微軟正黑體"/>
                <a:ea typeface="微軟正黑體"/>
                <a:cs typeface="微軟正黑體"/>
              </a:rPr>
              <a:t>夠大時，則可以將母體標準差取代為樣本標準差；當樣本數</a:t>
            </a:r>
            <a:r>
              <a:rPr lang="en-US" altLang="zh-TW" dirty="0">
                <a:latin typeface="微軟正黑體"/>
                <a:ea typeface="微軟正黑體"/>
                <a:cs typeface="微軟正黑體"/>
              </a:rPr>
              <a:t>n</a:t>
            </a:r>
            <a:r>
              <a:rPr lang="zh-TW" altLang="en-US" dirty="0">
                <a:latin typeface="微軟正黑體"/>
                <a:ea typeface="微軟正黑體"/>
                <a:cs typeface="微軟正黑體"/>
              </a:rPr>
              <a:t>不夠大，將無法這樣處理。因此，需要新的機率密度函數來描述。</a:t>
            </a:r>
            <a:endParaRPr lang="en-US" dirty="0">
              <a:latin typeface="微軟正黑體"/>
              <a:ea typeface="微軟正黑體"/>
              <a:cs typeface="微軟正黑體"/>
            </a:endParaRPr>
          </a:p>
        </p:txBody>
      </p:sp>
    </p:spTree>
    <p:extLst>
      <p:ext uri="{BB962C8B-B14F-4D97-AF65-F5344CB8AC3E}">
        <p14:creationId xmlns:p14="http://schemas.microsoft.com/office/powerpoint/2010/main" val="1770618886"/>
      </p:ext>
    </p:extLst>
  </p:cSld>
  <p:clrMapOvr>
    <a:masterClrMapping/>
  </p:clrMapOvr>
  <p:transition spd="slow" advTm="3724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28</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1279876"/>
            <a:ext cx="9144000" cy="5112568"/>
          </a:xfrm>
        </p:spPr>
        <p:txBody>
          <a:bodyPr>
            <a:noAutofit/>
          </a:bodyPr>
          <a:lstStyle/>
          <a:p>
            <a:r>
              <a:rPr lang="en-IN" sz="2400" dirty="0">
                <a:latin typeface="微軟正黑體"/>
                <a:ea typeface="微軟正黑體"/>
                <a:cs typeface="微軟正黑體"/>
              </a:rPr>
              <a:t>When the population distribution is normal, the sampling distribution of      is also normal for any sample size </a:t>
            </a:r>
            <a:r>
              <a:rPr lang="en-IN" sz="2400" i="1" dirty="0">
                <a:latin typeface="微軟正黑體"/>
                <a:ea typeface="微軟正黑體"/>
                <a:cs typeface="微軟正黑體"/>
              </a:rPr>
              <a:t>n</a:t>
            </a:r>
            <a:r>
              <a:rPr lang="en-IN" sz="2400" dirty="0">
                <a:latin typeface="微軟正黑體"/>
                <a:ea typeface="微軟正黑體"/>
                <a:cs typeface="微軟正黑體"/>
              </a:rPr>
              <a:t>.</a:t>
            </a:r>
          </a:p>
          <a:p>
            <a:r>
              <a:rPr lang="en-IN" sz="2400" dirty="0">
                <a:latin typeface="微軟正黑體"/>
                <a:ea typeface="微軟正黑體"/>
                <a:cs typeface="微軟正黑體"/>
              </a:rPr>
              <a:t>This implies that                              has a standard normal </a:t>
            </a:r>
            <a:r>
              <a:rPr lang="en-US" sz="2400" dirty="0">
                <a:latin typeface="微軟正黑體"/>
                <a:ea typeface="微軟正黑體"/>
                <a:cs typeface="微軟正黑體"/>
              </a:rPr>
              <a:t>distribution (the </a:t>
            </a:r>
            <a:r>
              <a:rPr lang="en-US" sz="2400" b="1" i="1" dirty="0">
                <a:solidFill>
                  <a:srgbClr val="FF0000"/>
                </a:solidFill>
                <a:latin typeface="微軟正黑體"/>
                <a:ea typeface="微軟正黑體"/>
                <a:cs typeface="微軟正黑體"/>
              </a:rPr>
              <a:t>z </a:t>
            </a:r>
            <a:r>
              <a:rPr lang="en-US" sz="2400" b="1" dirty="0">
                <a:solidFill>
                  <a:srgbClr val="FF0000"/>
                </a:solidFill>
                <a:latin typeface="微軟正黑體"/>
                <a:ea typeface="微軟正黑體"/>
                <a:cs typeface="微軟正黑體"/>
              </a:rPr>
              <a:t>curve</a:t>
            </a:r>
            <a:r>
              <a:rPr lang="en-US" sz="2400" dirty="0">
                <a:latin typeface="微軟正黑體"/>
                <a:ea typeface="微軟正黑體"/>
                <a:cs typeface="微軟正黑體"/>
              </a:rPr>
              <a:t>).</a:t>
            </a:r>
            <a:endParaRPr lang="en-US" sz="2400" b="1" dirty="0">
              <a:latin typeface="微軟正黑體"/>
              <a:ea typeface="微軟正黑體"/>
              <a:cs typeface="微軟正黑體"/>
            </a:endParaRPr>
          </a:p>
          <a:p>
            <a:pPr marL="0" indent="0">
              <a:buNone/>
            </a:pPr>
            <a:r>
              <a:rPr lang="en-US" sz="2400" b="1" dirty="0">
                <a:latin typeface="微軟正黑體"/>
                <a:ea typeface="微軟正黑體"/>
                <a:cs typeface="微軟正黑體"/>
              </a:rPr>
              <a:t>Proposition</a:t>
            </a:r>
          </a:p>
          <a:p>
            <a:r>
              <a:rPr lang="en-IN" sz="2400" dirty="0">
                <a:latin typeface="微軟正黑體"/>
                <a:ea typeface="微軟正黑體"/>
                <a:cs typeface="微軟正黑體"/>
              </a:rPr>
              <a:t>Let </a:t>
            </a:r>
            <a:r>
              <a:rPr lang="en-IN" sz="2400" i="1" dirty="0">
                <a:latin typeface="微軟正黑體"/>
                <a:ea typeface="微軟正黑體"/>
                <a:cs typeface="微軟正黑體"/>
              </a:rPr>
              <a:t>x</a:t>
            </a:r>
            <a:r>
              <a:rPr lang="en-IN" sz="2400" baseline="-25000" dirty="0">
                <a:latin typeface="微軟正黑體"/>
                <a:ea typeface="微軟正黑體"/>
                <a:cs typeface="微軟正黑體"/>
              </a:rPr>
              <a:t>1</a:t>
            </a:r>
            <a:r>
              <a:rPr lang="en-IN" sz="2400" dirty="0">
                <a:latin typeface="微軟正黑體"/>
                <a:ea typeface="微軟正黑體"/>
                <a:cs typeface="微軟正黑體"/>
              </a:rPr>
              <a:t>, </a:t>
            </a:r>
            <a:r>
              <a:rPr lang="en-IN" sz="2400" i="1" dirty="0">
                <a:latin typeface="微軟正黑體"/>
                <a:ea typeface="微軟正黑體"/>
                <a:cs typeface="微軟正黑體"/>
              </a:rPr>
              <a:t>x</a:t>
            </a:r>
            <a:r>
              <a:rPr lang="en-IN" sz="2400" baseline="-25000" dirty="0">
                <a:latin typeface="微軟正黑體"/>
                <a:ea typeface="微軟正黑體"/>
                <a:cs typeface="微軟正黑體"/>
              </a:rPr>
              <a:t>2</a:t>
            </a:r>
            <a:r>
              <a:rPr lang="en-IN" sz="2400" dirty="0">
                <a:latin typeface="微軟正黑體"/>
                <a:ea typeface="微軟正黑體"/>
                <a:cs typeface="微軟正黑體"/>
              </a:rPr>
              <a:t>, . . . , </a:t>
            </a:r>
            <a:r>
              <a:rPr lang="en-IN" sz="2400" i="1" dirty="0" err="1">
                <a:latin typeface="微軟正黑體"/>
                <a:ea typeface="微軟正黑體"/>
                <a:cs typeface="微軟正黑體"/>
              </a:rPr>
              <a:t>x</a:t>
            </a:r>
            <a:r>
              <a:rPr lang="en-IN" sz="2400" i="1" baseline="-25000" dirty="0" err="1">
                <a:latin typeface="微軟正黑體"/>
                <a:ea typeface="微軟正黑體"/>
                <a:cs typeface="微軟正黑體"/>
              </a:rPr>
              <a:t>n</a:t>
            </a:r>
            <a:r>
              <a:rPr lang="en-IN" sz="2400" i="1" dirty="0">
                <a:latin typeface="微軟正黑體"/>
                <a:ea typeface="微軟正黑體"/>
                <a:cs typeface="微軟正黑體"/>
              </a:rPr>
              <a:t> </a:t>
            </a:r>
            <a:r>
              <a:rPr lang="en-IN" sz="2400" dirty="0">
                <a:latin typeface="微軟正黑體"/>
                <a:ea typeface="微軟正黑體"/>
                <a:cs typeface="微軟正黑體"/>
              </a:rPr>
              <a:t>be a random sample from a normal distribution. Then the standardized </a:t>
            </a:r>
            <a:r>
              <a:rPr lang="en-US" sz="2400" dirty="0">
                <a:latin typeface="微軟正黑體"/>
                <a:ea typeface="微軟正黑體"/>
                <a:cs typeface="微軟正黑體"/>
              </a:rPr>
              <a:t>variable</a:t>
            </a:r>
          </a:p>
          <a:p>
            <a:pPr marL="0" indent="0">
              <a:buNone/>
            </a:pPr>
            <a:endParaRPr lang="en-IN" sz="2400" dirty="0">
              <a:latin typeface="微軟正黑體"/>
              <a:ea typeface="微軟正黑體"/>
              <a:cs typeface="微軟正黑體"/>
            </a:endParaRPr>
          </a:p>
          <a:p>
            <a:pPr marL="0" indent="0">
              <a:buNone/>
            </a:pPr>
            <a:endParaRPr lang="en-IN" sz="2400" dirty="0">
              <a:latin typeface="微軟正黑體"/>
              <a:ea typeface="微軟正黑體"/>
              <a:cs typeface="微軟正黑體"/>
            </a:endParaRPr>
          </a:p>
          <a:p>
            <a:r>
              <a:rPr lang="en-IN" sz="2400" dirty="0">
                <a:latin typeface="微軟正黑體"/>
                <a:ea typeface="微軟正黑體"/>
                <a:cs typeface="微軟正黑體"/>
              </a:rPr>
              <a:t>The standardized variable </a:t>
            </a:r>
            <a:r>
              <a:rPr lang="en-IN" sz="2400" i="1" dirty="0">
                <a:latin typeface="微軟正黑體"/>
                <a:ea typeface="微軟正黑體"/>
                <a:cs typeface="微軟正黑體"/>
              </a:rPr>
              <a:t>t</a:t>
            </a:r>
            <a:r>
              <a:rPr lang="en-IN" sz="2400" dirty="0">
                <a:latin typeface="微軟正黑體"/>
                <a:ea typeface="微軟正黑體"/>
                <a:cs typeface="微軟正黑體"/>
              </a:rPr>
              <a:t> has a type of probability distribution called </a:t>
            </a:r>
            <a:r>
              <a:rPr lang="en-IN" sz="2400" b="1" dirty="0">
                <a:solidFill>
                  <a:srgbClr val="FF0000"/>
                </a:solidFill>
                <a:latin typeface="微軟正黑體"/>
                <a:ea typeface="微軟正黑體"/>
                <a:cs typeface="微軟正黑體"/>
              </a:rPr>
              <a:t>a </a:t>
            </a:r>
            <a:r>
              <a:rPr lang="en-IN" sz="2400" b="1" i="1" dirty="0">
                <a:solidFill>
                  <a:srgbClr val="FF0000"/>
                </a:solidFill>
                <a:latin typeface="微軟正黑體"/>
                <a:ea typeface="微軟正黑體"/>
                <a:cs typeface="微軟正黑體"/>
              </a:rPr>
              <a:t>t </a:t>
            </a:r>
            <a:r>
              <a:rPr lang="en-IN" sz="2400" b="1" dirty="0">
                <a:solidFill>
                  <a:srgbClr val="FF0000"/>
                </a:solidFill>
                <a:latin typeface="微軟正黑體"/>
                <a:ea typeface="微軟正黑體"/>
                <a:cs typeface="微軟正黑體"/>
              </a:rPr>
              <a:t>distribution with </a:t>
            </a:r>
            <a:r>
              <a:rPr lang="en-IN" sz="2400" b="1" i="1" dirty="0">
                <a:solidFill>
                  <a:srgbClr val="FF0000"/>
                </a:solidFill>
                <a:latin typeface="微軟正黑體"/>
                <a:ea typeface="微軟正黑體"/>
                <a:cs typeface="微軟正黑體"/>
              </a:rPr>
              <a:t>n </a:t>
            </a:r>
            <a:r>
              <a:rPr lang="en-IN" sz="2400" b="1" i="1" dirty="0">
                <a:solidFill>
                  <a:srgbClr val="FF0000"/>
                </a:solidFill>
                <a:latin typeface="微軟正黑體"/>
                <a:ea typeface="微軟正黑體"/>
                <a:cs typeface="微軟正黑體"/>
                <a:sym typeface="Symbol"/>
              </a:rPr>
              <a:t></a:t>
            </a:r>
            <a:r>
              <a:rPr lang="en-IN" sz="2400" b="1" dirty="0">
                <a:solidFill>
                  <a:srgbClr val="FF0000"/>
                </a:solidFill>
                <a:latin typeface="微軟正黑體"/>
                <a:ea typeface="微軟正黑體"/>
                <a:cs typeface="微軟正黑體"/>
              </a:rPr>
              <a:t> 1 degrees of freedom </a:t>
            </a:r>
            <a:r>
              <a:rPr lang="en-US" sz="2400" b="1" dirty="0">
                <a:solidFill>
                  <a:srgbClr val="FF0000"/>
                </a:solidFill>
                <a:latin typeface="微軟正黑體"/>
                <a:ea typeface="微軟正黑體"/>
                <a:cs typeface="微軟正黑體"/>
              </a:rPr>
              <a:t>(</a:t>
            </a:r>
            <a:r>
              <a:rPr lang="en-US" sz="2400" b="1" dirty="0" err="1">
                <a:solidFill>
                  <a:srgbClr val="FF0000"/>
                </a:solidFill>
                <a:latin typeface="微軟正黑體"/>
                <a:ea typeface="微軟正黑體"/>
                <a:cs typeface="微軟正黑體"/>
              </a:rPr>
              <a:t>df</a:t>
            </a:r>
            <a:r>
              <a:rPr lang="en-US" sz="2400" b="1" dirty="0">
                <a:solidFill>
                  <a:srgbClr val="FF0000"/>
                </a:solidFill>
                <a:latin typeface="微軟正黑體"/>
                <a:ea typeface="微軟正黑體"/>
                <a:cs typeface="微軟正黑體"/>
              </a:rPr>
              <a:t>)</a:t>
            </a:r>
            <a:r>
              <a:rPr lang="en-US" sz="2400" dirty="0">
                <a:latin typeface="微軟正黑體"/>
                <a:ea typeface="微軟正黑體"/>
                <a:cs typeface="微軟正黑體"/>
              </a:rPr>
              <a:t>.</a:t>
            </a:r>
          </a:p>
        </p:txBody>
      </p:sp>
      <p:graphicFrame>
        <p:nvGraphicFramePr>
          <p:cNvPr id="10" name="Object 5"/>
          <p:cNvGraphicFramePr>
            <a:graphicFrameLocks noChangeAspect="1"/>
          </p:cNvGraphicFramePr>
          <p:nvPr>
            <p:extLst/>
          </p:nvPr>
        </p:nvGraphicFramePr>
        <p:xfrm>
          <a:off x="3710236" y="4111184"/>
          <a:ext cx="1355080" cy="894352"/>
        </p:xfrm>
        <a:graphic>
          <a:graphicData uri="http://schemas.openxmlformats.org/presentationml/2006/ole">
            <mc:AlternateContent xmlns:mc="http://schemas.openxmlformats.org/markup-compatibility/2006">
              <mc:Choice xmlns:v="urn:schemas-microsoft-com:vml" Requires="v">
                <p:oleObj spid="_x0000_s101600" name="Equation" r:id="rId4" imgW="634680" imgH="419040" progId="Equation.DSMT4">
                  <p:embed/>
                </p:oleObj>
              </mc:Choice>
              <mc:Fallback>
                <p:oleObj name="Equation" r:id="rId4" imgW="634680" imgH="419040" progId="Equation.DSMT4">
                  <p:embed/>
                  <p:pic>
                    <p:nvPicPr>
                      <p:cNvPr id="10" name="Object 5"/>
                      <p:cNvPicPr/>
                      <p:nvPr/>
                    </p:nvPicPr>
                    <p:blipFill>
                      <a:blip r:embed="rId5"/>
                      <a:stretch>
                        <a:fillRect/>
                      </a:stretch>
                    </p:blipFill>
                    <p:spPr>
                      <a:xfrm>
                        <a:off x="3710236" y="4111184"/>
                        <a:ext cx="1355080" cy="894352"/>
                      </a:xfrm>
                      <a:prstGeom prst="rect">
                        <a:avLst/>
                      </a:prstGeom>
                    </p:spPr>
                  </p:pic>
                </p:oleObj>
              </mc:Fallback>
            </mc:AlternateContent>
          </a:graphicData>
        </a:graphic>
      </p:graphicFrame>
      <p:graphicFrame>
        <p:nvGraphicFramePr>
          <p:cNvPr id="11" name="Object 6"/>
          <p:cNvGraphicFramePr>
            <a:graphicFrameLocks noChangeAspect="1"/>
          </p:cNvGraphicFramePr>
          <p:nvPr>
            <p:extLst/>
          </p:nvPr>
        </p:nvGraphicFramePr>
        <p:xfrm>
          <a:off x="2855819" y="2078999"/>
          <a:ext cx="1951796" cy="360040"/>
        </p:xfrm>
        <a:graphic>
          <a:graphicData uri="http://schemas.openxmlformats.org/presentationml/2006/ole">
            <mc:AlternateContent xmlns:mc="http://schemas.openxmlformats.org/markup-compatibility/2006">
              <mc:Choice xmlns:v="urn:schemas-microsoft-com:vml" Requires="v">
                <p:oleObj spid="_x0000_s101601" name="Equation" r:id="rId6" imgW="1307880" imgH="241200" progId="Equation.DSMT4">
                  <p:embed/>
                </p:oleObj>
              </mc:Choice>
              <mc:Fallback>
                <p:oleObj name="Equation" r:id="rId6" imgW="1307880" imgH="241200" progId="Equation.DSMT4">
                  <p:embed/>
                  <p:pic>
                    <p:nvPicPr>
                      <p:cNvPr id="11" name="Object 6"/>
                      <p:cNvPicPr/>
                      <p:nvPr/>
                    </p:nvPicPr>
                    <p:blipFill>
                      <a:blip r:embed="rId7"/>
                      <a:stretch>
                        <a:fillRect/>
                      </a:stretch>
                    </p:blipFill>
                    <p:spPr>
                      <a:xfrm>
                        <a:off x="2855819" y="2078999"/>
                        <a:ext cx="1951796" cy="360040"/>
                      </a:xfrm>
                      <a:prstGeom prst="rect">
                        <a:avLst/>
                      </a:prstGeom>
                    </p:spPr>
                  </p:pic>
                </p:oleObj>
              </mc:Fallback>
            </mc:AlternateContent>
          </a:graphicData>
        </a:graphic>
      </p:graphicFrame>
      <p:graphicFrame>
        <p:nvGraphicFramePr>
          <p:cNvPr id="12" name="Object 7"/>
          <p:cNvGraphicFramePr>
            <a:graphicFrameLocks noChangeAspect="1"/>
          </p:cNvGraphicFramePr>
          <p:nvPr>
            <p:extLst/>
          </p:nvPr>
        </p:nvGraphicFramePr>
        <p:xfrm>
          <a:off x="2497863" y="1637822"/>
          <a:ext cx="288032" cy="340401"/>
        </p:xfrm>
        <a:graphic>
          <a:graphicData uri="http://schemas.openxmlformats.org/presentationml/2006/ole">
            <mc:AlternateContent xmlns:mc="http://schemas.openxmlformats.org/markup-compatibility/2006">
              <mc:Choice xmlns:v="urn:schemas-microsoft-com:vml" Requires="v">
                <p:oleObj spid="_x0000_s101602" name="Equation" r:id="rId8" imgW="139680" imgH="164880" progId="Equation.DSMT4">
                  <p:embed/>
                </p:oleObj>
              </mc:Choice>
              <mc:Fallback>
                <p:oleObj name="Equation" r:id="rId8" imgW="139680" imgH="164880" progId="Equation.DSMT4">
                  <p:embed/>
                  <p:pic>
                    <p:nvPicPr>
                      <p:cNvPr id="12" name="Object 7"/>
                      <p:cNvPicPr/>
                      <p:nvPr/>
                    </p:nvPicPr>
                    <p:blipFill>
                      <a:blip r:embed="rId9"/>
                      <a:stretch>
                        <a:fillRect/>
                      </a:stretch>
                    </p:blipFill>
                    <p:spPr>
                      <a:xfrm>
                        <a:off x="2497863" y="1637822"/>
                        <a:ext cx="288032" cy="340401"/>
                      </a:xfrm>
                      <a:prstGeom prst="rect">
                        <a:avLst/>
                      </a:prstGeom>
                    </p:spPr>
                  </p:pic>
                </p:oleObj>
              </mc:Fallback>
            </mc:AlternateContent>
          </a:graphicData>
        </a:graphic>
      </p:graphicFrame>
    </p:spTree>
    <p:extLst>
      <p:ext uri="{BB962C8B-B14F-4D97-AF65-F5344CB8AC3E}">
        <p14:creationId xmlns:p14="http://schemas.microsoft.com/office/powerpoint/2010/main" val="1844872081"/>
      </p:ext>
    </p:extLst>
  </p:cSld>
  <p:clrMapOvr>
    <a:masterClrMapping/>
  </p:clrMapOvr>
  <p:transition spd="slow" advTm="372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29</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pic>
        <p:nvPicPr>
          <p:cNvPr id="13" name="圖片 12"/>
          <p:cNvPicPr>
            <a:picLocks noChangeAspect="1"/>
          </p:cNvPicPr>
          <p:nvPr/>
        </p:nvPicPr>
        <p:blipFill>
          <a:blip r:embed="rId3"/>
          <a:stretch>
            <a:fillRect/>
          </a:stretch>
        </p:blipFill>
        <p:spPr>
          <a:xfrm>
            <a:off x="57337" y="764755"/>
            <a:ext cx="9029325" cy="3994205"/>
          </a:xfrm>
          <a:prstGeom prst="rect">
            <a:avLst/>
          </a:prstGeom>
        </p:spPr>
      </p:pic>
    </p:spTree>
    <p:extLst>
      <p:ext uri="{BB962C8B-B14F-4D97-AF65-F5344CB8AC3E}">
        <p14:creationId xmlns:p14="http://schemas.microsoft.com/office/powerpoint/2010/main" val="736584380"/>
      </p:ext>
    </p:extLst>
  </p:cSld>
  <p:clrMapOvr>
    <a:masterClrMapping/>
  </p:clrMapOvr>
  <p:transition spd="slow" advTm="372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3</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endParaRPr lang="en-US" altLang="zh-TW" sz="4000" dirty="0">
              <a:latin typeface="微軟正黑體" panose="020B0604030504040204" pitchFamily="34" charset="-120"/>
              <a:ea typeface="微軟正黑體" panose="020B0604030504040204" pitchFamily="34" charset="-120"/>
              <a:cs typeface="Cambria"/>
            </a:endParaRPr>
          </a:p>
        </p:txBody>
      </p:sp>
      <p:sp>
        <p:nvSpPr>
          <p:cNvPr id="6" name="Rectangle 10"/>
          <p:cNvSpPr>
            <a:spLocks noChangeArrowheads="1"/>
          </p:cNvSpPr>
          <p:nvPr/>
        </p:nvSpPr>
        <p:spPr bwMode="auto">
          <a:xfrm>
            <a:off x="26736" y="1014302"/>
            <a:ext cx="9093200" cy="4500000"/>
          </a:xfrm>
          <a:prstGeom prst="rect">
            <a:avLst/>
          </a:prstGeom>
          <a:solidFill>
            <a:schemeClr val="bg1">
              <a:lumMod val="75000"/>
              <a:alpha val="46000"/>
            </a:schemeClr>
          </a:solidFill>
          <a:ln w="9525">
            <a:noFill/>
            <a:miter lim="800000"/>
            <a:headEnd/>
            <a:tailEnd/>
          </a:ln>
          <a:effectLst/>
        </p:spPr>
        <p:txBody>
          <a:bodyPr/>
          <a:lstStyle/>
          <a:p>
            <a:pPr>
              <a:defRPr/>
            </a:pPr>
            <a:r>
              <a:rPr lang="zh-TW" altLang="en-US" sz="6000" b="1" dirty="0">
                <a:latin typeface="微軟正黑體" panose="020B0604030504040204" pitchFamily="34" charset="-120"/>
                <a:ea typeface="微軟正黑體" panose="020B0604030504040204" pitchFamily="34" charset="-120"/>
                <a:cs typeface="Cambria"/>
              </a:rPr>
              <a:t>利用</a:t>
            </a:r>
            <a:endParaRPr lang="en-US" altLang="zh-TW" sz="6000" b="1" dirty="0">
              <a:latin typeface="微軟正黑體" panose="020B0604030504040204" pitchFamily="34" charset="-120"/>
              <a:ea typeface="微軟正黑體" panose="020B0604030504040204" pitchFamily="34" charset="-120"/>
              <a:cs typeface="Cambria"/>
            </a:endParaRPr>
          </a:p>
          <a:p>
            <a:pPr>
              <a:defRPr/>
            </a:pPr>
            <a:r>
              <a:rPr lang="zh-TW" altLang="en-US" sz="6000" b="1" dirty="0">
                <a:solidFill>
                  <a:srgbClr val="FF0000"/>
                </a:solidFill>
                <a:latin typeface="微軟正黑體" panose="020B0604030504040204" pitchFamily="34" charset="-120"/>
                <a:ea typeface="微軟正黑體" panose="020B0604030504040204" pitchFamily="34" charset="-120"/>
                <a:cs typeface="Cambria"/>
              </a:rPr>
              <a:t>樣本統計量</a:t>
            </a:r>
            <a:endParaRPr lang="en-US" altLang="zh-TW" sz="6000" b="1" dirty="0">
              <a:solidFill>
                <a:srgbClr val="FF0000"/>
              </a:solidFill>
              <a:latin typeface="微軟正黑體" panose="020B0604030504040204" pitchFamily="34" charset="-120"/>
              <a:ea typeface="微軟正黑體" panose="020B0604030504040204" pitchFamily="34" charset="-120"/>
              <a:cs typeface="Cambria"/>
            </a:endParaRPr>
          </a:p>
          <a:p>
            <a:pPr>
              <a:defRPr/>
            </a:pPr>
            <a:r>
              <a:rPr lang="zh-TW" altLang="en-US" sz="6000" b="1" dirty="0">
                <a:latin typeface="微軟正黑體" panose="020B0604030504040204" pitchFamily="34" charset="-120"/>
                <a:ea typeface="微軟正黑體" panose="020B0604030504040204" pitchFamily="34" charset="-120"/>
                <a:cs typeface="Cambria"/>
              </a:rPr>
              <a:t>與</a:t>
            </a:r>
            <a:endParaRPr lang="en-US" altLang="zh-TW" sz="6000" b="1" dirty="0">
              <a:latin typeface="微軟正黑體" panose="020B0604030504040204" pitchFamily="34" charset="-120"/>
              <a:ea typeface="微軟正黑體" panose="020B0604030504040204" pitchFamily="34" charset="-120"/>
              <a:cs typeface="Cambria"/>
            </a:endParaRPr>
          </a:p>
          <a:p>
            <a:pPr>
              <a:defRPr/>
            </a:pPr>
            <a:r>
              <a:rPr lang="zh-TW" altLang="en-US" sz="6000" b="1" dirty="0">
                <a:solidFill>
                  <a:srgbClr val="FF0000"/>
                </a:solidFill>
                <a:latin typeface="微軟正黑體" panose="020B0604030504040204" pitchFamily="34" charset="-120"/>
                <a:ea typeface="微軟正黑體" panose="020B0604030504040204" pitchFamily="34" charset="-120"/>
                <a:cs typeface="Cambria"/>
              </a:rPr>
              <a:t>抽樣分配</a:t>
            </a:r>
            <a:endParaRPr lang="en-US" altLang="zh-TW" sz="6000" b="1" dirty="0">
              <a:solidFill>
                <a:srgbClr val="FF0000"/>
              </a:solidFill>
              <a:latin typeface="微軟正黑體" panose="020B0604030504040204" pitchFamily="34" charset="-120"/>
              <a:ea typeface="微軟正黑體" panose="020B0604030504040204" pitchFamily="34" charset="-120"/>
              <a:cs typeface="Cambria"/>
            </a:endParaRPr>
          </a:p>
          <a:p>
            <a:pPr>
              <a:defRPr/>
            </a:pPr>
            <a:r>
              <a:rPr lang="zh-TW" altLang="en-US" sz="6000" b="1" dirty="0">
                <a:latin typeface="微軟正黑體" panose="020B0604030504040204" pitchFamily="34" charset="-120"/>
                <a:ea typeface="微軟正黑體" panose="020B0604030504040204" pitchFamily="34" charset="-120"/>
                <a:cs typeface="Cambria"/>
              </a:rPr>
              <a:t>來對母體參數進行推估</a:t>
            </a:r>
            <a:endParaRPr lang="en-US" altLang="zh-TW" sz="6000" b="1" dirty="0">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2662627714"/>
      </p:ext>
    </p:extLst>
  </p:cSld>
  <p:clrMapOvr>
    <a:masterClrMapping/>
  </p:clrMapOvr>
  <p:transition spd="slow" advTm="3724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30</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907342"/>
            <a:ext cx="9144000" cy="5631571"/>
          </a:xfrm>
        </p:spPr>
        <p:txBody>
          <a:bodyPr>
            <a:normAutofit lnSpcReduction="10000"/>
          </a:bodyPr>
          <a:lstStyle/>
          <a:p>
            <a:pPr marL="0" indent="0">
              <a:buNone/>
            </a:pPr>
            <a:r>
              <a:rPr lang="en-US" sz="2400" b="1" dirty="0">
                <a:latin typeface="微軟正黑體"/>
                <a:ea typeface="微軟正黑體"/>
                <a:cs typeface="微軟正黑體"/>
              </a:rPr>
              <a:t>Properties of Distributions</a:t>
            </a:r>
          </a:p>
          <a:p>
            <a:pPr marL="514350" indent="-514350">
              <a:buFont typeface="+mj-lt"/>
              <a:buAutoNum type="arabicPeriod"/>
            </a:pPr>
            <a:r>
              <a:rPr lang="en-IN" sz="2400" dirty="0">
                <a:latin typeface="微軟正黑體"/>
                <a:ea typeface="微軟正黑體"/>
                <a:cs typeface="微軟正黑體"/>
              </a:rPr>
              <a:t>Any particular </a:t>
            </a:r>
            <a:r>
              <a:rPr lang="en-IN" sz="2400" i="1" dirty="0">
                <a:latin typeface="微軟正黑體"/>
                <a:ea typeface="微軟正黑體"/>
                <a:cs typeface="微軟正黑體"/>
              </a:rPr>
              <a:t>t</a:t>
            </a:r>
            <a:r>
              <a:rPr lang="en-IN" sz="2400" dirty="0">
                <a:latin typeface="微軟正黑體"/>
                <a:ea typeface="微軟正黑體"/>
                <a:cs typeface="微軟正黑體"/>
              </a:rPr>
              <a:t> distribution is specified by the value of a parameter called the </a:t>
            </a:r>
            <a:r>
              <a:rPr lang="en-IN" sz="2400" b="1" dirty="0">
                <a:solidFill>
                  <a:srgbClr val="FF0000"/>
                </a:solidFill>
                <a:latin typeface="微軟正黑體"/>
                <a:ea typeface="微軟正黑體"/>
                <a:cs typeface="微軟正黑體"/>
              </a:rPr>
              <a:t>number of degrees of freedom (</a:t>
            </a:r>
            <a:r>
              <a:rPr lang="en-IN" sz="2400" b="1" dirty="0" err="1">
                <a:solidFill>
                  <a:srgbClr val="FF0000"/>
                </a:solidFill>
                <a:latin typeface="微軟正黑體"/>
                <a:ea typeface="微軟正黑體"/>
                <a:cs typeface="微軟正黑體"/>
              </a:rPr>
              <a:t>df</a:t>
            </a:r>
            <a:r>
              <a:rPr lang="en-IN" sz="2400" b="1" dirty="0">
                <a:latin typeface="微軟正黑體"/>
                <a:ea typeface="微軟正黑體"/>
                <a:cs typeface="微軟正黑體"/>
              </a:rPr>
              <a:t>)</a:t>
            </a:r>
            <a:r>
              <a:rPr lang="en-IN" sz="2400" dirty="0">
                <a:latin typeface="微軟正黑體"/>
                <a:ea typeface="微軟正黑體"/>
                <a:cs typeface="微軟正黑體"/>
              </a:rPr>
              <a:t>. There is one distribution with 1 </a:t>
            </a:r>
            <a:r>
              <a:rPr lang="en-IN" sz="2400" dirty="0" err="1">
                <a:latin typeface="微軟正黑體"/>
                <a:ea typeface="微軟正黑體"/>
                <a:cs typeface="微軟正黑體"/>
              </a:rPr>
              <a:t>df</a:t>
            </a:r>
            <a:r>
              <a:rPr lang="en-IN" sz="2400" dirty="0">
                <a:latin typeface="微軟正黑體"/>
                <a:ea typeface="微軟正黑體"/>
                <a:cs typeface="微軟正黑體"/>
              </a:rPr>
              <a:t>, another with 2 </a:t>
            </a:r>
            <a:r>
              <a:rPr lang="en-IN" sz="2400" dirty="0" err="1">
                <a:latin typeface="微軟正黑體"/>
                <a:ea typeface="微軟正黑體"/>
                <a:cs typeface="微軟正黑體"/>
              </a:rPr>
              <a:t>df</a:t>
            </a:r>
            <a:r>
              <a:rPr lang="en-IN" sz="2400" dirty="0">
                <a:latin typeface="微軟正黑體"/>
                <a:ea typeface="微軟正黑體"/>
                <a:cs typeface="微軟正黑體"/>
              </a:rPr>
              <a:t>, yet another one with 3 </a:t>
            </a:r>
            <a:r>
              <a:rPr lang="en-IN" sz="2400" dirty="0" err="1">
                <a:latin typeface="微軟正黑體"/>
                <a:ea typeface="微軟正黑體"/>
                <a:cs typeface="微軟正黑體"/>
              </a:rPr>
              <a:t>df</a:t>
            </a:r>
            <a:r>
              <a:rPr lang="en-IN" sz="2400" dirty="0">
                <a:latin typeface="微軟正黑體"/>
                <a:ea typeface="微軟正黑體"/>
                <a:cs typeface="微軟正黑體"/>
              </a:rPr>
              <a:t>, and so on. The number of </a:t>
            </a:r>
            <a:r>
              <a:rPr lang="en-IN" sz="2400" dirty="0" err="1">
                <a:latin typeface="微軟正黑體"/>
                <a:ea typeface="微軟正黑體"/>
                <a:cs typeface="微軟正黑體"/>
              </a:rPr>
              <a:t>df</a:t>
            </a:r>
            <a:r>
              <a:rPr lang="en-IN" sz="2400" dirty="0">
                <a:latin typeface="微軟正黑體"/>
                <a:ea typeface="微軟正黑體"/>
                <a:cs typeface="微軟正黑體"/>
              </a:rPr>
              <a:t> for a </a:t>
            </a:r>
            <a:r>
              <a:rPr lang="en-IN" sz="2400" i="1" dirty="0">
                <a:latin typeface="微軟正黑體"/>
                <a:ea typeface="微軟正黑體"/>
                <a:cs typeface="微軟正黑體"/>
              </a:rPr>
              <a:t>t</a:t>
            </a:r>
            <a:r>
              <a:rPr lang="en-IN" sz="2400" dirty="0">
                <a:latin typeface="微軟正黑體"/>
                <a:ea typeface="微軟正黑體"/>
                <a:cs typeface="微軟正黑體"/>
              </a:rPr>
              <a:t> distribution can be </a:t>
            </a:r>
            <a:r>
              <a:rPr lang="en-US" sz="2400" dirty="0">
                <a:latin typeface="微軟正黑體"/>
                <a:ea typeface="微軟正黑體"/>
                <a:cs typeface="微軟正黑體"/>
              </a:rPr>
              <a:t>any positive integer.</a:t>
            </a:r>
          </a:p>
          <a:p>
            <a:pPr marL="514350" indent="-514350">
              <a:buFont typeface="+mj-lt"/>
              <a:buAutoNum type="arabicPeriod"/>
            </a:pPr>
            <a:r>
              <a:rPr lang="en-IN" sz="2400" dirty="0">
                <a:latin typeface="微軟正黑體"/>
                <a:ea typeface="微軟正黑體"/>
                <a:cs typeface="微軟正黑體"/>
              </a:rPr>
              <a:t>The density curve corresponding to any particular </a:t>
            </a:r>
            <a:r>
              <a:rPr lang="en-IN" sz="2400" i="1" dirty="0">
                <a:latin typeface="微軟正黑體"/>
                <a:ea typeface="微軟正黑體"/>
                <a:cs typeface="微軟正黑體"/>
              </a:rPr>
              <a:t>t </a:t>
            </a:r>
            <a:r>
              <a:rPr lang="en-IN" sz="2400" dirty="0">
                <a:latin typeface="微軟正黑體"/>
                <a:ea typeface="微軟正黑體"/>
                <a:cs typeface="微軟正黑體"/>
              </a:rPr>
              <a:t>distribution is </a:t>
            </a:r>
            <a:r>
              <a:rPr lang="en-IN" sz="2400" b="1" dirty="0">
                <a:solidFill>
                  <a:srgbClr val="FF0000"/>
                </a:solidFill>
                <a:latin typeface="微軟正黑體"/>
                <a:ea typeface="微軟正黑體"/>
                <a:cs typeface="微軟正黑體"/>
              </a:rPr>
              <a:t>bell-shaped and </a:t>
            </a:r>
            <a:r>
              <a:rPr lang="en-IN" sz="2400" b="1" dirty="0" err="1">
                <a:solidFill>
                  <a:srgbClr val="FF0000"/>
                </a:solidFill>
                <a:latin typeface="微軟正黑體"/>
                <a:ea typeface="微軟正黑體"/>
                <a:cs typeface="微軟正黑體"/>
              </a:rPr>
              <a:t>centered</a:t>
            </a:r>
            <a:r>
              <a:rPr lang="en-IN" sz="2400" b="1" dirty="0">
                <a:solidFill>
                  <a:srgbClr val="FF0000"/>
                </a:solidFill>
                <a:latin typeface="微軟正黑體"/>
                <a:ea typeface="微軟正黑體"/>
                <a:cs typeface="微軟正黑體"/>
              </a:rPr>
              <a:t> at 0</a:t>
            </a:r>
            <a:r>
              <a:rPr lang="en-IN" sz="2400" dirty="0">
                <a:latin typeface="微軟正黑體"/>
                <a:ea typeface="微軟正黑體"/>
                <a:cs typeface="微軟正黑體"/>
              </a:rPr>
              <a:t>, just like the </a:t>
            </a:r>
            <a:r>
              <a:rPr lang="en-IN" sz="2400" i="1" dirty="0">
                <a:latin typeface="微軟正黑體"/>
                <a:ea typeface="微軟正黑體"/>
                <a:cs typeface="微軟正黑體"/>
              </a:rPr>
              <a:t>z</a:t>
            </a:r>
            <a:r>
              <a:rPr lang="en-IN" sz="2400" dirty="0">
                <a:latin typeface="微軟正黑體"/>
                <a:ea typeface="微軟正黑體"/>
                <a:cs typeface="微軟正黑體"/>
              </a:rPr>
              <a:t> curve.</a:t>
            </a:r>
          </a:p>
          <a:p>
            <a:pPr marL="514350" indent="-514350">
              <a:buFont typeface="+mj-lt"/>
              <a:buAutoNum type="arabicPeriod"/>
            </a:pPr>
            <a:r>
              <a:rPr lang="en-IN" sz="2400" dirty="0">
                <a:latin typeface="微軟正黑體"/>
                <a:ea typeface="微軟正黑體"/>
                <a:cs typeface="微軟正黑體"/>
              </a:rPr>
              <a:t>Any </a:t>
            </a:r>
            <a:r>
              <a:rPr lang="en-IN" sz="2400" i="1" dirty="0">
                <a:latin typeface="微軟正黑體"/>
                <a:ea typeface="微軟正黑體"/>
                <a:cs typeface="微軟正黑體"/>
              </a:rPr>
              <a:t>t</a:t>
            </a:r>
            <a:r>
              <a:rPr lang="en-IN" sz="2400" dirty="0">
                <a:latin typeface="微軟正黑體"/>
                <a:ea typeface="微軟正黑體"/>
                <a:cs typeface="微軟正黑體"/>
              </a:rPr>
              <a:t> curve is </a:t>
            </a:r>
            <a:r>
              <a:rPr lang="en-IN" sz="2400" b="1" dirty="0">
                <a:latin typeface="微軟正黑體"/>
                <a:ea typeface="微軟正黑體"/>
                <a:cs typeface="微軟正黑體"/>
              </a:rPr>
              <a:t>more spread out </a:t>
            </a:r>
            <a:r>
              <a:rPr lang="en-IN" sz="2400" dirty="0">
                <a:latin typeface="微軟正黑體"/>
                <a:ea typeface="微軟正黑體"/>
                <a:cs typeface="微軟正黑體"/>
              </a:rPr>
              <a:t>than the </a:t>
            </a:r>
            <a:r>
              <a:rPr lang="en-IN" sz="2400" i="1" dirty="0">
                <a:latin typeface="微軟正黑體"/>
                <a:ea typeface="微軟正黑體"/>
                <a:cs typeface="微軟正黑體"/>
              </a:rPr>
              <a:t>z</a:t>
            </a:r>
            <a:r>
              <a:rPr lang="en-IN" sz="2400" dirty="0">
                <a:latin typeface="微軟正黑體"/>
                <a:ea typeface="微軟正黑體"/>
                <a:cs typeface="微軟正黑體"/>
              </a:rPr>
              <a:t> curve.</a:t>
            </a:r>
          </a:p>
          <a:p>
            <a:pPr marL="514350" indent="-514350">
              <a:buFont typeface="+mj-lt"/>
              <a:buAutoNum type="arabicPeriod"/>
            </a:pPr>
            <a:r>
              <a:rPr lang="en-IN" sz="2400" dirty="0">
                <a:latin typeface="微軟正黑體"/>
                <a:ea typeface="微軟正黑體"/>
                <a:cs typeface="微軟正黑體"/>
              </a:rPr>
              <a:t>As the number of </a:t>
            </a:r>
            <a:r>
              <a:rPr lang="en-IN" sz="2400" dirty="0" err="1">
                <a:latin typeface="微軟正黑體"/>
                <a:ea typeface="微軟正黑體"/>
                <a:cs typeface="微軟正黑體"/>
              </a:rPr>
              <a:t>df</a:t>
            </a:r>
            <a:r>
              <a:rPr lang="en-IN" sz="2400" dirty="0">
                <a:latin typeface="微軟正黑體"/>
                <a:ea typeface="微軟正黑體"/>
                <a:cs typeface="微軟正黑體"/>
              </a:rPr>
              <a:t> increases, the spread of the corresponding </a:t>
            </a:r>
            <a:r>
              <a:rPr lang="en-IN" sz="2400" i="1" dirty="0">
                <a:latin typeface="微軟正黑體"/>
                <a:ea typeface="微軟正黑體"/>
                <a:cs typeface="微軟正黑體"/>
              </a:rPr>
              <a:t>t</a:t>
            </a:r>
            <a:r>
              <a:rPr lang="en-IN" sz="2400" dirty="0">
                <a:latin typeface="微軟正黑體"/>
                <a:ea typeface="微軟正黑體"/>
                <a:cs typeface="微軟正黑體"/>
              </a:rPr>
              <a:t> curve decreases. Thus the most spread out of all </a:t>
            </a:r>
            <a:r>
              <a:rPr lang="en-IN" sz="2400" i="1" dirty="0">
                <a:latin typeface="微軟正黑體"/>
                <a:ea typeface="微軟正黑體"/>
                <a:cs typeface="微軟正黑體"/>
              </a:rPr>
              <a:t>t</a:t>
            </a:r>
            <a:r>
              <a:rPr lang="en-IN" sz="2400" dirty="0">
                <a:latin typeface="微軟正黑體"/>
                <a:ea typeface="微軟正黑體"/>
                <a:cs typeface="微軟正黑體"/>
              </a:rPr>
              <a:t> curves is the one with 1 </a:t>
            </a:r>
            <a:r>
              <a:rPr lang="en-IN" sz="2400" dirty="0" err="1">
                <a:latin typeface="微軟正黑體"/>
                <a:ea typeface="微軟正黑體"/>
                <a:cs typeface="微軟正黑體"/>
              </a:rPr>
              <a:t>df</a:t>
            </a:r>
            <a:r>
              <a:rPr lang="en-IN" sz="2400" dirty="0">
                <a:latin typeface="微軟正黑體"/>
                <a:ea typeface="微軟正黑體"/>
                <a:cs typeface="微軟正黑體"/>
              </a:rPr>
              <a:t>, the next most spread out is the one with 2 </a:t>
            </a:r>
            <a:r>
              <a:rPr lang="en-IN" sz="2400" dirty="0" err="1">
                <a:latin typeface="微軟正黑體"/>
                <a:ea typeface="微軟正黑體"/>
                <a:cs typeface="微軟正黑體"/>
              </a:rPr>
              <a:t>df</a:t>
            </a:r>
            <a:r>
              <a:rPr lang="en-IN" sz="2400" dirty="0">
                <a:latin typeface="微軟正黑體"/>
                <a:ea typeface="微軟正黑體"/>
                <a:cs typeface="微軟正黑體"/>
              </a:rPr>
              <a:t>, and so on.</a:t>
            </a:r>
          </a:p>
          <a:p>
            <a:pPr marL="514350" indent="-514350">
              <a:buFont typeface="+mj-lt"/>
              <a:buAutoNum type="arabicPeriod"/>
            </a:pPr>
            <a:r>
              <a:rPr lang="en-IN" sz="2400" dirty="0">
                <a:latin typeface="微軟正黑體"/>
                <a:ea typeface="微軟正黑體"/>
                <a:cs typeface="微軟正黑體"/>
              </a:rPr>
              <a:t>As the </a:t>
            </a:r>
            <a:r>
              <a:rPr lang="en-IN" sz="2400" b="1" dirty="0">
                <a:latin typeface="微軟正黑體"/>
                <a:ea typeface="微軟正黑體"/>
                <a:cs typeface="微軟正黑體"/>
              </a:rPr>
              <a:t>number of </a:t>
            </a:r>
            <a:r>
              <a:rPr lang="en-IN" sz="2400" b="1" dirty="0" err="1">
                <a:latin typeface="微軟正黑體"/>
                <a:ea typeface="微軟正黑體"/>
                <a:cs typeface="微軟正黑體"/>
              </a:rPr>
              <a:t>df</a:t>
            </a:r>
            <a:r>
              <a:rPr lang="en-IN" sz="2400" b="1" dirty="0">
                <a:latin typeface="微軟正黑體"/>
                <a:ea typeface="微軟正黑體"/>
                <a:cs typeface="微軟正黑體"/>
              </a:rPr>
              <a:t> increases, the sequence of </a:t>
            </a:r>
            <a:r>
              <a:rPr lang="en-IN" sz="2400" b="1" i="1" dirty="0">
                <a:latin typeface="微軟正黑體"/>
                <a:ea typeface="微軟正黑體"/>
                <a:cs typeface="微軟正黑體"/>
              </a:rPr>
              <a:t>t </a:t>
            </a:r>
            <a:r>
              <a:rPr lang="en-IN" sz="2400" b="1" dirty="0">
                <a:latin typeface="微軟正黑體"/>
                <a:ea typeface="微軟正黑體"/>
                <a:cs typeface="微軟正黑體"/>
              </a:rPr>
              <a:t>curves approaches the </a:t>
            </a:r>
            <a:r>
              <a:rPr lang="en-IN" sz="2400" b="1" i="1" dirty="0">
                <a:latin typeface="微軟正黑體"/>
                <a:ea typeface="微軟正黑體"/>
                <a:cs typeface="微軟正黑體"/>
              </a:rPr>
              <a:t>z </a:t>
            </a:r>
            <a:r>
              <a:rPr lang="en-IN" sz="2400" b="1" dirty="0">
                <a:latin typeface="微軟正黑體"/>
                <a:ea typeface="微軟正黑體"/>
                <a:cs typeface="微軟正黑體"/>
              </a:rPr>
              <a:t>curve</a:t>
            </a:r>
            <a:r>
              <a:rPr lang="en-IN" sz="2400" dirty="0">
                <a:latin typeface="微軟正黑體"/>
                <a:ea typeface="微軟正黑體"/>
                <a:cs typeface="微軟正黑體"/>
              </a:rPr>
              <a:t>.</a:t>
            </a:r>
            <a:endParaRPr lang="en-US" sz="2400" dirty="0">
              <a:latin typeface="微軟正黑體"/>
              <a:ea typeface="微軟正黑體"/>
              <a:cs typeface="微軟正黑體"/>
            </a:endParaRPr>
          </a:p>
        </p:txBody>
      </p:sp>
    </p:spTree>
    <p:extLst>
      <p:ext uri="{BB962C8B-B14F-4D97-AF65-F5344CB8AC3E}">
        <p14:creationId xmlns:p14="http://schemas.microsoft.com/office/powerpoint/2010/main" val="526745404"/>
      </p:ext>
    </p:extLst>
  </p:cSld>
  <p:clrMapOvr>
    <a:masterClrMapping/>
  </p:clrMapOvr>
  <p:transition spd="slow" advTm="3724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31</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0" name="Content Placeholder 2"/>
          <p:cNvSpPr txBox="1">
            <a:spLocks/>
          </p:cNvSpPr>
          <p:nvPr/>
        </p:nvSpPr>
        <p:spPr>
          <a:xfrm>
            <a:off x="0" y="717176"/>
            <a:ext cx="9144000" cy="1987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zh-TW" altLang="en-US" dirty="0">
                <a:latin typeface="微軟正黑體"/>
                <a:ea typeface="微軟正黑體"/>
                <a:cs typeface="微軟正黑體"/>
              </a:rPr>
              <a:t>任何特定的</a:t>
            </a:r>
            <a:r>
              <a:rPr lang="en-US" altLang="zh-TW" dirty="0">
                <a:latin typeface="微軟正黑體"/>
                <a:ea typeface="微軟正黑體"/>
                <a:cs typeface="微軟正黑體"/>
              </a:rPr>
              <a:t>t</a:t>
            </a:r>
            <a:r>
              <a:rPr lang="zh-TW" altLang="en-US" dirty="0">
                <a:latin typeface="微軟正黑體"/>
                <a:ea typeface="微軟正黑體"/>
                <a:cs typeface="微軟正黑體"/>
              </a:rPr>
              <a:t>分布都是由自由度</a:t>
            </a:r>
            <a:r>
              <a:rPr lang="en-US" altLang="zh-TW" dirty="0" err="1">
                <a:latin typeface="微軟正黑體"/>
                <a:ea typeface="微軟正黑體"/>
                <a:cs typeface="微軟正黑體"/>
              </a:rPr>
              <a:t>df</a:t>
            </a:r>
            <a:r>
              <a:rPr lang="zh-TW" altLang="en-US" dirty="0">
                <a:latin typeface="微軟正黑體"/>
                <a:ea typeface="微軟正黑體"/>
                <a:cs typeface="微軟正黑體"/>
              </a:rPr>
              <a:t>所控制，其中</a:t>
            </a:r>
            <a:r>
              <a:rPr lang="en-US" altLang="zh-TW" dirty="0" err="1">
                <a:latin typeface="微軟正黑體"/>
                <a:ea typeface="微軟正黑體"/>
                <a:cs typeface="微軟正黑體"/>
              </a:rPr>
              <a:t>df</a:t>
            </a:r>
            <a:r>
              <a:rPr lang="zh-TW" altLang="en-US" dirty="0">
                <a:latin typeface="微軟正黑體"/>
                <a:ea typeface="微軟正黑體"/>
                <a:cs typeface="微軟正黑體"/>
              </a:rPr>
              <a:t>可以為任意整數。</a:t>
            </a:r>
            <a:endParaRPr lang="en-US" altLang="zh-TW" dirty="0">
              <a:latin typeface="微軟正黑體"/>
              <a:ea typeface="微軟正黑體"/>
              <a:cs typeface="微軟正黑體"/>
            </a:endParaRPr>
          </a:p>
          <a:p>
            <a:pPr marL="514350" indent="-514350">
              <a:buFont typeface="Arial" panose="020B0604020202020204" pitchFamily="34" charset="0"/>
              <a:buAutoNum type="arabicPeriod"/>
            </a:pPr>
            <a:r>
              <a:rPr lang="en-US" altLang="zh-TW" dirty="0">
                <a:latin typeface="微軟正黑體"/>
                <a:ea typeface="微軟正黑體"/>
                <a:cs typeface="微軟正黑體"/>
              </a:rPr>
              <a:t>t</a:t>
            </a:r>
            <a:r>
              <a:rPr lang="zh-TW" altLang="en-US" dirty="0">
                <a:latin typeface="微軟正黑體"/>
                <a:ea typeface="微軟正黑體"/>
                <a:cs typeface="微軟正黑體"/>
              </a:rPr>
              <a:t>分布皆為鐘型分布且對稱於</a:t>
            </a:r>
            <a:r>
              <a:rPr lang="en-US" altLang="zh-TW" dirty="0">
                <a:latin typeface="微軟正黑體"/>
                <a:ea typeface="微軟正黑體"/>
                <a:cs typeface="微軟正黑體"/>
              </a:rPr>
              <a:t>0</a:t>
            </a:r>
            <a:r>
              <a:rPr lang="zh-TW" altLang="en-US" dirty="0">
                <a:latin typeface="微軟正黑體"/>
                <a:ea typeface="微軟正黑體"/>
                <a:cs typeface="微軟正黑體"/>
              </a:rPr>
              <a:t>點。</a:t>
            </a:r>
            <a:endParaRPr lang="en-US" altLang="zh-TW" dirty="0">
              <a:latin typeface="微軟正黑體"/>
              <a:ea typeface="微軟正黑體"/>
              <a:cs typeface="微軟正黑體"/>
            </a:endParaRPr>
          </a:p>
          <a:p>
            <a:pPr marL="514350" indent="-514350">
              <a:buFont typeface="Arial" panose="020B0604020202020204" pitchFamily="34" charset="0"/>
              <a:buAutoNum type="arabicPeriod"/>
            </a:pPr>
            <a:r>
              <a:rPr lang="zh-TW" altLang="en-US" dirty="0">
                <a:latin typeface="微軟正黑體"/>
                <a:ea typeface="微軟正黑體"/>
                <a:cs typeface="微軟正黑體"/>
              </a:rPr>
              <a:t>隨著</a:t>
            </a:r>
            <a:r>
              <a:rPr lang="en-US" altLang="zh-TW" dirty="0" err="1">
                <a:latin typeface="微軟正黑體"/>
                <a:ea typeface="微軟正黑體"/>
                <a:cs typeface="微軟正黑體"/>
              </a:rPr>
              <a:t>df</a:t>
            </a:r>
            <a:r>
              <a:rPr lang="zh-TW" altLang="en-US" dirty="0">
                <a:latin typeface="微軟正黑體"/>
                <a:ea typeface="微軟正黑體"/>
                <a:cs typeface="微軟正黑體"/>
              </a:rPr>
              <a:t>增加，</a:t>
            </a:r>
            <a:r>
              <a:rPr lang="en-US" altLang="zh-TW" dirty="0">
                <a:latin typeface="微軟正黑體"/>
                <a:ea typeface="微軟正黑體"/>
                <a:cs typeface="微軟正黑體"/>
              </a:rPr>
              <a:t>t</a:t>
            </a:r>
            <a:r>
              <a:rPr lang="zh-TW" altLang="en-US" dirty="0">
                <a:latin typeface="微軟正黑體"/>
                <a:ea typeface="微軟正黑體"/>
                <a:cs typeface="微軟正黑體"/>
              </a:rPr>
              <a:t>分布分散程度越小；且越接近</a:t>
            </a:r>
            <a:r>
              <a:rPr lang="en-US" altLang="zh-TW" dirty="0">
                <a:latin typeface="微軟正黑體"/>
                <a:ea typeface="微軟正黑體"/>
                <a:cs typeface="微軟正黑體"/>
              </a:rPr>
              <a:t>z</a:t>
            </a:r>
            <a:r>
              <a:rPr lang="zh-TW" altLang="en-US" dirty="0">
                <a:latin typeface="微軟正黑體"/>
                <a:ea typeface="微軟正黑體"/>
                <a:cs typeface="微軟正黑體"/>
              </a:rPr>
              <a:t>分布。</a:t>
            </a:r>
            <a:endParaRPr lang="en-US" dirty="0">
              <a:latin typeface="微軟正黑體"/>
              <a:ea typeface="微軟正黑體"/>
              <a:cs typeface="微軟正黑體"/>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764" t="28318" r="11082" b="24227"/>
          <a:stretch/>
        </p:blipFill>
        <p:spPr bwMode="auto">
          <a:xfrm>
            <a:off x="720395" y="2626942"/>
            <a:ext cx="7413196" cy="37447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225517412"/>
      </p:ext>
    </p:extLst>
  </p:cSld>
  <p:clrMapOvr>
    <a:masterClrMapping/>
  </p:clrMapOvr>
  <p:transition spd="slow" advTm="3724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32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3558"/>
          <a:stretch/>
        </p:blipFill>
        <p:spPr bwMode="auto">
          <a:xfrm>
            <a:off x="15191" y="2140727"/>
            <a:ext cx="9130127" cy="34035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01992672"/>
      </p:ext>
    </p:extLst>
  </p:cSld>
  <p:clrMapOvr>
    <a:masterClrMapping/>
  </p:clrMapOvr>
  <p:transition spd="slow" advTm="3724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33</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t distributions &amp; the one-sample t CL</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1226670"/>
            <a:ext cx="9144000" cy="4525963"/>
          </a:xfrm>
        </p:spPr>
        <p:txBody>
          <a:bodyPr>
            <a:normAutofit fontScale="92500" lnSpcReduction="10000"/>
          </a:bodyPr>
          <a:lstStyle/>
          <a:p>
            <a:pPr marL="0" indent="0">
              <a:buNone/>
            </a:pPr>
            <a:r>
              <a:rPr lang="en-US" b="1" dirty="0">
                <a:latin typeface="微軟正黑體"/>
                <a:ea typeface="微軟正黑體"/>
                <a:cs typeface="微軟正黑體"/>
              </a:rPr>
              <a:t>One-Sample </a:t>
            </a:r>
            <a:r>
              <a:rPr lang="en-US" b="1" i="1" dirty="0">
                <a:latin typeface="微軟正黑體"/>
                <a:ea typeface="微軟正黑體"/>
                <a:cs typeface="微軟正黑體"/>
              </a:rPr>
              <a:t>t</a:t>
            </a:r>
            <a:r>
              <a:rPr lang="en-US" b="1" dirty="0">
                <a:latin typeface="微軟正黑體"/>
                <a:ea typeface="微軟正黑體"/>
                <a:cs typeface="微軟正黑體"/>
              </a:rPr>
              <a:t> Confidence Intervals</a:t>
            </a:r>
          </a:p>
          <a:p>
            <a:r>
              <a:rPr lang="en-IN" dirty="0">
                <a:latin typeface="微軟正黑體"/>
                <a:ea typeface="微軟正黑體"/>
                <a:cs typeface="微軟正黑體"/>
              </a:rPr>
              <a:t>A two-sided confidence interval for the population or process mean </a:t>
            </a:r>
            <a:r>
              <a:rPr lang="en-IN" i="1" dirty="0">
                <a:latin typeface="微軟正黑體"/>
                <a:ea typeface="微軟正黑體"/>
                <a:cs typeface="微軟正黑體"/>
                <a:sym typeface="Symbol"/>
              </a:rPr>
              <a:t></a:t>
            </a:r>
            <a:r>
              <a:rPr lang="en-IN" i="1" dirty="0">
                <a:latin typeface="微軟正黑體"/>
                <a:ea typeface="微軟正黑體"/>
                <a:cs typeface="微軟正黑體"/>
              </a:rPr>
              <a:t> </a:t>
            </a:r>
            <a:r>
              <a:rPr lang="en-IN" dirty="0">
                <a:latin typeface="微軟正黑體"/>
                <a:ea typeface="微軟正黑體"/>
                <a:cs typeface="微軟正黑體"/>
              </a:rPr>
              <a:t>has the form</a:t>
            </a:r>
          </a:p>
          <a:p>
            <a:pPr marL="0" indent="0">
              <a:buNone/>
            </a:pPr>
            <a:endParaRPr lang="en-US" dirty="0">
              <a:latin typeface="微軟正黑體"/>
              <a:ea typeface="微軟正黑體"/>
              <a:cs typeface="微軟正黑體"/>
            </a:endParaRPr>
          </a:p>
          <a:p>
            <a:endParaRPr lang="en-US" dirty="0">
              <a:latin typeface="微軟正黑體"/>
              <a:ea typeface="微軟正黑體"/>
              <a:cs typeface="微軟正黑體"/>
            </a:endParaRPr>
          </a:p>
          <a:p>
            <a:r>
              <a:rPr lang="en-IN" dirty="0">
                <a:latin typeface="微軟正黑體"/>
                <a:ea typeface="微軟正黑體"/>
                <a:cs typeface="微軟正黑體"/>
              </a:rPr>
              <a:t>For upper confidence bound: replace “</a:t>
            </a:r>
            <a:r>
              <a:rPr lang="en-IN" dirty="0">
                <a:latin typeface="微軟正黑體"/>
                <a:ea typeface="微軟正黑體"/>
                <a:cs typeface="微軟正黑體"/>
                <a:sym typeface="Symbol"/>
              </a:rPr>
              <a:t>”</a:t>
            </a:r>
            <a:r>
              <a:rPr lang="en-IN" dirty="0">
                <a:latin typeface="微軟正黑體"/>
                <a:ea typeface="微軟正黑體"/>
                <a:cs typeface="微軟正黑體"/>
              </a:rPr>
              <a:t> in the given formula by “+”</a:t>
            </a:r>
          </a:p>
          <a:p>
            <a:r>
              <a:rPr lang="en-IN" dirty="0">
                <a:latin typeface="微軟正黑體"/>
                <a:ea typeface="微軟正黑體"/>
                <a:cs typeface="微軟正黑體"/>
              </a:rPr>
              <a:t>For lower confidence bound: replace “</a:t>
            </a:r>
            <a:r>
              <a:rPr lang="en-IN" dirty="0">
                <a:latin typeface="微軟正黑體"/>
                <a:ea typeface="微軟正黑體"/>
                <a:cs typeface="微軟正黑體"/>
                <a:sym typeface="Symbol"/>
              </a:rPr>
              <a:t>” by “”</a:t>
            </a:r>
            <a:r>
              <a:rPr lang="en-IN" dirty="0">
                <a:latin typeface="微軟正黑體"/>
                <a:ea typeface="微軟正黑體"/>
                <a:cs typeface="微軟正黑體"/>
              </a:rPr>
              <a:t> </a:t>
            </a:r>
          </a:p>
          <a:p>
            <a:r>
              <a:rPr lang="en-IN" dirty="0">
                <a:latin typeface="微軟正黑體"/>
                <a:ea typeface="微軟正黑體"/>
                <a:cs typeface="微軟正黑體"/>
              </a:rPr>
              <a:t>For such a one-sided interval, a </a:t>
            </a:r>
            <a:r>
              <a:rPr lang="en-IN" i="1" dirty="0">
                <a:latin typeface="微軟正黑體"/>
                <a:ea typeface="微軟正黑體"/>
                <a:cs typeface="微軟正黑體"/>
              </a:rPr>
              <a:t>t</a:t>
            </a:r>
            <a:r>
              <a:rPr lang="en-IN" dirty="0">
                <a:latin typeface="微軟正黑體"/>
                <a:ea typeface="微軟正黑體"/>
                <a:cs typeface="微軟正黑體"/>
              </a:rPr>
              <a:t> critical value in the cumulative area column corresponding to the desired confidence level is used.</a:t>
            </a:r>
            <a:endParaRPr lang="en-US" dirty="0">
              <a:latin typeface="微軟正黑體"/>
              <a:ea typeface="微軟正黑體"/>
              <a:cs typeface="微軟正黑體"/>
            </a:endParaRPr>
          </a:p>
        </p:txBody>
      </p:sp>
      <p:graphicFrame>
        <p:nvGraphicFramePr>
          <p:cNvPr id="10" name="Object 5"/>
          <p:cNvGraphicFramePr>
            <a:graphicFrameLocks noChangeAspect="1"/>
          </p:cNvGraphicFramePr>
          <p:nvPr>
            <p:extLst/>
          </p:nvPr>
        </p:nvGraphicFramePr>
        <p:xfrm>
          <a:off x="3080167" y="2285876"/>
          <a:ext cx="3435660" cy="994533"/>
        </p:xfrm>
        <a:graphic>
          <a:graphicData uri="http://schemas.openxmlformats.org/presentationml/2006/ole">
            <mc:AlternateContent xmlns:mc="http://schemas.openxmlformats.org/markup-compatibility/2006">
              <mc:Choice xmlns:v="urn:schemas-microsoft-com:vml" Requires="v">
                <p:oleObj spid="_x0000_s102467" name="方程式" r:id="rId4" imgW="1447560" imgH="419040" progId="Equation.3">
                  <p:embed/>
                </p:oleObj>
              </mc:Choice>
              <mc:Fallback>
                <p:oleObj name="方程式" r:id="rId4" imgW="1447560" imgH="419040" progId="Equation.3">
                  <p:embed/>
                  <p:pic>
                    <p:nvPicPr>
                      <p:cNvPr id="10" name="Object 5"/>
                      <p:cNvPicPr/>
                      <p:nvPr/>
                    </p:nvPicPr>
                    <p:blipFill>
                      <a:blip r:embed="rId5"/>
                      <a:stretch>
                        <a:fillRect/>
                      </a:stretch>
                    </p:blipFill>
                    <p:spPr>
                      <a:xfrm>
                        <a:off x="3080167" y="2285876"/>
                        <a:ext cx="3435660" cy="994533"/>
                      </a:xfrm>
                      <a:prstGeom prst="rect">
                        <a:avLst/>
                      </a:prstGeom>
                    </p:spPr>
                  </p:pic>
                </p:oleObj>
              </mc:Fallback>
            </mc:AlternateContent>
          </a:graphicData>
        </a:graphic>
      </p:graphicFrame>
    </p:spTree>
    <p:extLst>
      <p:ext uri="{BB962C8B-B14F-4D97-AF65-F5344CB8AC3E}">
        <p14:creationId xmlns:p14="http://schemas.microsoft.com/office/powerpoint/2010/main" val="2643824120"/>
      </p:ext>
    </p:extLst>
  </p:cSld>
  <p:clrMapOvr>
    <a:masterClrMapping/>
  </p:clrMapOvr>
  <p:transition spd="slow" advTm="3724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A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prediction</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interval</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for a single x value</a:t>
            </a: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a:t>
            </a:r>
            <a:r>
              <a:rPr kumimoji="0" lang="en-US" altLang="zh-TW" sz="1200" b="0" i="0" u="none" strike="noStrike" kern="1200" cap="none" spc="0" normalizeH="0" baseline="0" noProof="0" dirty="0" err="1">
                <a:ln>
                  <a:noFill/>
                </a:ln>
                <a:solidFill>
                  <a:prstClr val="black">
                    <a:tint val="75000"/>
                  </a:prstClr>
                </a:solidFill>
                <a:effectLst/>
                <a:uLnTx/>
                <a:uFillTx/>
                <a:latin typeface="Calibri"/>
                <a:ea typeface="新細明體"/>
                <a:cs typeface="+mn-cs"/>
              </a:rPr>
              <a:t>CoLLab</a:t>
            </a: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1" name="Content Placeholder 2"/>
          <p:cNvSpPr txBox="1">
            <a:spLocks/>
          </p:cNvSpPr>
          <p:nvPr/>
        </p:nvSpPr>
        <p:spPr>
          <a:xfrm>
            <a:off x="0" y="1030941"/>
            <a:ext cx="9144000" cy="926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利用數據資料來預測未發生的事情，例如</a:t>
            </a: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(1)</a:t>
            </a: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下一個購買產品其保存期限為何</a:t>
            </a: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 (2)</a:t>
            </a: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下一頓晚餐的熱量是多少</a:t>
            </a: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a:t>
            </a:r>
            <a:endParaRPr kumimoji="0" lang="en-US" sz="2800" b="0" i="0" u="none" strike="noStrike" kern="1200" cap="none" spc="0" normalizeH="0" baseline="0" noProof="0" dirty="0">
              <a:ln>
                <a:noFill/>
              </a:ln>
              <a:solidFill>
                <a:prstClr val="black"/>
              </a:solidFill>
              <a:effectLst/>
              <a:uLnTx/>
              <a:uFillTx/>
              <a:latin typeface="微軟正黑體"/>
              <a:ea typeface="微軟正黑體"/>
              <a:cs typeface="微軟正黑體"/>
            </a:endParaRPr>
          </a:p>
        </p:txBody>
      </p:sp>
      <p:sp>
        <p:nvSpPr>
          <p:cNvPr id="10" name="內容版面配置區 7"/>
          <p:cNvSpPr>
            <a:spLocks noGrp="1"/>
          </p:cNvSpPr>
          <p:nvPr>
            <p:ph idx="1"/>
          </p:nvPr>
        </p:nvSpPr>
        <p:spPr>
          <a:xfrm>
            <a:off x="0" y="2465294"/>
            <a:ext cx="9144000" cy="2597311"/>
          </a:xfrm>
        </p:spPr>
        <p:txBody>
          <a:bodyPr/>
          <a:lstStyle/>
          <a:p>
            <a:pPr marL="0" indent="0">
              <a:buNone/>
            </a:pPr>
            <a:r>
              <a:rPr kumimoji="1" lang="en-US" altLang="zh-TW" dirty="0">
                <a:latin typeface="微軟正黑體"/>
                <a:ea typeface="微軟正黑體"/>
                <a:cs typeface="微軟正黑體"/>
              </a:rPr>
              <a:t>The data may wish to use it as a basis for predicting a single x value that has not yet been observed, for example, the lifetime of the next component to be purchase, the number of calories in the next frozen dinner to be consumed, and so on.</a:t>
            </a:r>
            <a:endParaRPr kumimoji="1" lang="zh-TW" altLang="en-US" dirty="0">
              <a:latin typeface="微軟正黑體"/>
              <a:ea typeface="微軟正黑體"/>
              <a:cs typeface="微軟正黑體"/>
            </a:endParaRPr>
          </a:p>
        </p:txBody>
      </p:sp>
    </p:spTree>
    <p:extLst>
      <p:ext uri="{BB962C8B-B14F-4D97-AF65-F5344CB8AC3E}">
        <p14:creationId xmlns:p14="http://schemas.microsoft.com/office/powerpoint/2010/main" val="690733246"/>
      </p:ext>
    </p:extLst>
  </p:cSld>
  <p:clrMapOvr>
    <a:masterClrMapping/>
  </p:clrMapOvr>
  <p:transition spd="slow" advTm="3724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A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prediction</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interval</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for a single x value</a:t>
            </a: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a:t>
            </a:r>
            <a:r>
              <a:rPr kumimoji="0" lang="en-US" altLang="zh-TW" sz="1200" b="0" i="0" u="none" strike="noStrike" kern="1200" cap="none" spc="0" normalizeH="0" baseline="0" noProof="0" dirty="0" err="1">
                <a:ln>
                  <a:noFill/>
                </a:ln>
                <a:solidFill>
                  <a:prstClr val="black">
                    <a:tint val="75000"/>
                  </a:prstClr>
                </a:solidFill>
                <a:effectLst/>
                <a:uLnTx/>
                <a:uFillTx/>
                <a:latin typeface="Calibri"/>
                <a:ea typeface="新細明體"/>
                <a:cs typeface="+mn-cs"/>
              </a:rPr>
              <a:t>CoLLab</a:t>
            </a: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1" name="Content Placeholder 2"/>
          <p:cNvSpPr txBox="1">
            <a:spLocks/>
          </p:cNvSpPr>
          <p:nvPr/>
        </p:nvSpPr>
        <p:spPr>
          <a:xfrm>
            <a:off x="0" y="702235"/>
            <a:ext cx="9144000" cy="9263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(1)</a:t>
            </a: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假設平均值估計誤差為</a:t>
            </a: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(2)</a:t>
            </a: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樣本平均值預估範圍</a:t>
            </a:r>
            <a:r>
              <a:rPr kumimoji="0" lang="zh-TW" altLang="en-US" sz="2800" b="1" i="0" u="none" strike="noStrike" kern="1200" cap="none" spc="0" normalizeH="0" baseline="0" noProof="0" dirty="0">
                <a:ln>
                  <a:noFill/>
                </a:ln>
                <a:solidFill>
                  <a:srgbClr val="FF0000"/>
                </a:solidFill>
                <a:effectLst/>
                <a:uLnTx/>
                <a:uFillTx/>
                <a:latin typeface="微軟正黑體"/>
                <a:ea typeface="微軟正黑體"/>
                <a:cs typeface="微軟正黑體"/>
              </a:rPr>
              <a:t>一定比信心水準預估的範圍大</a:t>
            </a:r>
            <a:endParaRPr kumimoji="0" lang="en-US" sz="2800" b="1" i="0" u="none" strike="noStrike" kern="1200" cap="none" spc="0" normalizeH="0" baseline="0" noProof="0" dirty="0">
              <a:ln>
                <a:noFill/>
              </a:ln>
              <a:solidFill>
                <a:srgbClr val="FF0000"/>
              </a:solidFill>
              <a:effectLst/>
              <a:uLnTx/>
              <a:uFillTx/>
              <a:latin typeface="微軟正黑體"/>
              <a:ea typeface="微軟正黑體"/>
              <a:cs typeface="微軟正黑體"/>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449904" y="1673424"/>
                <a:ext cx="8229600" cy="5184576"/>
              </a:xfrm>
            </p:spPr>
            <p:txBody>
              <a:bodyPr>
                <a:noAutofit/>
              </a:bodyPr>
              <a:lstStyle/>
              <a:p>
                <a:r>
                  <a:rPr lang="en-IN" sz="2400" dirty="0">
                    <a:latin typeface="微軟正黑體"/>
                    <a:ea typeface="微軟正黑體"/>
                    <a:cs typeface="微軟正黑體"/>
                  </a:rPr>
                  <a:t>The expected or mean value of the prediction error is:</a:t>
                </a:r>
              </a:p>
              <a:p>
                <a:pPr marL="0" indent="0">
                  <a:buNone/>
                </a:pPr>
                <a:endParaRPr lang="en-IN" sz="2400" dirty="0">
                  <a:latin typeface="微軟正黑體"/>
                  <a:ea typeface="微軟正黑體"/>
                  <a:cs typeface="微軟正黑體"/>
                </a:endParaRPr>
              </a:p>
              <a:p>
                <a:r>
                  <a:rPr lang="en-US" sz="2400" dirty="0">
                    <a:latin typeface="微軟正黑體"/>
                    <a:ea typeface="微軟正黑體"/>
                    <a:cs typeface="微軟正黑體"/>
                  </a:rPr>
                  <a:t>The </a:t>
                </a:r>
                <a:r>
                  <a:rPr lang="en-IN" sz="2400" dirty="0">
                    <a:latin typeface="微軟正黑體"/>
                    <a:ea typeface="微軟正黑體"/>
                    <a:cs typeface="微軟正黑體"/>
                  </a:rPr>
                  <a:t>variance of the prediction error is:</a:t>
                </a:r>
              </a:p>
              <a:p>
                <a:endParaRPr lang="en-IN" sz="2400" dirty="0">
                  <a:latin typeface="微軟正黑體"/>
                  <a:ea typeface="微軟正黑體"/>
                  <a:cs typeface="微軟正黑體"/>
                </a:endParaRPr>
              </a:p>
              <a:p>
                <a:pPr marL="0" indent="0">
                  <a:buNone/>
                </a:pPr>
                <a:endParaRPr lang="en-IN" sz="2400" dirty="0">
                  <a:latin typeface="微軟正黑體"/>
                  <a:ea typeface="微軟正黑體"/>
                  <a:cs typeface="微軟正黑體"/>
                </a:endParaRPr>
              </a:p>
              <a:p>
                <a:r>
                  <a:rPr lang="en-IN" sz="2400" dirty="0">
                    <a:latin typeface="微軟正黑體"/>
                    <a:ea typeface="微軟正黑體"/>
                    <a:cs typeface="微軟正黑體"/>
                  </a:rPr>
                  <a:t>For a normal distribution, the standardized variable</a:t>
                </a:r>
              </a:p>
              <a:p>
                <a:pPr marL="0" indent="0" algn="ctr">
                  <a:buNone/>
                </a:pPr>
                <a:endParaRPr lang="en-IN" sz="2400" dirty="0">
                  <a:latin typeface="微軟正黑體"/>
                  <a:ea typeface="微軟正黑體"/>
                  <a:cs typeface="微軟正黑體"/>
                </a:endParaRPr>
              </a:p>
              <a:p>
                <a:r>
                  <a:rPr lang="en-IN" sz="2400" dirty="0">
                    <a:latin typeface="微軟正黑體"/>
                    <a:ea typeface="微軟正黑體"/>
                    <a:cs typeface="微軟正黑體"/>
                  </a:rPr>
                  <a:t>has a </a:t>
                </a:r>
                <a:r>
                  <a:rPr lang="en-IN" sz="2400" i="1" dirty="0">
                    <a:latin typeface="微軟正黑體"/>
                    <a:ea typeface="微軟正黑體"/>
                    <a:cs typeface="微軟正黑體"/>
                  </a:rPr>
                  <a:t>t</a:t>
                </a:r>
                <a:r>
                  <a:rPr lang="en-IN" sz="2400" dirty="0">
                    <a:latin typeface="微軟正黑體"/>
                    <a:ea typeface="微軟正黑體"/>
                    <a:cs typeface="微軟正黑體"/>
                  </a:rPr>
                  <a:t> distribution based on </a:t>
                </a:r>
                <a:r>
                  <a:rPr lang="en-IN" sz="2400" i="1" dirty="0">
                    <a:latin typeface="微軟正黑體"/>
                    <a:ea typeface="微軟正黑體"/>
                    <a:cs typeface="微軟正黑體"/>
                  </a:rPr>
                  <a:t>n</a:t>
                </a:r>
                <a:r>
                  <a:rPr lang="en-IN" sz="2400" dirty="0">
                    <a:latin typeface="微軟正黑體"/>
                    <a:ea typeface="微軟正黑體"/>
                    <a:cs typeface="微軟正黑體"/>
                  </a:rPr>
                  <a:t> </a:t>
                </a:r>
                <a:r>
                  <a:rPr lang="en-IN" sz="2400" dirty="0">
                    <a:latin typeface="微軟正黑體"/>
                    <a:ea typeface="微軟正黑體"/>
                    <a:cs typeface="微軟正黑體"/>
                    <a:sym typeface="Symbol"/>
                  </a:rPr>
                  <a:t></a:t>
                </a:r>
                <a:r>
                  <a:rPr lang="en-IN" sz="2400" dirty="0">
                    <a:latin typeface="微軟正黑體"/>
                    <a:ea typeface="微軟正黑體"/>
                    <a:cs typeface="微軟正黑體"/>
                  </a:rPr>
                  <a:t> 1 </a:t>
                </a:r>
                <a:r>
                  <a:rPr lang="en-IN" sz="2400" dirty="0" err="1">
                    <a:latin typeface="微軟正黑體"/>
                    <a:ea typeface="微軟正黑體"/>
                    <a:cs typeface="微軟正黑體"/>
                  </a:rPr>
                  <a:t>df</a:t>
                </a:r>
                <a:r>
                  <a:rPr lang="en-IN" sz="2400" dirty="0">
                    <a:latin typeface="微軟正黑體"/>
                    <a:ea typeface="微軟正黑體"/>
                    <a:cs typeface="微軟正黑體"/>
                  </a:rPr>
                  <a:t>.</a:t>
                </a:r>
              </a:p>
              <a:p>
                <a:r>
                  <a:rPr lang="en-IN" sz="2400" dirty="0">
                    <a:latin typeface="微軟正黑體"/>
                    <a:ea typeface="微軟正黑體"/>
                    <a:cs typeface="微軟正黑體"/>
                  </a:rPr>
                  <a:t>This implies that a two-sided prediction interval for </a:t>
                </a:r>
                <a:r>
                  <a:rPr lang="en-IN" sz="2400" i="1" dirty="0">
                    <a:latin typeface="微軟正黑體"/>
                    <a:ea typeface="微軟正黑體"/>
                    <a:cs typeface="微軟正黑體"/>
                  </a:rPr>
                  <a:t>x</a:t>
                </a:r>
                <a:r>
                  <a:rPr lang="en-IN" sz="2400" dirty="0">
                    <a:latin typeface="微軟正黑體"/>
                    <a:ea typeface="微軟正黑體"/>
                    <a:cs typeface="微軟正黑體"/>
                  </a:rPr>
                  <a:t> </a:t>
                </a:r>
                <a:r>
                  <a:rPr lang="en-US" sz="2400" dirty="0">
                    <a:latin typeface="微軟正黑體"/>
                    <a:ea typeface="微軟正黑體"/>
                    <a:cs typeface="微軟正黑體"/>
                  </a:rPr>
                  <a:t>has the form:   </a:t>
                </a: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449904" y="1673424"/>
                <a:ext cx="8229600" cy="5184576"/>
              </a:xfrm>
              <a:blipFill rotWithShape="1">
                <a:blip r:embed="rId4"/>
                <a:stretch>
                  <a:fillRect t="-588"/>
                </a:stretch>
              </a:blipFill>
            </p:spPr>
            <p:txBody>
              <a:bodyPr/>
              <a:lstStyle/>
              <a:p>
                <a:r>
                  <a:rPr lang="zh-TW" altLang="en-US">
                    <a:noFill/>
                  </a:rPr>
                  <a:t> </a:t>
                </a:r>
              </a:p>
            </p:txBody>
          </p:sp>
        </mc:Fallback>
      </mc:AlternateContent>
      <p:graphicFrame>
        <p:nvGraphicFramePr>
          <p:cNvPr id="13" name="Object 5"/>
          <p:cNvGraphicFramePr>
            <a:graphicFrameLocks noChangeAspect="1"/>
          </p:cNvGraphicFramePr>
          <p:nvPr>
            <p:extLst/>
          </p:nvPr>
        </p:nvGraphicFramePr>
        <p:xfrm>
          <a:off x="3071417" y="2037607"/>
          <a:ext cx="3213834" cy="455692"/>
        </p:xfrm>
        <a:graphic>
          <a:graphicData uri="http://schemas.openxmlformats.org/presentationml/2006/ole">
            <mc:AlternateContent xmlns:mc="http://schemas.openxmlformats.org/markup-compatibility/2006">
              <mc:Choice xmlns:v="urn:schemas-microsoft-com:vml" Requires="v">
                <p:oleObj spid="_x0000_s103678" name="Equation" r:id="rId5" imgW="1701720" imgH="241200" progId="Equation.DSMT4">
                  <p:embed/>
                </p:oleObj>
              </mc:Choice>
              <mc:Fallback>
                <p:oleObj name="Equation" r:id="rId5" imgW="1701720" imgH="241200" progId="Equation.DSMT4">
                  <p:embed/>
                  <p:pic>
                    <p:nvPicPr>
                      <p:cNvPr id="13" name="Object 5"/>
                      <p:cNvPicPr/>
                      <p:nvPr/>
                    </p:nvPicPr>
                    <p:blipFill>
                      <a:blip r:embed="rId6"/>
                      <a:stretch>
                        <a:fillRect/>
                      </a:stretch>
                    </p:blipFill>
                    <p:spPr>
                      <a:xfrm>
                        <a:off x="3071417" y="2037607"/>
                        <a:ext cx="3213834" cy="455692"/>
                      </a:xfrm>
                      <a:prstGeom prst="rect">
                        <a:avLst/>
                      </a:prstGeom>
                    </p:spPr>
                  </p:pic>
                </p:oleObj>
              </mc:Fallback>
            </mc:AlternateContent>
          </a:graphicData>
        </a:graphic>
      </p:graphicFrame>
      <p:graphicFrame>
        <p:nvGraphicFramePr>
          <p:cNvPr id="14" name="Object 6"/>
          <p:cNvGraphicFramePr>
            <a:graphicFrameLocks noChangeAspect="1"/>
          </p:cNvGraphicFramePr>
          <p:nvPr>
            <p:extLst/>
          </p:nvPr>
        </p:nvGraphicFramePr>
        <p:xfrm>
          <a:off x="2538137" y="2958770"/>
          <a:ext cx="4787503" cy="872722"/>
        </p:xfrm>
        <a:graphic>
          <a:graphicData uri="http://schemas.openxmlformats.org/presentationml/2006/ole">
            <mc:AlternateContent xmlns:mc="http://schemas.openxmlformats.org/markup-compatibility/2006">
              <mc:Choice xmlns:v="urn:schemas-microsoft-com:vml" Requires="v">
                <p:oleObj spid="_x0000_s103679" name="方程式" r:id="rId7" imgW="2438280" imgH="444240" progId="Equation.3">
                  <p:embed/>
                </p:oleObj>
              </mc:Choice>
              <mc:Fallback>
                <p:oleObj name="方程式" r:id="rId7" imgW="2438280" imgH="444240" progId="Equation.3">
                  <p:embed/>
                  <p:pic>
                    <p:nvPicPr>
                      <p:cNvPr id="14" name="Object 6"/>
                      <p:cNvPicPr/>
                      <p:nvPr/>
                    </p:nvPicPr>
                    <p:blipFill>
                      <a:blip r:embed="rId8"/>
                      <a:stretch>
                        <a:fillRect/>
                      </a:stretch>
                    </p:blipFill>
                    <p:spPr>
                      <a:xfrm>
                        <a:off x="2538137" y="2958770"/>
                        <a:ext cx="4787503" cy="872722"/>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1694625574"/>
              </p:ext>
            </p:extLst>
          </p:nvPr>
        </p:nvGraphicFramePr>
        <p:xfrm>
          <a:off x="2890054" y="5988465"/>
          <a:ext cx="5168800" cy="646100"/>
        </p:xfrm>
        <a:graphic>
          <a:graphicData uri="http://schemas.openxmlformats.org/presentationml/2006/ole">
            <mc:AlternateContent xmlns:mc="http://schemas.openxmlformats.org/markup-compatibility/2006">
              <mc:Choice xmlns:v="urn:schemas-microsoft-com:vml" Requires="v">
                <p:oleObj spid="_x0000_s103680" name="方程式" r:id="rId9" imgW="2031840" imgH="253800" progId="Equation.3">
                  <p:embed/>
                </p:oleObj>
              </mc:Choice>
              <mc:Fallback>
                <p:oleObj name="方程式" r:id="rId9" imgW="2031840" imgH="253800" progId="Equation.3">
                  <p:embed/>
                  <p:pic>
                    <p:nvPicPr>
                      <p:cNvPr id="15" name="Object 8"/>
                      <p:cNvPicPr/>
                      <p:nvPr/>
                    </p:nvPicPr>
                    <p:blipFill>
                      <a:blip r:embed="rId10"/>
                      <a:stretch>
                        <a:fillRect/>
                      </a:stretch>
                    </p:blipFill>
                    <p:spPr>
                      <a:xfrm>
                        <a:off x="2890054" y="5988465"/>
                        <a:ext cx="5168800" cy="646100"/>
                      </a:xfrm>
                      <a:prstGeom prst="rect">
                        <a:avLst/>
                      </a:prstGeom>
                      <a:solidFill>
                        <a:schemeClr val="bg1"/>
                      </a:solidFill>
                      <a:ln>
                        <a:solidFill>
                          <a:schemeClr val="tx1"/>
                        </a:solidFill>
                      </a:ln>
                    </p:spPr>
                  </p:pic>
                </p:oleObj>
              </mc:Fallback>
            </mc:AlternateContent>
          </a:graphicData>
        </a:graphic>
      </p:graphicFrame>
      <p:graphicFrame>
        <p:nvGraphicFramePr>
          <p:cNvPr id="16" name="Object 6"/>
          <p:cNvGraphicFramePr>
            <a:graphicFrameLocks noChangeAspect="1"/>
          </p:cNvGraphicFramePr>
          <p:nvPr>
            <p:extLst/>
          </p:nvPr>
        </p:nvGraphicFramePr>
        <p:xfrm>
          <a:off x="2657475" y="4286531"/>
          <a:ext cx="3651250" cy="660400"/>
        </p:xfrm>
        <a:graphic>
          <a:graphicData uri="http://schemas.openxmlformats.org/presentationml/2006/ole">
            <mc:AlternateContent xmlns:mc="http://schemas.openxmlformats.org/markup-compatibility/2006">
              <mc:Choice xmlns:v="urn:schemas-microsoft-com:vml" Requires="v">
                <p:oleObj spid="_x0000_s103681" name="方程式" r:id="rId11" imgW="1549400" imgH="279400" progId="Equation.3">
                  <p:embed/>
                </p:oleObj>
              </mc:Choice>
              <mc:Fallback>
                <p:oleObj name="方程式" r:id="rId11" imgW="1549400" imgH="279400" progId="Equation.3">
                  <p:embed/>
                  <p:pic>
                    <p:nvPicPr>
                      <p:cNvPr id="16" name="Object 6"/>
                      <p:cNvPicPr/>
                      <p:nvPr/>
                    </p:nvPicPr>
                    <p:blipFill>
                      <a:blip r:embed="rId12"/>
                      <a:stretch>
                        <a:fillRect/>
                      </a:stretch>
                    </p:blipFill>
                    <p:spPr>
                      <a:xfrm>
                        <a:off x="2657475" y="4286531"/>
                        <a:ext cx="3651250" cy="6604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978881340"/>
      </p:ext>
    </p:extLst>
  </p:cSld>
  <p:clrMapOvr>
    <a:masterClrMapping/>
  </p:clrMapOvr>
  <p:transition spd="slow" advTm="3724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A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prediction</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interval</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for a single x value</a:t>
            </a: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a:t>
            </a:r>
            <a:r>
              <a:rPr kumimoji="0" lang="en-US" altLang="zh-TW" sz="1200" b="0" i="0" u="none" strike="noStrike" kern="1200" cap="none" spc="0" normalizeH="0" baseline="0" noProof="0" dirty="0" err="1">
                <a:ln>
                  <a:noFill/>
                </a:ln>
                <a:solidFill>
                  <a:prstClr val="black">
                    <a:tint val="75000"/>
                  </a:prstClr>
                </a:solidFill>
                <a:effectLst/>
                <a:uLnTx/>
                <a:uFillTx/>
                <a:latin typeface="Calibri"/>
                <a:ea typeface="新細明體"/>
                <a:cs typeface="+mn-cs"/>
              </a:rPr>
              <a:t>CoLLab</a:t>
            </a: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1" name="Content Placeholder 2"/>
          <p:cNvSpPr txBox="1">
            <a:spLocks/>
          </p:cNvSpPr>
          <p:nvPr/>
        </p:nvSpPr>
        <p:spPr>
          <a:xfrm>
            <a:off x="0" y="702236"/>
            <a:ext cx="9144000" cy="5528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預測範圍大約是信心水準範圍的</a:t>
            </a:r>
            <a:r>
              <a:rPr kumimoji="0" lang="en-US" altLang="zh-TW" sz="3600" b="1" i="0" u="none" strike="noStrike" kern="1200" cap="none" spc="0" normalizeH="0" baseline="0" noProof="0" dirty="0">
                <a:ln>
                  <a:noFill/>
                </a:ln>
                <a:solidFill>
                  <a:prstClr val="black"/>
                </a:solidFill>
                <a:effectLst/>
                <a:uLnTx/>
                <a:uFillTx/>
                <a:latin typeface="微軟正黑體"/>
                <a:ea typeface="微軟正黑體"/>
                <a:cs typeface="微軟正黑體"/>
              </a:rPr>
              <a:t>4</a:t>
            </a:r>
            <a:r>
              <a:rPr kumimoji="0" lang="zh-TW" altLang="en-US" sz="3600" b="1" i="0" u="none" strike="noStrike" kern="1200" cap="none" spc="0" normalizeH="0" baseline="0" noProof="0" dirty="0">
                <a:ln>
                  <a:noFill/>
                </a:ln>
                <a:solidFill>
                  <a:prstClr val="black"/>
                </a:solidFill>
                <a:effectLst/>
                <a:uLnTx/>
                <a:uFillTx/>
                <a:latin typeface="微軟正黑體"/>
                <a:ea typeface="微軟正黑體"/>
                <a:cs typeface="微軟正黑體"/>
              </a:rPr>
              <a:t>倍</a:t>
            </a:r>
            <a:endParaRPr kumimoji="0" lang="en-US" sz="3600" b="1" i="0" u="none" strike="noStrike" kern="1200" cap="none" spc="0" normalizeH="0" baseline="0" noProof="0" dirty="0">
              <a:ln>
                <a:noFill/>
              </a:ln>
              <a:solidFill>
                <a:srgbClr val="FF0000"/>
              </a:solidFill>
              <a:effectLst/>
              <a:uLnTx/>
              <a:uFillTx/>
              <a:latin typeface="微軟正黑體"/>
              <a:ea typeface="微軟正黑體"/>
              <a:cs typeface="微軟正黑體"/>
            </a:endParaRPr>
          </a:p>
        </p:txBody>
      </p:sp>
      <p:graphicFrame>
        <p:nvGraphicFramePr>
          <p:cNvPr id="15" name="Object 8"/>
          <p:cNvGraphicFramePr>
            <a:graphicFrameLocks noChangeAspect="1"/>
          </p:cNvGraphicFramePr>
          <p:nvPr>
            <p:extLst/>
          </p:nvPr>
        </p:nvGraphicFramePr>
        <p:xfrm>
          <a:off x="199014" y="1313365"/>
          <a:ext cx="4492515" cy="561564"/>
        </p:xfrm>
        <a:graphic>
          <a:graphicData uri="http://schemas.openxmlformats.org/presentationml/2006/ole">
            <mc:AlternateContent xmlns:mc="http://schemas.openxmlformats.org/markup-compatibility/2006">
              <mc:Choice xmlns:v="urn:schemas-microsoft-com:vml" Requires="v">
                <p:oleObj spid="_x0000_s104513" name="方程式" r:id="rId4" imgW="2031840" imgH="253800" progId="Equation.3">
                  <p:embed/>
                </p:oleObj>
              </mc:Choice>
              <mc:Fallback>
                <p:oleObj name="方程式" r:id="rId4" imgW="2031840" imgH="253800" progId="Equation.3">
                  <p:embed/>
                  <p:pic>
                    <p:nvPicPr>
                      <p:cNvPr id="15" name="Object 8"/>
                      <p:cNvPicPr/>
                      <p:nvPr/>
                    </p:nvPicPr>
                    <p:blipFill>
                      <a:blip r:embed="rId5"/>
                      <a:stretch>
                        <a:fillRect/>
                      </a:stretch>
                    </p:blipFill>
                    <p:spPr>
                      <a:xfrm>
                        <a:off x="199014" y="1313365"/>
                        <a:ext cx="4492515" cy="561564"/>
                      </a:xfrm>
                      <a:prstGeom prst="rect">
                        <a:avLst/>
                      </a:prstGeom>
                      <a:solidFill>
                        <a:schemeClr val="bg1"/>
                      </a:solidFill>
                      <a:ln>
                        <a:solidFill>
                          <a:schemeClr val="tx1"/>
                        </a:solidFill>
                      </a:ln>
                    </p:spPr>
                  </p:pic>
                </p:oleObj>
              </mc:Fallback>
            </mc:AlternateContent>
          </a:graphicData>
        </a:graphic>
      </p:graphicFrame>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31844"/>
            <a:ext cx="9144000" cy="3788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30051697"/>
      </p:ext>
    </p:extLst>
  </p:cSld>
  <p:clrMapOvr>
    <a:masterClrMapping/>
  </p:clrMapOvr>
  <p:transition spd="slow" advTm="3724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Tolerance</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intervals</a:t>
            </a:r>
            <a:endPar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a:t>
            </a:r>
            <a:r>
              <a:rPr kumimoji="0" lang="en-US" altLang="zh-TW" sz="1200" b="0" i="0" u="none" strike="noStrike" kern="1200" cap="none" spc="0" normalizeH="0" baseline="0" noProof="0" dirty="0" err="1">
                <a:ln>
                  <a:noFill/>
                </a:ln>
                <a:solidFill>
                  <a:prstClr val="black">
                    <a:tint val="75000"/>
                  </a:prstClr>
                </a:solidFill>
                <a:effectLst/>
                <a:uLnTx/>
                <a:uFillTx/>
                <a:latin typeface="Calibri"/>
                <a:ea typeface="新細明體"/>
                <a:cs typeface="+mn-cs"/>
              </a:rPr>
              <a:t>CoLLab</a:t>
            </a: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1" name="Content Placeholder 2"/>
          <p:cNvSpPr txBox="1">
            <a:spLocks/>
          </p:cNvSpPr>
          <p:nvPr/>
        </p:nvSpPr>
        <p:spPr>
          <a:xfrm>
            <a:off x="0" y="1439602"/>
            <a:ext cx="9144000" cy="38663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TW" altLang="en-US" sz="5400" b="0" i="0" u="none" strike="noStrike" kern="1200" cap="none" spc="0" normalizeH="0" baseline="0" noProof="0" dirty="0">
                <a:ln>
                  <a:noFill/>
                </a:ln>
                <a:solidFill>
                  <a:prstClr val="black"/>
                </a:solidFill>
                <a:effectLst/>
                <a:uLnTx/>
                <a:uFillTx/>
                <a:latin typeface="微軟正黑體"/>
                <a:ea typeface="微軟正黑體"/>
                <a:cs typeface="微軟正黑體"/>
              </a:rPr>
              <a:t>容忍區間，特定信心水準</a:t>
            </a:r>
            <a:r>
              <a:rPr kumimoji="0" lang="en-US" altLang="zh-TW" sz="5400" b="0" i="0" u="none" strike="noStrike" kern="1200" cap="none" spc="0" normalizeH="0" baseline="0" noProof="0" dirty="0">
                <a:ln>
                  <a:noFill/>
                </a:ln>
                <a:solidFill>
                  <a:prstClr val="black"/>
                </a:solidFill>
                <a:effectLst/>
                <a:uLnTx/>
                <a:uFillTx/>
                <a:latin typeface="微軟正黑體"/>
                <a:ea typeface="微軟正黑體"/>
                <a:cs typeface="微軟正黑體"/>
              </a:rPr>
              <a:t>%</a:t>
            </a:r>
            <a:r>
              <a:rPr kumimoji="0" lang="zh-TW" altLang="en-US" sz="5400" b="0" i="0" u="none" strike="noStrike" kern="1200" cap="none" spc="0" normalizeH="0" baseline="0" noProof="0" dirty="0">
                <a:ln>
                  <a:noFill/>
                </a:ln>
                <a:solidFill>
                  <a:prstClr val="black"/>
                </a:solidFill>
                <a:effectLst/>
                <a:uLnTx/>
                <a:uFillTx/>
                <a:latin typeface="微軟正黑體"/>
                <a:ea typeface="微軟正黑體"/>
                <a:cs typeface="微軟正黑體"/>
              </a:rPr>
              <a:t>之下、樣本數</a:t>
            </a:r>
            <a:r>
              <a:rPr kumimoji="0" lang="en-US" altLang="zh-TW" sz="5400" b="0" i="0" u="none" strike="noStrike" kern="1200" cap="none" spc="0" normalizeH="0" baseline="0" noProof="0" dirty="0">
                <a:ln>
                  <a:noFill/>
                </a:ln>
                <a:solidFill>
                  <a:prstClr val="black"/>
                </a:solidFill>
                <a:effectLst/>
                <a:uLnTx/>
                <a:uFillTx/>
                <a:latin typeface="微軟正黑體"/>
                <a:ea typeface="微軟正黑體"/>
                <a:cs typeface="微軟正黑體"/>
              </a:rPr>
              <a:t>n</a:t>
            </a:r>
            <a:r>
              <a:rPr kumimoji="0" lang="zh-TW" altLang="en-US" sz="5400" b="0" i="0" u="none" strike="noStrike" kern="1200" cap="none" spc="0" normalizeH="0" baseline="0" noProof="0" dirty="0">
                <a:ln>
                  <a:noFill/>
                </a:ln>
                <a:solidFill>
                  <a:prstClr val="black"/>
                </a:solidFill>
                <a:effectLst/>
                <a:uLnTx/>
                <a:uFillTx/>
                <a:latin typeface="微軟正黑體"/>
                <a:ea typeface="微軟正黑體"/>
                <a:cs typeface="微軟正黑體"/>
              </a:rPr>
              <a:t>與特定</a:t>
            </a:r>
            <a:r>
              <a:rPr kumimoji="0" lang="en-US" altLang="zh-TW" sz="5400" b="0" i="0" u="none" strike="noStrike" kern="1200" cap="none" spc="0" normalizeH="0" baseline="0" noProof="0" dirty="0">
                <a:ln>
                  <a:noFill/>
                </a:ln>
                <a:solidFill>
                  <a:prstClr val="black"/>
                </a:solidFill>
                <a:effectLst/>
                <a:uLnTx/>
                <a:uFillTx/>
                <a:latin typeface="微軟正黑體"/>
                <a:ea typeface="微軟正黑體"/>
                <a:cs typeface="微軟正黑體"/>
              </a:rPr>
              <a:t>%of population capture</a:t>
            </a:r>
            <a:r>
              <a:rPr kumimoji="0" lang="zh-TW" altLang="en-US" sz="5400" b="0" i="0" u="none" strike="noStrike" kern="1200" cap="none" spc="0" normalizeH="0" baseline="0" noProof="0" dirty="0">
                <a:ln>
                  <a:noFill/>
                </a:ln>
                <a:solidFill>
                  <a:prstClr val="black"/>
                </a:solidFill>
                <a:effectLst/>
                <a:uLnTx/>
                <a:uFillTx/>
                <a:latin typeface="微軟正黑體"/>
                <a:ea typeface="微軟正黑體"/>
                <a:cs typeface="微軟正黑體"/>
              </a:rPr>
              <a:t>，可以查詢到</a:t>
            </a:r>
            <a:r>
              <a:rPr kumimoji="0" lang="en-US" altLang="zh-TW" sz="5400" b="0" i="0" u="none" strike="noStrike" kern="1200" cap="none" spc="0" normalizeH="0" baseline="0" noProof="0" dirty="0">
                <a:ln>
                  <a:noFill/>
                </a:ln>
                <a:solidFill>
                  <a:prstClr val="black"/>
                </a:solidFill>
                <a:effectLst/>
                <a:uLnTx/>
                <a:uFillTx/>
                <a:latin typeface="微軟正黑體"/>
                <a:ea typeface="微軟正黑體"/>
                <a:cs typeface="微軟正黑體"/>
              </a:rPr>
              <a:t>tolerance critical value</a:t>
            </a:r>
            <a:r>
              <a:rPr kumimoji="0" lang="zh-TW" altLang="en-US" sz="5400" b="0" i="0" u="none" strike="noStrike" kern="1200" cap="none" spc="0" normalizeH="0" baseline="0" noProof="0" dirty="0">
                <a:ln>
                  <a:noFill/>
                </a:ln>
                <a:solidFill>
                  <a:prstClr val="black"/>
                </a:solidFill>
                <a:effectLst/>
                <a:uLnTx/>
                <a:uFillTx/>
                <a:latin typeface="微軟正黑體"/>
                <a:ea typeface="微軟正黑體"/>
                <a:cs typeface="微軟正黑體"/>
              </a:rPr>
              <a:t>，即可以計算容忍區間。</a:t>
            </a:r>
            <a:endParaRPr kumimoji="0" lang="en-US" sz="5400" b="1" i="0" u="none" strike="noStrike" kern="1200" cap="none" spc="0" normalizeH="0" baseline="0" noProof="0" dirty="0">
              <a:ln>
                <a:noFill/>
              </a:ln>
              <a:solidFill>
                <a:srgbClr val="FF0000"/>
              </a:solidFill>
              <a:effectLst/>
              <a:uLnTx/>
              <a:uFillTx/>
              <a:latin typeface="微軟正黑體"/>
              <a:ea typeface="微軟正黑體"/>
              <a:cs typeface="微軟正黑體"/>
            </a:endParaRPr>
          </a:p>
        </p:txBody>
      </p:sp>
      <p:sp>
        <p:nvSpPr>
          <p:cNvPr id="4" name="文字方塊 3"/>
          <p:cNvSpPr txBox="1"/>
          <p:nvPr/>
        </p:nvSpPr>
        <p:spPr>
          <a:xfrm>
            <a:off x="7022353" y="3272118"/>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707448954"/>
      </p:ext>
    </p:extLst>
  </p:cSld>
  <p:clrMapOvr>
    <a:masterClrMapping/>
  </p:clrMapOvr>
  <p:transition spd="slow" advTm="3724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Tolerance</a:t>
            </a:r>
            <a:r>
              <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 </a:t>
            </a:r>
            <a:r>
              <a:rPr kumimoji="0" lang="en-US" altLang="zh-TW" sz="3200" b="1" i="0" u="none" strike="noStrike" kern="1200" cap="none" spc="0" normalizeH="0" baseline="0" noProof="0" dirty="0">
                <a:ln>
                  <a:noFill/>
                </a:ln>
                <a:solidFill>
                  <a:srgbClr val="0000F9"/>
                </a:solidFill>
                <a:effectLst/>
                <a:uLnTx/>
                <a:uFillTx/>
                <a:latin typeface="微軟正黑體" panose="020B0604030504040204" pitchFamily="34" charset="-120"/>
                <a:ea typeface="微軟正黑體" panose="020B0604030504040204" pitchFamily="34" charset="-120"/>
                <a:cs typeface="Cambria"/>
              </a:rPr>
              <a:t>intervals</a:t>
            </a:r>
            <a:endParaRPr kumimoji="0" lang="en-US" altLang="zh-TW" sz="32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a:t>
            </a:r>
            <a:r>
              <a:rPr kumimoji="0" lang="en-US" altLang="zh-TW" sz="1200" b="0" i="0" u="none" strike="noStrike" kern="1200" cap="none" spc="0" normalizeH="0" baseline="0" noProof="0" dirty="0" err="1">
                <a:ln>
                  <a:noFill/>
                </a:ln>
                <a:solidFill>
                  <a:prstClr val="black">
                    <a:tint val="75000"/>
                  </a:prstClr>
                </a:solidFill>
                <a:effectLst/>
                <a:uLnTx/>
                <a:uFillTx/>
                <a:latin typeface="Calibri"/>
                <a:ea typeface="新細明體"/>
                <a:cs typeface="+mn-cs"/>
              </a:rPr>
              <a:t>CoLLab</a:t>
            </a: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1" y="2659931"/>
            <a:ext cx="9169400" cy="3752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 name="矩形 12"/>
          <p:cNvSpPr/>
          <p:nvPr/>
        </p:nvSpPr>
        <p:spPr>
          <a:xfrm>
            <a:off x="2121647" y="4474450"/>
            <a:ext cx="6439648" cy="254000"/>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sp>
        <p:nvSpPr>
          <p:cNvPr id="14" name="Content Placeholder 2"/>
          <p:cNvSpPr txBox="1">
            <a:spLocks/>
          </p:cNvSpPr>
          <p:nvPr/>
        </p:nvSpPr>
        <p:spPr>
          <a:xfrm>
            <a:off x="0" y="702236"/>
            <a:ext cx="9144000" cy="118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微軟正黑體"/>
                <a:ea typeface="微軟正黑體"/>
                <a:cs typeface="微軟正黑體"/>
              </a:rPr>
              <a:t>-95% CL &amp; 95% of population capture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TW" altLang="en-US" sz="2800" b="0" i="0" u="none" strike="noStrike" kern="1200" cap="none" spc="0" normalizeH="0" baseline="0" noProof="0" dirty="0">
                <a:ln>
                  <a:noFill/>
                </a:ln>
                <a:solidFill>
                  <a:prstClr val="black"/>
                </a:solidFill>
                <a:effectLst/>
                <a:uLnTx/>
                <a:uFillTx/>
                <a:latin typeface="微軟正黑體"/>
                <a:ea typeface="微軟正黑體"/>
                <a:cs typeface="微軟正黑體"/>
              </a:rPr>
              <a:t>容忍區間及預測區間都明顯大於信心水準區間。</a:t>
            </a:r>
            <a:endParaRPr kumimoji="0" lang="en-US" sz="3600" b="1" i="0" u="none" strike="noStrike" kern="1200" cap="none" spc="0" normalizeH="0" baseline="0" noProof="0" dirty="0">
              <a:ln>
                <a:noFill/>
              </a:ln>
              <a:solidFill>
                <a:srgbClr val="FF0000"/>
              </a:solidFill>
              <a:effectLst/>
              <a:uLnTx/>
              <a:uFillTx/>
              <a:latin typeface="微軟正黑體"/>
              <a:ea typeface="微軟正黑體"/>
              <a:cs typeface="微軟正黑體"/>
            </a:endParaRPr>
          </a:p>
        </p:txBody>
      </p:sp>
      <p:sp>
        <p:nvSpPr>
          <p:cNvPr id="15" name="矩形 14"/>
          <p:cNvSpPr/>
          <p:nvPr/>
        </p:nvSpPr>
        <p:spPr>
          <a:xfrm>
            <a:off x="1661460" y="5373909"/>
            <a:ext cx="7482540" cy="490074"/>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800" b="0" i="0" u="none" strike="noStrike" kern="1200" cap="none" spc="0" normalizeH="0" baseline="0" noProof="0" dirty="0">
              <a:ln>
                <a:noFill/>
              </a:ln>
              <a:solidFill>
                <a:prstClr val="white"/>
              </a:solidFill>
              <a:effectLst/>
              <a:uLnTx/>
              <a:uFillTx/>
              <a:latin typeface="Calibri"/>
              <a:ea typeface="新細明體" panose="02020500000000000000" pitchFamily="18" charset="-120"/>
              <a:cs typeface="+mn-cs"/>
            </a:endParaRPr>
          </a:p>
        </p:txBody>
      </p:sp>
      <p:graphicFrame>
        <p:nvGraphicFramePr>
          <p:cNvPr id="16" name="Object 5"/>
          <p:cNvGraphicFramePr>
            <a:graphicFrameLocks noChangeAspect="1"/>
          </p:cNvGraphicFramePr>
          <p:nvPr>
            <p:extLst/>
          </p:nvPr>
        </p:nvGraphicFramePr>
        <p:xfrm>
          <a:off x="2526716" y="2108346"/>
          <a:ext cx="4579598" cy="498460"/>
        </p:xfrm>
        <a:graphic>
          <a:graphicData uri="http://schemas.openxmlformats.org/presentationml/2006/ole">
            <mc:AlternateContent xmlns:mc="http://schemas.openxmlformats.org/markup-compatibility/2006">
              <mc:Choice xmlns:v="urn:schemas-microsoft-com:vml" Requires="v">
                <p:oleObj spid="_x0000_s105537" name="方程式" r:id="rId5" imgW="1866600" imgH="203040" progId="Equation.3">
                  <p:embed/>
                </p:oleObj>
              </mc:Choice>
              <mc:Fallback>
                <p:oleObj name="方程式" r:id="rId5" imgW="1866600" imgH="203040" progId="Equation.3">
                  <p:embed/>
                  <p:pic>
                    <p:nvPicPr>
                      <p:cNvPr id="16" name="Object 5"/>
                      <p:cNvPicPr/>
                      <p:nvPr/>
                    </p:nvPicPr>
                    <p:blipFill>
                      <a:blip r:embed="rId6"/>
                      <a:stretch>
                        <a:fillRect/>
                      </a:stretch>
                    </p:blipFill>
                    <p:spPr>
                      <a:xfrm>
                        <a:off x="2526716" y="2108346"/>
                        <a:ext cx="4579598" cy="49846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151301439"/>
      </p:ext>
    </p:extLst>
  </p:cSld>
  <p:clrMapOvr>
    <a:masterClrMapping/>
  </p:clrMapOvr>
  <p:transition spd="slow" advTm="3724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600" b="1" dirty="0" err="1">
                <a:solidFill>
                  <a:srgbClr val="FF0000"/>
                </a:solidFill>
                <a:latin typeface="微軟正黑體" panose="020B0604030504040204" pitchFamily="34" charset="-120"/>
                <a:ea typeface="微軟正黑體" panose="020B0604030504040204" pitchFamily="34" charset="-120"/>
                <a:cs typeface="Cambria"/>
              </a:rPr>
              <a:t>t</a:t>
            </a:r>
            <a:r>
              <a:rPr kumimoji="0" lang="en-US" altLang="zh-TW" sz="9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.test().</a:t>
            </a:r>
          </a:p>
        </p:txBody>
      </p:sp>
    </p:spTree>
    <p:extLst>
      <p:ext uri="{BB962C8B-B14F-4D97-AF65-F5344CB8AC3E}">
        <p14:creationId xmlns:p14="http://schemas.microsoft.com/office/powerpoint/2010/main" val="2473510710"/>
      </p:ext>
    </p:extLst>
  </p:cSld>
  <p:clrMapOvr>
    <a:masterClrMapping/>
  </p:clrMapOvr>
  <p:transition spd="slow" advTm="3724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r>
              <a:rPr lang="en-US" altLang="zh-TW" sz="5400" b="1" dirty="0">
                <a:latin typeface="微軟正黑體" panose="020B0604030504040204" pitchFamily="34" charset="-120"/>
                <a:ea typeface="微軟正黑體" panose="020B0604030504040204" pitchFamily="34" charset="-120"/>
                <a:cs typeface="Cambria"/>
              </a:rPr>
              <a:t>Purpose</a:t>
            </a:r>
          </a:p>
          <a:p>
            <a:pPr>
              <a:defRPr/>
            </a:pPr>
            <a:r>
              <a:rPr lang="en-US" altLang="zh-TW" sz="9600" b="1" dirty="0">
                <a:latin typeface="微軟正黑體"/>
                <a:ea typeface="微軟正黑體"/>
                <a:cs typeface="微軟正黑體"/>
              </a:rPr>
              <a:t>Point Estimation</a:t>
            </a:r>
          </a:p>
          <a:p>
            <a:pPr>
              <a:defRPr/>
            </a:pPr>
            <a:r>
              <a:rPr lang="en-US" altLang="zh-TW" sz="9600" b="1" dirty="0">
                <a:solidFill>
                  <a:srgbClr val="FF0000"/>
                </a:solidFill>
                <a:latin typeface="微軟正黑體" panose="020B0604030504040204" pitchFamily="34" charset="-120"/>
                <a:ea typeface="微軟正黑體" panose="020B0604030504040204" pitchFamily="34" charset="-120"/>
                <a:cs typeface="Cambria"/>
              </a:rPr>
              <a:t>Confidence Level</a:t>
            </a:r>
          </a:p>
        </p:txBody>
      </p:sp>
    </p:spTree>
    <p:extLst>
      <p:ext uri="{BB962C8B-B14F-4D97-AF65-F5344CB8AC3E}">
        <p14:creationId xmlns:p14="http://schemas.microsoft.com/office/powerpoint/2010/main" val="2196641468"/>
      </p:ext>
    </p:extLst>
  </p:cSld>
  <p:clrMapOvr>
    <a:masterClrMapping/>
  </p:clrMapOvr>
  <p:transition spd="slow" advTm="37241"/>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white"/>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white"/>
              </a:solidFill>
              <a:effectLst/>
              <a:uLnTx/>
              <a:uFillTx/>
              <a:latin typeface="Calibri"/>
              <a:ea typeface="新細明體"/>
              <a:cs typeface="+mn-cs"/>
            </a:endParaRPr>
          </a:p>
        </p:txBody>
      </p:sp>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R</a:t>
            </a:r>
          </a:p>
        </p:txBody>
      </p:sp>
    </p:spTree>
    <p:extLst>
      <p:ext uri="{BB962C8B-B14F-4D97-AF65-F5344CB8AC3E}">
        <p14:creationId xmlns:p14="http://schemas.microsoft.com/office/powerpoint/2010/main" val="3175618823"/>
      </p:ext>
    </p:extLst>
  </p:cSld>
  <p:clrMapOvr>
    <a:masterClrMapping/>
  </p:clrMapOvr>
  <p:transition spd="slow" advTm="3724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1774209"/>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p:txBody>
      </p:sp>
      <p:sp>
        <p:nvSpPr>
          <p:cNvPr id="6" name="文字方塊 5"/>
          <p:cNvSpPr txBox="1"/>
          <p:nvPr/>
        </p:nvSpPr>
        <p:spPr>
          <a:xfrm>
            <a:off x="0" y="3021468"/>
            <a:ext cx="9144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7200" b="0" i="0" u="none" strike="noStrike" kern="1200" cap="none" spc="0" normalizeH="0" baseline="0" noProof="0" dirty="0" err="1">
                <a:ln>
                  <a:noFill/>
                </a:ln>
                <a:solidFill>
                  <a:prstClr val="black"/>
                </a:solidFill>
                <a:effectLst/>
                <a:uLnTx/>
                <a:uFillTx/>
                <a:latin typeface="微軟正黑體"/>
                <a:ea typeface="微軟正黑體"/>
                <a:cs typeface="微軟正黑體"/>
              </a:rPr>
              <a:t>R_estimation_CI_a.R</a:t>
            </a:r>
            <a:endParaRPr kumimoji="1" lang="en-US" altLang="zh-TW" sz="7200" b="0" i="0" u="none" strike="noStrike" kern="1200" cap="none" spc="0" normalizeH="0" baseline="0" noProof="0" dirty="0">
              <a:ln>
                <a:noFill/>
              </a:ln>
              <a:solidFill>
                <a:prstClr val="black"/>
              </a:solidFill>
              <a:effectLst/>
              <a:uLnTx/>
              <a:uFillTx/>
              <a:latin typeface="微軟正黑體"/>
              <a:ea typeface="微軟正黑體"/>
              <a:cs typeface="微軟正黑體"/>
            </a:endParaRPr>
          </a:p>
        </p:txBody>
      </p:sp>
    </p:spTree>
    <p:extLst>
      <p:ext uri="{BB962C8B-B14F-4D97-AF65-F5344CB8AC3E}">
        <p14:creationId xmlns:p14="http://schemas.microsoft.com/office/powerpoint/2010/main" val="3873727279"/>
      </p:ext>
    </p:extLst>
  </p:cSld>
  <p:clrMapOvr>
    <a:masterClrMapping/>
  </p:clrMapOvr>
  <p:transition spd="slow" advTm="3724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2800" b="1" dirty="0">
                <a:latin typeface="微軟正黑體" panose="020B0604030504040204" pitchFamily="34" charset="-120"/>
                <a:ea typeface="微軟正黑體" panose="020B0604030504040204" pitchFamily="34" charset="-120"/>
                <a:cs typeface="Cambria"/>
              </a:rPr>
              <a:t>Other topics in estimation</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11" name="Content Placeholder 2"/>
          <p:cNvSpPr>
            <a:spLocks noGrp="1"/>
          </p:cNvSpPr>
          <p:nvPr>
            <p:ph idx="1"/>
          </p:nvPr>
        </p:nvSpPr>
        <p:spPr>
          <a:xfrm>
            <a:off x="0" y="1600200"/>
            <a:ext cx="9144000" cy="1896035"/>
          </a:xfrm>
        </p:spPr>
        <p:txBody>
          <a:bodyPr/>
          <a:lstStyle/>
          <a:p>
            <a:r>
              <a:rPr lang="en-IN" b="1" dirty="0">
                <a:latin typeface="微軟正黑體"/>
                <a:ea typeface="微軟正黑體"/>
                <a:cs typeface="微軟正黑體"/>
              </a:rPr>
              <a:t>A Large-Sample Confidence Interval for </a:t>
            </a:r>
            <a:r>
              <a:rPr lang="en-IN" b="1" i="1" dirty="0">
                <a:latin typeface="微軟正黑體"/>
                <a:ea typeface="微軟正黑體"/>
                <a:cs typeface="微軟正黑體"/>
                <a:sym typeface="Symbol"/>
              </a:rPr>
              <a:t></a:t>
            </a:r>
          </a:p>
          <a:p>
            <a:r>
              <a:rPr lang="en-IN" b="1" dirty="0">
                <a:latin typeface="微軟正黑體"/>
                <a:ea typeface="微軟正黑體"/>
                <a:cs typeface="微軟正黑體"/>
              </a:rPr>
              <a:t>Maximum Likelihood Estimation (MLE)</a:t>
            </a:r>
          </a:p>
          <a:p>
            <a:r>
              <a:rPr lang="en-IN" b="1" dirty="0">
                <a:latin typeface="微軟正黑體"/>
                <a:ea typeface="微軟正黑體"/>
                <a:cs typeface="微軟正黑體"/>
              </a:rPr>
              <a:t>Bootstrap</a:t>
            </a:r>
            <a:endParaRPr lang="en-US" baseline="-25000" dirty="0">
              <a:latin typeface="微軟正黑體"/>
              <a:ea typeface="微軟正黑體"/>
              <a:cs typeface="微軟正黑體"/>
            </a:endParaRPr>
          </a:p>
        </p:txBody>
      </p:sp>
    </p:spTree>
    <p:extLst>
      <p:ext uri="{BB962C8B-B14F-4D97-AF65-F5344CB8AC3E}">
        <p14:creationId xmlns:p14="http://schemas.microsoft.com/office/powerpoint/2010/main" val="2113187009"/>
      </p:ext>
    </p:extLst>
  </p:cSld>
  <p:clrMapOvr>
    <a:masterClrMapping/>
  </p:clrMapOvr>
  <p:transition spd="slow" advTm="3724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43</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Large-Sample CI for π</a:t>
            </a:r>
          </a:p>
          <a:p>
            <a:pPr>
              <a:defRPr/>
            </a:pP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a:spLocks noGrp="1"/>
          </p:cNvSpPr>
          <p:nvPr>
            <p:ph idx="1"/>
          </p:nvPr>
        </p:nvSpPr>
        <p:spPr>
          <a:xfrm>
            <a:off x="0" y="1307901"/>
            <a:ext cx="9144000" cy="5001419"/>
          </a:xfrm>
        </p:spPr>
        <p:txBody>
          <a:bodyPr>
            <a:normAutofit lnSpcReduction="10000"/>
          </a:bodyPr>
          <a:lstStyle/>
          <a:p>
            <a:r>
              <a:rPr lang="en-IN" dirty="0">
                <a:latin typeface="微軟正黑體"/>
                <a:ea typeface="微軟正黑體"/>
                <a:cs typeface="微軟正黑體"/>
              </a:rPr>
              <a:t>Let </a:t>
            </a:r>
            <a:r>
              <a:rPr lang="en-IN" i="1" dirty="0">
                <a:latin typeface="微軟正黑體"/>
                <a:ea typeface="微軟正黑體"/>
                <a:cs typeface="微軟正黑體"/>
                <a:sym typeface="Symbol"/>
              </a:rPr>
              <a:t></a:t>
            </a:r>
            <a:r>
              <a:rPr lang="en-IN" i="1" dirty="0">
                <a:latin typeface="微軟正黑體"/>
                <a:ea typeface="微軟正黑體"/>
                <a:cs typeface="微軟正黑體"/>
              </a:rPr>
              <a:t> </a:t>
            </a:r>
            <a:r>
              <a:rPr lang="en-IN" dirty="0">
                <a:latin typeface="微軟正黑體"/>
                <a:ea typeface="微軟正黑體"/>
                <a:cs typeface="微軟正黑體"/>
              </a:rPr>
              <a:t>denote the proportion of individuals or objects in a population or process that possess </a:t>
            </a:r>
            <a:r>
              <a:rPr lang="en-US" dirty="0">
                <a:latin typeface="微軟正黑體"/>
                <a:ea typeface="微軟正黑體"/>
                <a:cs typeface="微軟正黑體"/>
              </a:rPr>
              <a:t>a particular characteristic</a:t>
            </a:r>
          </a:p>
          <a:p>
            <a:r>
              <a:rPr lang="en-IN" dirty="0">
                <a:latin typeface="微軟正黑體"/>
                <a:ea typeface="微軟正黑體"/>
                <a:cs typeface="微軟正黑體"/>
              </a:rPr>
              <a:t>The natural statistic for estimating </a:t>
            </a:r>
            <a:r>
              <a:rPr lang="en-IN" i="1" dirty="0">
                <a:latin typeface="微軟正黑體"/>
                <a:ea typeface="微軟正黑體"/>
                <a:cs typeface="微軟正黑體"/>
                <a:sym typeface="Symbol"/>
              </a:rPr>
              <a:t></a:t>
            </a:r>
            <a:r>
              <a:rPr lang="en-IN" i="1" dirty="0">
                <a:latin typeface="微軟正黑體"/>
                <a:ea typeface="微軟正黑體"/>
                <a:cs typeface="微軟正黑體"/>
              </a:rPr>
              <a:t> </a:t>
            </a:r>
            <a:r>
              <a:rPr lang="en-IN" dirty="0">
                <a:latin typeface="微軟正黑體"/>
                <a:ea typeface="微軟正黑體"/>
                <a:cs typeface="微軟正黑體"/>
              </a:rPr>
              <a:t>is the sample proportion: </a:t>
            </a:r>
          </a:p>
          <a:p>
            <a:pPr marL="0" indent="0">
              <a:buNone/>
            </a:pPr>
            <a:endParaRPr lang="en-IN" dirty="0">
              <a:latin typeface="微軟正黑體"/>
              <a:ea typeface="微軟正黑體"/>
              <a:cs typeface="微軟正黑體"/>
            </a:endParaRPr>
          </a:p>
          <a:p>
            <a:r>
              <a:rPr lang="en-IN" dirty="0">
                <a:latin typeface="微軟正黑體"/>
                <a:ea typeface="微軟正黑體"/>
                <a:cs typeface="微軟正黑體"/>
              </a:rPr>
              <a:t>General properties of the </a:t>
            </a:r>
            <a:r>
              <a:rPr lang="en-IN" b="1" dirty="0">
                <a:latin typeface="微軟正黑體"/>
                <a:ea typeface="微軟正黑體"/>
                <a:cs typeface="微軟正黑體"/>
              </a:rPr>
              <a:t>sampling distribution of </a:t>
            </a:r>
            <a:r>
              <a:rPr lang="en-IN" b="1" i="1" dirty="0">
                <a:latin typeface="微軟正黑體"/>
                <a:ea typeface="微軟正黑體"/>
                <a:cs typeface="微軟正黑體"/>
              </a:rPr>
              <a:t>p</a:t>
            </a:r>
            <a:r>
              <a:rPr lang="en-IN" dirty="0">
                <a:latin typeface="微軟正黑體"/>
                <a:ea typeface="微軟正黑體"/>
                <a:cs typeface="微軟正黑體"/>
              </a:rPr>
              <a:t>:</a:t>
            </a:r>
            <a:r>
              <a:rPr lang="zh-TW" altLang="en-US" dirty="0">
                <a:latin typeface="微軟正黑體"/>
                <a:ea typeface="微軟正黑體"/>
                <a:cs typeface="微軟正黑體"/>
              </a:rPr>
              <a:t> </a:t>
            </a:r>
            <a:r>
              <a:rPr lang="en-US" altLang="zh-TW" dirty="0">
                <a:latin typeface="微軟正黑體"/>
                <a:ea typeface="微軟正黑體"/>
                <a:cs typeface="微軟正黑體"/>
              </a:rPr>
              <a:t>(</a:t>
            </a:r>
            <a:r>
              <a:rPr lang="zh-TW" altLang="en-US" dirty="0">
                <a:latin typeface="微軟正黑體"/>
                <a:ea typeface="微軟正黑體"/>
                <a:cs typeface="微軟正黑體"/>
              </a:rPr>
              <a:t>樣本比例分佈之中心</a:t>
            </a:r>
            <a:r>
              <a:rPr lang="en-US" altLang="zh-TW" dirty="0">
                <a:latin typeface="微軟正黑體"/>
                <a:ea typeface="微軟正黑體"/>
                <a:cs typeface="微軟正黑體"/>
              </a:rPr>
              <a:t>)</a:t>
            </a:r>
            <a:endParaRPr lang="en-IN" dirty="0">
              <a:latin typeface="微軟正黑體"/>
              <a:ea typeface="微軟正黑體"/>
              <a:cs typeface="微軟正黑體"/>
            </a:endParaRPr>
          </a:p>
          <a:p>
            <a:pPr marL="971550" lvl="1" indent="-514350">
              <a:buFont typeface="+mj-lt"/>
              <a:buAutoNum type="arabicPeriod"/>
            </a:pPr>
            <a:r>
              <a:rPr lang="en-US" i="1" dirty="0">
                <a:latin typeface="微軟正黑體"/>
                <a:ea typeface="微軟正黑體"/>
                <a:cs typeface="微軟正黑體"/>
                <a:sym typeface="Symbol"/>
              </a:rPr>
              <a:t></a:t>
            </a:r>
            <a:r>
              <a:rPr lang="en-US" i="1" baseline="-25000" dirty="0">
                <a:latin typeface="微軟正黑體"/>
                <a:ea typeface="微軟正黑體"/>
                <a:cs typeface="微軟正黑體"/>
                <a:sym typeface="Symbol"/>
              </a:rPr>
              <a:t>p</a:t>
            </a:r>
            <a:r>
              <a:rPr lang="en-US" dirty="0">
                <a:latin typeface="微軟正黑體"/>
                <a:ea typeface="微軟正黑體"/>
                <a:cs typeface="微軟正黑體"/>
                <a:sym typeface="Symbol"/>
              </a:rPr>
              <a:t> = </a:t>
            </a:r>
            <a:r>
              <a:rPr lang="en-IN" i="1" dirty="0">
                <a:latin typeface="微軟正黑體"/>
                <a:ea typeface="微軟正黑體"/>
                <a:cs typeface="微軟正黑體"/>
                <a:sym typeface="Symbol"/>
              </a:rPr>
              <a:t></a:t>
            </a:r>
            <a:endParaRPr lang="en-US" i="1" dirty="0">
              <a:latin typeface="微軟正黑體"/>
              <a:ea typeface="微軟正黑體"/>
              <a:cs typeface="微軟正黑體"/>
            </a:endParaRPr>
          </a:p>
          <a:p>
            <a:pPr marL="971550" lvl="1" indent="-514350">
              <a:buFont typeface="+mj-lt"/>
              <a:buAutoNum type="arabicPeriod"/>
            </a:pPr>
            <a:r>
              <a:rPr lang="en-US" i="1" dirty="0">
                <a:latin typeface="微軟正黑體"/>
                <a:ea typeface="微軟正黑體"/>
                <a:cs typeface="微軟正黑體"/>
              </a:rPr>
              <a:t>  </a:t>
            </a:r>
            <a:endParaRPr lang="en-US" dirty="0">
              <a:latin typeface="微軟正黑體"/>
              <a:ea typeface="微軟正黑體"/>
              <a:cs typeface="微軟正黑體"/>
            </a:endParaRPr>
          </a:p>
          <a:p>
            <a:pPr marL="971550" lvl="1" indent="-514350">
              <a:buFont typeface="+mj-lt"/>
              <a:buAutoNum type="arabicPeriod"/>
            </a:pPr>
            <a:r>
              <a:rPr lang="en-IN" dirty="0">
                <a:latin typeface="微軟正黑體"/>
                <a:ea typeface="微軟正黑體"/>
                <a:cs typeface="微軟正黑體"/>
              </a:rPr>
              <a:t>If both </a:t>
            </a:r>
            <a:r>
              <a:rPr lang="en-IN" b="1" i="1" dirty="0">
                <a:solidFill>
                  <a:srgbClr val="FF0000"/>
                </a:solidFill>
                <a:latin typeface="微軟正黑體"/>
                <a:ea typeface="微軟正黑體"/>
                <a:cs typeface="微軟正黑體"/>
              </a:rPr>
              <a:t>n</a:t>
            </a:r>
            <a:r>
              <a:rPr lang="en-IN" b="1" i="1" dirty="0">
                <a:solidFill>
                  <a:srgbClr val="FF0000"/>
                </a:solidFill>
                <a:latin typeface="微軟正黑體"/>
                <a:ea typeface="微軟正黑體"/>
                <a:cs typeface="微軟正黑體"/>
                <a:sym typeface="Symbol"/>
              </a:rPr>
              <a:t></a:t>
            </a:r>
            <a:r>
              <a:rPr lang="en-IN" b="1" dirty="0">
                <a:solidFill>
                  <a:srgbClr val="FF0000"/>
                </a:solidFill>
                <a:latin typeface="微軟正黑體"/>
                <a:ea typeface="微軟正黑體"/>
                <a:cs typeface="微軟正黑體"/>
              </a:rPr>
              <a:t> &gt; 5 and </a:t>
            </a:r>
            <a:r>
              <a:rPr lang="en-IN" b="1" i="1" dirty="0">
                <a:solidFill>
                  <a:srgbClr val="FF0000"/>
                </a:solidFill>
                <a:latin typeface="微軟正黑體"/>
                <a:ea typeface="微軟正黑體"/>
                <a:cs typeface="微軟正黑體"/>
              </a:rPr>
              <a:t>n</a:t>
            </a:r>
            <a:r>
              <a:rPr lang="en-IN" b="1" dirty="0">
                <a:solidFill>
                  <a:srgbClr val="FF0000"/>
                </a:solidFill>
                <a:latin typeface="微軟正黑體"/>
                <a:ea typeface="微軟正黑體"/>
                <a:cs typeface="微軟正黑體"/>
              </a:rPr>
              <a:t>(1 </a:t>
            </a:r>
            <a:r>
              <a:rPr lang="en-IN" b="1" dirty="0">
                <a:solidFill>
                  <a:srgbClr val="FF0000"/>
                </a:solidFill>
                <a:latin typeface="微軟正黑體"/>
                <a:ea typeface="微軟正黑體"/>
                <a:cs typeface="微軟正黑體"/>
                <a:sym typeface="Symbol"/>
              </a:rPr>
              <a:t> </a:t>
            </a:r>
            <a:r>
              <a:rPr lang="en-IN" b="1" i="1" dirty="0">
                <a:solidFill>
                  <a:srgbClr val="FF0000"/>
                </a:solidFill>
                <a:latin typeface="微軟正黑體"/>
                <a:ea typeface="微軟正黑體"/>
                <a:cs typeface="微軟正黑體"/>
                <a:sym typeface="Symbol"/>
              </a:rPr>
              <a:t></a:t>
            </a:r>
            <a:r>
              <a:rPr lang="en-IN" b="1" dirty="0">
                <a:solidFill>
                  <a:srgbClr val="FF0000"/>
                </a:solidFill>
                <a:latin typeface="微軟正黑體"/>
                <a:ea typeface="微軟正黑體"/>
                <a:cs typeface="微軟正黑體"/>
              </a:rPr>
              <a:t>) &gt; 5</a:t>
            </a:r>
            <a:r>
              <a:rPr lang="en-IN" dirty="0">
                <a:latin typeface="微軟正黑體"/>
                <a:ea typeface="微軟正黑體"/>
                <a:cs typeface="微軟正黑體"/>
              </a:rPr>
              <a:t>, the sampling distribution is approximately </a:t>
            </a:r>
            <a:r>
              <a:rPr lang="en-IN" b="1" dirty="0">
                <a:latin typeface="微軟正黑體"/>
                <a:ea typeface="微軟正黑體"/>
                <a:cs typeface="微軟正黑體"/>
              </a:rPr>
              <a:t>normal</a:t>
            </a:r>
            <a:endParaRPr lang="en-US" b="1" dirty="0">
              <a:latin typeface="微軟正黑體"/>
              <a:ea typeface="微軟正黑體"/>
              <a:cs typeface="微軟正黑體"/>
            </a:endParaRPr>
          </a:p>
        </p:txBody>
      </p:sp>
      <p:graphicFrame>
        <p:nvGraphicFramePr>
          <p:cNvPr id="10" name="Object 5"/>
          <p:cNvGraphicFramePr>
            <a:graphicFrameLocks noChangeAspect="1"/>
          </p:cNvGraphicFramePr>
          <p:nvPr>
            <p:extLst/>
          </p:nvPr>
        </p:nvGraphicFramePr>
        <p:xfrm>
          <a:off x="937780" y="4855599"/>
          <a:ext cx="1779769" cy="410716"/>
        </p:xfrm>
        <a:graphic>
          <a:graphicData uri="http://schemas.openxmlformats.org/presentationml/2006/ole">
            <mc:AlternateContent xmlns:mc="http://schemas.openxmlformats.org/markup-compatibility/2006">
              <mc:Choice xmlns:v="urn:schemas-microsoft-com:vml" Requires="v">
                <p:oleObj spid="_x0000_s106539" name="方程式" r:id="rId4" imgW="1155600" imgH="266400" progId="Equation.3">
                  <p:embed/>
                </p:oleObj>
              </mc:Choice>
              <mc:Fallback>
                <p:oleObj name="方程式" r:id="rId4" imgW="1155600" imgH="266400" progId="Equation.3">
                  <p:embed/>
                  <p:pic>
                    <p:nvPicPr>
                      <p:cNvPr id="10" name="Object 5"/>
                      <p:cNvPicPr/>
                      <p:nvPr/>
                    </p:nvPicPr>
                    <p:blipFill>
                      <a:blip r:embed="rId5"/>
                      <a:stretch>
                        <a:fillRect/>
                      </a:stretch>
                    </p:blipFill>
                    <p:spPr>
                      <a:xfrm>
                        <a:off x="937780" y="4855599"/>
                        <a:ext cx="1779769" cy="410716"/>
                      </a:xfrm>
                      <a:prstGeom prst="rect">
                        <a:avLst/>
                      </a:prstGeom>
                    </p:spPr>
                  </p:pic>
                </p:oleObj>
              </mc:Fallback>
            </mc:AlternateContent>
          </a:graphicData>
        </a:graphic>
      </p:graphicFrame>
      <p:sp>
        <p:nvSpPr>
          <p:cNvPr id="11" name="Content Placeholder 2"/>
          <p:cNvSpPr txBox="1">
            <a:spLocks/>
          </p:cNvSpPr>
          <p:nvPr/>
        </p:nvSpPr>
        <p:spPr>
          <a:xfrm>
            <a:off x="-1" y="778057"/>
            <a:ext cx="9144001" cy="529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樣本比例估計值</a:t>
            </a:r>
            <a:endParaRPr lang="en-US" dirty="0">
              <a:latin typeface="微軟正黑體"/>
              <a:ea typeface="微軟正黑體"/>
              <a:cs typeface="微軟正黑體"/>
            </a:endParaRPr>
          </a:p>
        </p:txBody>
      </p:sp>
    </p:spTree>
    <p:extLst>
      <p:ext uri="{BB962C8B-B14F-4D97-AF65-F5344CB8AC3E}">
        <p14:creationId xmlns:p14="http://schemas.microsoft.com/office/powerpoint/2010/main" val="3635516819"/>
      </p:ext>
    </p:extLst>
  </p:cSld>
  <p:clrMapOvr>
    <a:masterClrMapping/>
  </p:clrMapOvr>
  <p:transition spd="slow" advTm="3724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Large-Sample CI for π</a:t>
            </a:r>
          </a:p>
          <a:p>
            <a:pPr>
              <a:defRPr/>
            </a:pP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44</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graphicFrame>
        <p:nvGraphicFramePr>
          <p:cNvPr id="5" name="物件 4"/>
          <p:cNvGraphicFramePr>
            <a:graphicFrameLocks noChangeAspect="1"/>
          </p:cNvGraphicFramePr>
          <p:nvPr>
            <p:extLst/>
          </p:nvPr>
        </p:nvGraphicFramePr>
        <p:xfrm>
          <a:off x="1008155" y="1091452"/>
          <a:ext cx="7097939" cy="2076077"/>
        </p:xfrm>
        <a:graphic>
          <a:graphicData uri="http://schemas.openxmlformats.org/presentationml/2006/ole">
            <mc:AlternateContent xmlns:mc="http://schemas.openxmlformats.org/markup-compatibility/2006">
              <mc:Choice xmlns:v="urn:schemas-microsoft-com:vml" Requires="v">
                <p:oleObj spid="_x0000_s107604" name="方程式" r:id="rId4" imgW="3213100" imgH="939800" progId="Equation.3">
                  <p:embed/>
                </p:oleObj>
              </mc:Choice>
              <mc:Fallback>
                <p:oleObj name="方程式" r:id="rId4" imgW="3213100" imgH="939800" progId="Equation.3">
                  <p:embed/>
                  <p:pic>
                    <p:nvPicPr>
                      <p:cNvPr id="5" name="物件 4"/>
                      <p:cNvPicPr/>
                      <p:nvPr/>
                    </p:nvPicPr>
                    <p:blipFill>
                      <a:blip r:embed="rId5"/>
                      <a:stretch>
                        <a:fillRect/>
                      </a:stretch>
                    </p:blipFill>
                    <p:spPr>
                      <a:xfrm>
                        <a:off x="1008155" y="1091452"/>
                        <a:ext cx="7097939" cy="2076077"/>
                      </a:xfrm>
                      <a:prstGeom prst="rect">
                        <a:avLst/>
                      </a:prstGeom>
                    </p:spPr>
                  </p:pic>
                </p:oleObj>
              </mc:Fallback>
            </mc:AlternateContent>
          </a:graphicData>
        </a:graphic>
      </p:graphicFrame>
      <p:graphicFrame>
        <p:nvGraphicFramePr>
          <p:cNvPr id="11" name="Object 5"/>
          <p:cNvGraphicFramePr>
            <a:graphicFrameLocks noChangeAspect="1"/>
          </p:cNvGraphicFramePr>
          <p:nvPr>
            <p:extLst/>
          </p:nvPr>
        </p:nvGraphicFramePr>
        <p:xfrm>
          <a:off x="1442035" y="3635068"/>
          <a:ext cx="6021022" cy="2685050"/>
        </p:xfrm>
        <a:graphic>
          <a:graphicData uri="http://schemas.openxmlformats.org/presentationml/2006/ole">
            <mc:AlternateContent xmlns:mc="http://schemas.openxmlformats.org/markup-compatibility/2006">
              <mc:Choice xmlns:v="urn:schemas-microsoft-com:vml" Requires="v">
                <p:oleObj spid="_x0000_s107605" name="方程式" r:id="rId6" imgW="1879560" imgH="838080" progId="Equation.3">
                  <p:embed/>
                </p:oleObj>
              </mc:Choice>
              <mc:Fallback>
                <p:oleObj name="方程式" r:id="rId6" imgW="1879560" imgH="838080" progId="Equation.3">
                  <p:embed/>
                  <p:pic>
                    <p:nvPicPr>
                      <p:cNvPr id="11" name="Object 5"/>
                      <p:cNvPicPr/>
                      <p:nvPr/>
                    </p:nvPicPr>
                    <p:blipFill>
                      <a:blip r:embed="rId7"/>
                      <a:stretch>
                        <a:fillRect/>
                      </a:stretch>
                    </p:blipFill>
                    <p:spPr>
                      <a:xfrm>
                        <a:off x="1442035" y="3635068"/>
                        <a:ext cx="6021022" cy="2685050"/>
                      </a:xfrm>
                      <a:prstGeom prst="rect">
                        <a:avLst/>
                      </a:prstGeom>
                      <a:ln>
                        <a:solidFill>
                          <a:srgbClr val="000000"/>
                        </a:solidFill>
                      </a:ln>
                    </p:spPr>
                  </p:pic>
                </p:oleObj>
              </mc:Fallback>
            </mc:AlternateContent>
          </a:graphicData>
        </a:graphic>
      </p:graphicFrame>
    </p:spTree>
    <p:extLst>
      <p:ext uri="{BB962C8B-B14F-4D97-AF65-F5344CB8AC3E}">
        <p14:creationId xmlns:p14="http://schemas.microsoft.com/office/powerpoint/2010/main" val="1027337280"/>
      </p:ext>
    </p:extLst>
  </p:cSld>
  <p:clrMapOvr>
    <a:masterClrMapping/>
  </p:clrMapOvr>
  <p:transition spd="slow" advTm="3724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Large-Sample CI for π</a:t>
            </a:r>
          </a:p>
          <a:p>
            <a:pPr>
              <a:defRPr/>
            </a:pP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45</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txBox="1">
            <a:spLocks/>
          </p:cNvSpPr>
          <p:nvPr/>
        </p:nvSpPr>
        <p:spPr>
          <a:xfrm>
            <a:off x="-1" y="713364"/>
            <a:ext cx="9144001" cy="1243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a:ea typeface="微軟正黑體"/>
                <a:cs typeface="微軟正黑體"/>
              </a:rPr>
              <a:t>嘗試</a:t>
            </a:r>
            <a:r>
              <a:rPr lang="en-US" altLang="zh-TW" dirty="0">
                <a:latin typeface="微軟正黑體"/>
                <a:ea typeface="微軟正黑體"/>
                <a:cs typeface="微軟正黑體"/>
              </a:rPr>
              <a:t>48</a:t>
            </a:r>
            <a:r>
              <a:rPr lang="zh-TW" altLang="en-US" dirty="0">
                <a:latin typeface="微軟正黑體"/>
                <a:ea typeface="微軟正黑體"/>
                <a:cs typeface="微軟正黑體"/>
              </a:rPr>
              <a:t>次，成功點燃特殊材料的次數為</a:t>
            </a:r>
            <a:r>
              <a:rPr lang="en-US" altLang="zh-TW" dirty="0">
                <a:latin typeface="微軟正黑體"/>
                <a:ea typeface="微軟正黑體"/>
                <a:cs typeface="微軟正黑體"/>
              </a:rPr>
              <a:t>16</a:t>
            </a:r>
            <a:r>
              <a:rPr lang="zh-TW" altLang="en-US" dirty="0">
                <a:latin typeface="微軟正黑體"/>
                <a:ea typeface="微軟正黑體"/>
                <a:cs typeface="微軟正黑體"/>
              </a:rPr>
              <a:t>。因此，樣本比例</a:t>
            </a:r>
            <a:r>
              <a:rPr lang="en-US" altLang="zh-TW" dirty="0">
                <a:latin typeface="微軟正黑體"/>
                <a:ea typeface="微軟正黑體"/>
                <a:cs typeface="微軟正黑體"/>
              </a:rPr>
              <a:t>p = 16/48 = 0.333</a:t>
            </a:r>
            <a:r>
              <a:rPr lang="zh-TW" altLang="en-US" dirty="0">
                <a:latin typeface="微軟正黑體"/>
                <a:ea typeface="微軟正黑體"/>
                <a:cs typeface="微軟正黑體"/>
              </a:rPr>
              <a:t>。嘗試來估計母體比例，並考慮信心水準</a:t>
            </a:r>
            <a:r>
              <a:rPr lang="en-US" altLang="zh-TW" dirty="0">
                <a:latin typeface="微軟正黑體"/>
                <a:ea typeface="微軟正黑體"/>
                <a:cs typeface="微軟正黑體"/>
              </a:rPr>
              <a:t>95%</a:t>
            </a:r>
            <a:r>
              <a:rPr lang="zh-TW" altLang="en-US" dirty="0">
                <a:latin typeface="微軟正黑體"/>
                <a:ea typeface="微軟正黑體"/>
                <a:cs typeface="微軟正黑體"/>
              </a:rPr>
              <a:t>，則信賴區間為何</a:t>
            </a:r>
            <a:r>
              <a:rPr lang="en-US" altLang="zh-TW" dirty="0">
                <a:latin typeface="微軟正黑體"/>
                <a:ea typeface="微軟正黑體"/>
                <a:cs typeface="微軟正黑體"/>
              </a:rPr>
              <a:t>?</a:t>
            </a:r>
            <a:endParaRPr lang="en-US" b="1" dirty="0">
              <a:solidFill>
                <a:srgbClr val="FF0000"/>
              </a:solidFill>
              <a:latin typeface="微軟正黑體"/>
              <a:ea typeface="微軟正黑體"/>
              <a:cs typeface="微軟正黑體"/>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26" y="1957294"/>
            <a:ext cx="7664824" cy="44425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51669517"/>
      </p:ext>
    </p:extLst>
  </p:cSld>
  <p:clrMapOvr>
    <a:masterClrMapping/>
  </p:clrMapOvr>
  <p:transition spd="slow" advTm="37241"/>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A Large-Sample CI for π</a:t>
            </a:r>
          </a:p>
          <a:p>
            <a:pPr>
              <a:defRPr/>
            </a:pPr>
            <a:r>
              <a:rPr lang="en-US" altLang="zh-TW" sz="3200" b="1" dirty="0">
                <a:latin typeface="微軟正黑體" panose="020B0604030504040204" pitchFamily="34" charset="-120"/>
                <a:ea typeface="微軟正黑體" panose="020B0604030504040204" pitchFamily="34" charset="-120"/>
                <a:cs typeface="Cambria"/>
              </a:rPr>
              <a:t>  </a:t>
            </a:r>
          </a:p>
        </p:txBody>
      </p:sp>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46</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8" name="Content Placeholder 2"/>
          <p:cNvSpPr txBox="1">
            <a:spLocks/>
          </p:cNvSpPr>
          <p:nvPr/>
        </p:nvSpPr>
        <p:spPr>
          <a:xfrm>
            <a:off x="-1" y="713364"/>
            <a:ext cx="9144001" cy="478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b="1" dirty="0">
                <a:latin typeface="微軟正黑體"/>
                <a:ea typeface="微軟正黑體"/>
                <a:cs typeface="微軟正黑體"/>
              </a:rPr>
              <a:t>-bound of the error of estimation</a:t>
            </a:r>
            <a:endParaRPr lang="en-US" b="1" dirty="0">
              <a:solidFill>
                <a:srgbClr val="FF0000"/>
              </a:solidFill>
              <a:latin typeface="微軟正黑體"/>
              <a:ea typeface="微軟正黑體"/>
              <a:cs typeface="微軟正黑體"/>
            </a:endParaRPr>
          </a:p>
        </p:txBody>
      </p:sp>
      <p:graphicFrame>
        <p:nvGraphicFramePr>
          <p:cNvPr id="9" name="Object 6"/>
          <p:cNvGraphicFramePr>
            <a:graphicFrameLocks noChangeAspect="1"/>
          </p:cNvGraphicFramePr>
          <p:nvPr>
            <p:extLst>
              <p:ext uri="{D42A27DB-BD31-4B8C-83A1-F6EECF244321}">
                <p14:modId xmlns:p14="http://schemas.microsoft.com/office/powerpoint/2010/main" val="4243213508"/>
              </p:ext>
            </p:extLst>
          </p:nvPr>
        </p:nvGraphicFramePr>
        <p:xfrm>
          <a:off x="0" y="1547060"/>
          <a:ext cx="9115670" cy="3441629"/>
        </p:xfrm>
        <a:graphic>
          <a:graphicData uri="http://schemas.openxmlformats.org/presentationml/2006/ole">
            <mc:AlternateContent xmlns:mc="http://schemas.openxmlformats.org/markup-compatibility/2006">
              <mc:Choice xmlns:v="urn:schemas-microsoft-com:vml" Requires="v">
                <p:oleObj spid="_x0000_s108581" name="方程式" r:id="rId4" imgW="1244520" imgH="469800" progId="Equation.3">
                  <p:embed/>
                </p:oleObj>
              </mc:Choice>
              <mc:Fallback>
                <p:oleObj name="方程式" r:id="rId4" imgW="1244520" imgH="469800" progId="Equation.3">
                  <p:embed/>
                  <p:pic>
                    <p:nvPicPr>
                      <p:cNvPr id="14" name="Object 6"/>
                      <p:cNvPicPr/>
                      <p:nvPr/>
                    </p:nvPicPr>
                    <p:blipFill>
                      <a:blip r:embed="rId5"/>
                      <a:stretch>
                        <a:fillRect/>
                      </a:stretch>
                    </p:blipFill>
                    <p:spPr>
                      <a:xfrm>
                        <a:off x="0" y="1547060"/>
                        <a:ext cx="9115670" cy="3441629"/>
                      </a:xfrm>
                      <a:prstGeom prst="rect">
                        <a:avLst/>
                      </a:prstGeom>
                      <a:solidFill>
                        <a:srgbClr val="FFFFFF"/>
                      </a:solidFill>
                      <a:ln>
                        <a:solidFill>
                          <a:srgbClr val="000000"/>
                        </a:solidFill>
                      </a:ln>
                    </p:spPr>
                  </p:pic>
                </p:oleObj>
              </mc:Fallback>
            </mc:AlternateContent>
          </a:graphicData>
        </a:graphic>
      </p:graphicFrame>
    </p:spTree>
    <p:extLst>
      <p:ext uri="{BB962C8B-B14F-4D97-AF65-F5344CB8AC3E}">
        <p14:creationId xmlns:p14="http://schemas.microsoft.com/office/powerpoint/2010/main" val="687631938"/>
      </p:ext>
    </p:extLst>
  </p:cSld>
  <p:clrMapOvr>
    <a:masterClrMapping/>
  </p:clrMapOvr>
  <p:transition spd="slow" advTm="37241"/>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9600" b="1" dirty="0">
                <a:solidFill>
                  <a:srgbClr val="FF0000"/>
                </a:solidFill>
                <a:latin typeface="微軟正黑體" panose="020B0604030504040204" pitchFamily="34" charset="-120"/>
                <a:ea typeface="微軟正黑體" panose="020B0604030504040204" pitchFamily="34" charset="-120"/>
                <a:cs typeface="Cambria"/>
              </a:rPr>
              <a:t>prop</a:t>
            </a:r>
            <a:r>
              <a:rPr kumimoji="0" lang="en-US" altLang="zh-TW" sz="9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.test().</a:t>
            </a:r>
          </a:p>
        </p:txBody>
      </p:sp>
    </p:spTree>
    <p:extLst>
      <p:ext uri="{BB962C8B-B14F-4D97-AF65-F5344CB8AC3E}">
        <p14:creationId xmlns:p14="http://schemas.microsoft.com/office/powerpoint/2010/main" val="2832900510"/>
      </p:ext>
    </p:extLst>
  </p:cSld>
  <p:clrMapOvr>
    <a:masterClrMapping/>
  </p:clrMapOvr>
  <p:transition spd="slow" advTm="37241"/>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white"/>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white"/>
              </a:solidFill>
              <a:effectLst/>
              <a:uLnTx/>
              <a:uFillTx/>
              <a:latin typeface="Calibri"/>
              <a:ea typeface="新細明體"/>
              <a:cs typeface="+mn-cs"/>
            </a:endParaRPr>
          </a:p>
        </p:txBody>
      </p:sp>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Cambria"/>
              </a:rPr>
              <a:t>R</a:t>
            </a:r>
          </a:p>
        </p:txBody>
      </p:sp>
    </p:spTree>
    <p:extLst>
      <p:ext uri="{BB962C8B-B14F-4D97-AF65-F5344CB8AC3E}">
        <p14:creationId xmlns:p14="http://schemas.microsoft.com/office/powerpoint/2010/main" val="2912693608"/>
      </p:ext>
    </p:extLst>
  </p:cSld>
  <p:clrMapOvr>
    <a:masterClrMapping/>
  </p:clrMapOvr>
  <p:transition spd="slow" advTm="37241"/>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1774209"/>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p:txBody>
      </p:sp>
      <p:sp>
        <p:nvSpPr>
          <p:cNvPr id="6" name="文字方塊 5"/>
          <p:cNvSpPr txBox="1"/>
          <p:nvPr/>
        </p:nvSpPr>
        <p:spPr>
          <a:xfrm>
            <a:off x="0" y="3021468"/>
            <a:ext cx="9144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7200" b="0" i="0" u="none" strike="noStrike" kern="1200" cap="none" spc="0" normalizeH="0" baseline="0" noProof="0" dirty="0" err="1">
                <a:ln>
                  <a:noFill/>
                </a:ln>
                <a:solidFill>
                  <a:prstClr val="black"/>
                </a:solidFill>
                <a:effectLst/>
                <a:uLnTx/>
                <a:uFillTx/>
                <a:latin typeface="微軟正黑體"/>
                <a:ea typeface="微軟正黑體"/>
                <a:cs typeface="微軟正黑體"/>
              </a:rPr>
              <a:t>R_estimation_CI_b.R</a:t>
            </a:r>
            <a:endParaRPr kumimoji="1" lang="en-US" altLang="zh-TW" sz="7200" b="0" i="0" u="none" strike="noStrike" kern="1200" cap="none" spc="0" normalizeH="0" baseline="0" noProof="0" dirty="0">
              <a:ln>
                <a:noFill/>
              </a:ln>
              <a:solidFill>
                <a:prstClr val="black"/>
              </a:solidFill>
              <a:effectLst/>
              <a:uLnTx/>
              <a:uFillTx/>
              <a:latin typeface="微軟正黑體"/>
              <a:ea typeface="微軟正黑體"/>
              <a:cs typeface="微軟正黑體"/>
            </a:endParaRPr>
          </a:p>
        </p:txBody>
      </p:sp>
    </p:spTree>
    <p:extLst>
      <p:ext uri="{BB962C8B-B14F-4D97-AF65-F5344CB8AC3E}">
        <p14:creationId xmlns:p14="http://schemas.microsoft.com/office/powerpoint/2010/main" val="443599798"/>
      </p:ext>
    </p:extLst>
  </p:cSld>
  <p:clrMapOvr>
    <a:masterClrMapping/>
  </p:clrMapOvr>
  <p:transition spd="slow" advTm="3724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endParaRPr lang="en-US" altLang="zh-TW" sz="4000" dirty="0">
              <a:latin typeface="微軟正黑體" panose="020B0604030504040204" pitchFamily="34" charset="-120"/>
              <a:ea typeface="微軟正黑體" panose="020B0604030504040204" pitchFamily="34" charset="-120"/>
              <a:cs typeface="Cambria"/>
            </a:endParaRPr>
          </a:p>
        </p:txBody>
      </p:sp>
      <p:sp>
        <p:nvSpPr>
          <p:cNvPr id="6" name="Rectangle 10"/>
          <p:cNvSpPr>
            <a:spLocks noChangeArrowheads="1"/>
          </p:cNvSpPr>
          <p:nvPr/>
        </p:nvSpPr>
        <p:spPr bwMode="auto">
          <a:xfrm>
            <a:off x="26736" y="1014302"/>
            <a:ext cx="9093200" cy="4500000"/>
          </a:xfrm>
          <a:prstGeom prst="rect">
            <a:avLst/>
          </a:prstGeom>
          <a:solidFill>
            <a:schemeClr val="bg1">
              <a:lumMod val="75000"/>
              <a:alpha val="46000"/>
            </a:schemeClr>
          </a:solidFill>
          <a:ln w="9525">
            <a:noFill/>
            <a:miter lim="800000"/>
            <a:headEnd/>
            <a:tailEnd/>
          </a:ln>
          <a:effectLst/>
        </p:spPr>
        <p:txBody>
          <a:bodyPr/>
          <a:lstStyle/>
          <a:p>
            <a:pPr>
              <a:defRPr/>
            </a:pPr>
            <a:r>
              <a:rPr lang="zh-TW" altLang="en-US" sz="6000" b="1" dirty="0">
                <a:latin typeface="微軟正黑體" panose="020B0604030504040204" pitchFamily="34" charset="-120"/>
                <a:ea typeface="微軟正黑體" panose="020B0604030504040204" pitchFamily="34" charset="-120"/>
                <a:cs typeface="Cambria"/>
              </a:rPr>
              <a:t>估計會有誤差存在</a:t>
            </a:r>
            <a:endParaRPr lang="en-US" altLang="zh-TW" sz="6000" b="1" dirty="0">
              <a:latin typeface="微軟正黑體" panose="020B0604030504040204" pitchFamily="34" charset="-120"/>
              <a:ea typeface="微軟正黑體" panose="020B0604030504040204" pitchFamily="34" charset="-120"/>
              <a:cs typeface="Cambria"/>
            </a:endParaRPr>
          </a:p>
          <a:p>
            <a:pPr>
              <a:defRPr/>
            </a:pPr>
            <a:r>
              <a:rPr lang="zh-TW" altLang="en-US" sz="6000" b="1" dirty="0">
                <a:solidFill>
                  <a:srgbClr val="FF0000"/>
                </a:solidFill>
                <a:latin typeface="微軟正黑體" panose="020B0604030504040204" pitchFamily="34" charset="-120"/>
                <a:ea typeface="微軟正黑體" panose="020B0604030504040204" pitchFamily="34" charset="-120"/>
                <a:cs typeface="Cambria"/>
              </a:rPr>
              <a:t>需量化誤差</a:t>
            </a:r>
            <a:endParaRPr lang="en-US" altLang="zh-TW" sz="6000" b="1" dirty="0">
              <a:solidFill>
                <a:srgbClr val="FF0000"/>
              </a:solidFill>
              <a:latin typeface="微軟正黑體" panose="020B0604030504040204" pitchFamily="34" charset="-120"/>
              <a:ea typeface="微軟正黑體" panose="020B0604030504040204" pitchFamily="34" charset="-120"/>
              <a:cs typeface="Cambria"/>
            </a:endParaRPr>
          </a:p>
          <a:p>
            <a:pPr>
              <a:defRPr/>
            </a:pPr>
            <a:endParaRPr lang="en-US" altLang="zh-TW" sz="6000" b="1" dirty="0">
              <a:latin typeface="微軟正黑體" panose="020B0604030504040204" pitchFamily="34" charset="-120"/>
              <a:ea typeface="微軟正黑體" panose="020B0604030504040204" pitchFamily="34" charset="-120"/>
              <a:cs typeface="Cambria"/>
            </a:endParaRPr>
          </a:p>
          <a:p>
            <a:pPr>
              <a:defRPr/>
            </a:pPr>
            <a:r>
              <a:rPr lang="zh-TW" altLang="en-US" sz="9600" b="1" dirty="0">
                <a:latin typeface="微軟正黑體" panose="020B0604030504040204" pitchFamily="34" charset="-120"/>
                <a:ea typeface="微軟正黑體" panose="020B0604030504040204" pitchFamily="34" charset="-120"/>
                <a:cs typeface="Cambria"/>
              </a:rPr>
              <a:t>信賴區間</a:t>
            </a:r>
            <a:endParaRPr lang="en-US" altLang="zh-TW" sz="9600" b="1" dirty="0">
              <a:solidFill>
                <a:srgbClr val="FF0000"/>
              </a:solidFill>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1759598088"/>
      </p:ext>
    </p:extLst>
  </p:cSld>
  <p:clrMapOvr>
    <a:masterClrMapping/>
  </p:clrMapOvr>
  <p:transition spd="slow" advTm="3724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50</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0" name="Content Placeholder 2"/>
          <p:cNvSpPr txBox="1">
            <a:spLocks/>
          </p:cNvSpPr>
          <p:nvPr/>
        </p:nvSpPr>
        <p:spPr>
          <a:xfrm>
            <a:off x="0" y="747060"/>
            <a:ext cx="9144000" cy="567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微軟正黑體"/>
                <a:ea typeface="微軟正黑體"/>
                <a:cs typeface="微軟正黑體"/>
              </a:rPr>
              <a:t>MLE</a:t>
            </a:r>
            <a:r>
              <a:rPr lang="zh-TW" altLang="en-US" dirty="0">
                <a:solidFill>
                  <a:srgbClr val="000000"/>
                </a:solidFill>
                <a:latin typeface="微軟正黑體"/>
                <a:ea typeface="微軟正黑體"/>
                <a:cs typeface="微軟正黑體"/>
              </a:rPr>
              <a:t>可以依據最大可能原則去自動求得點估計值</a:t>
            </a:r>
            <a:endParaRPr lang="en-US" dirty="0">
              <a:solidFill>
                <a:srgbClr val="000000"/>
              </a:solidFill>
              <a:latin typeface="微軟正黑體"/>
              <a:ea typeface="微軟正黑體"/>
              <a:cs typeface="微軟正黑體"/>
            </a:endParaRPr>
          </a:p>
        </p:txBody>
      </p:sp>
      <p:sp>
        <p:nvSpPr>
          <p:cNvPr id="11" name="Content Placeholder 2"/>
          <p:cNvSpPr>
            <a:spLocks noGrp="1"/>
          </p:cNvSpPr>
          <p:nvPr>
            <p:ph idx="1"/>
          </p:nvPr>
        </p:nvSpPr>
        <p:spPr>
          <a:xfrm>
            <a:off x="0" y="1314824"/>
            <a:ext cx="8875059" cy="5184588"/>
          </a:xfrm>
        </p:spPr>
        <p:txBody>
          <a:bodyPr>
            <a:normAutofit fontScale="92500" lnSpcReduction="10000"/>
          </a:bodyPr>
          <a:lstStyle/>
          <a:p>
            <a:r>
              <a:rPr lang="en-IN" b="1" dirty="0">
                <a:latin typeface="微軟正黑體"/>
                <a:ea typeface="微軟正黑體"/>
                <a:cs typeface="微軟正黑體"/>
              </a:rPr>
              <a:t>Maximum likelihood estimation </a:t>
            </a:r>
            <a:r>
              <a:rPr lang="en-IN" dirty="0">
                <a:latin typeface="微軟正黑體"/>
                <a:ea typeface="微軟正黑體"/>
                <a:cs typeface="微軟正黑體"/>
              </a:rPr>
              <a:t>is a technique for </a:t>
            </a:r>
            <a:r>
              <a:rPr lang="en-IN" b="1" dirty="0">
                <a:solidFill>
                  <a:srgbClr val="FF0000"/>
                </a:solidFill>
                <a:latin typeface="微軟正黑體"/>
                <a:ea typeface="微軟正黑體"/>
                <a:cs typeface="微軟正黑體"/>
              </a:rPr>
              <a:t>automatically generating point estimators</a:t>
            </a:r>
            <a:r>
              <a:rPr lang="en-IN" dirty="0">
                <a:latin typeface="微軟正黑體"/>
                <a:ea typeface="微軟正黑體"/>
                <a:cs typeface="微軟正黑體"/>
              </a:rPr>
              <a:t>.</a:t>
            </a:r>
          </a:p>
          <a:p>
            <a:r>
              <a:rPr lang="en-IN" dirty="0">
                <a:latin typeface="微軟正黑體"/>
                <a:ea typeface="微軟正黑體"/>
                <a:cs typeface="微軟正黑體"/>
              </a:rPr>
              <a:t>MLE is based on trying to find the value of an estimator that is </a:t>
            </a:r>
            <a:r>
              <a:rPr lang="en-IN" b="1" dirty="0">
                <a:latin typeface="微軟正黑體"/>
                <a:ea typeface="微軟正黑體"/>
                <a:cs typeface="微軟正黑體"/>
              </a:rPr>
              <a:t>most likely</a:t>
            </a:r>
            <a:r>
              <a:rPr lang="en-IN" dirty="0">
                <a:latin typeface="微軟正黑體"/>
                <a:ea typeface="微軟正黑體"/>
                <a:cs typeface="微軟正黑體"/>
              </a:rPr>
              <a:t>, given the particular set of sample data.</a:t>
            </a:r>
          </a:p>
          <a:p>
            <a:r>
              <a:rPr lang="en-IN" dirty="0">
                <a:latin typeface="微軟正黑體"/>
                <a:ea typeface="微軟正黑體"/>
                <a:cs typeface="微軟正黑體"/>
              </a:rPr>
              <a:t>Given the data </a:t>
            </a:r>
            <a:r>
              <a:rPr lang="en-IN" i="1" dirty="0">
                <a:latin typeface="微軟正黑體"/>
                <a:ea typeface="微軟正黑體"/>
                <a:cs typeface="微軟正黑體"/>
              </a:rPr>
              <a:t>x</a:t>
            </a:r>
            <a:r>
              <a:rPr lang="en-IN" baseline="-25000" dirty="0">
                <a:latin typeface="微軟正黑體"/>
                <a:ea typeface="微軟正黑體"/>
                <a:cs typeface="微軟正黑體"/>
              </a:rPr>
              <a:t>1</a:t>
            </a:r>
            <a:r>
              <a:rPr lang="en-IN" dirty="0">
                <a:latin typeface="微軟正黑體"/>
                <a:ea typeface="微軟正黑體"/>
                <a:cs typeface="微軟正黑體"/>
              </a:rPr>
              <a:t>, </a:t>
            </a:r>
            <a:r>
              <a:rPr lang="en-IN" i="1" dirty="0">
                <a:latin typeface="微軟正黑體"/>
                <a:ea typeface="微軟正黑體"/>
                <a:cs typeface="微軟正黑體"/>
              </a:rPr>
              <a:t>x</a:t>
            </a:r>
            <a:r>
              <a:rPr lang="en-IN" baseline="-25000" dirty="0">
                <a:latin typeface="微軟正黑體"/>
                <a:ea typeface="微軟正黑體"/>
                <a:cs typeface="微軟正黑體"/>
              </a:rPr>
              <a:t>2</a:t>
            </a:r>
            <a:r>
              <a:rPr lang="en-IN" dirty="0">
                <a:latin typeface="微軟正黑體"/>
                <a:ea typeface="微軟正黑體"/>
                <a:cs typeface="微軟正黑體"/>
              </a:rPr>
              <a:t>, </a:t>
            </a:r>
            <a:r>
              <a:rPr lang="en-IN" i="1" dirty="0">
                <a:latin typeface="微軟正黑體"/>
                <a:ea typeface="微軟正黑體"/>
                <a:cs typeface="微軟正黑體"/>
              </a:rPr>
              <a:t>x</a:t>
            </a:r>
            <a:r>
              <a:rPr lang="en-IN" baseline="-25000" dirty="0">
                <a:latin typeface="微軟正黑體"/>
                <a:ea typeface="微軟正黑體"/>
                <a:cs typeface="微軟正黑體"/>
              </a:rPr>
              <a:t>3</a:t>
            </a:r>
            <a:r>
              <a:rPr lang="en-IN" dirty="0">
                <a:latin typeface="微軟正黑體"/>
                <a:ea typeface="微軟正黑體"/>
                <a:cs typeface="微軟正黑體"/>
              </a:rPr>
              <a:t>, . . . , </a:t>
            </a:r>
            <a:r>
              <a:rPr lang="en-IN" i="1" dirty="0" err="1">
                <a:latin typeface="微軟正黑體"/>
                <a:ea typeface="微軟正黑體"/>
                <a:cs typeface="微軟正黑體"/>
              </a:rPr>
              <a:t>x</a:t>
            </a:r>
            <a:r>
              <a:rPr lang="en-IN" i="1" baseline="-25000" dirty="0" err="1">
                <a:latin typeface="微軟正黑體"/>
                <a:ea typeface="微軟正黑體"/>
                <a:cs typeface="微軟正黑體"/>
              </a:rPr>
              <a:t>n</a:t>
            </a:r>
            <a:r>
              <a:rPr lang="en-IN" i="1" dirty="0">
                <a:latin typeface="微軟正黑體"/>
                <a:ea typeface="微軟正黑體"/>
                <a:cs typeface="微軟正黑體"/>
              </a:rPr>
              <a:t> </a:t>
            </a:r>
            <a:r>
              <a:rPr lang="en-IN" dirty="0">
                <a:latin typeface="微軟正黑體"/>
                <a:ea typeface="微軟正黑體"/>
                <a:cs typeface="微軟正黑體"/>
              </a:rPr>
              <a:t>in any random sample from a population whose distribution is described by    </a:t>
            </a:r>
            <a:r>
              <a:rPr lang="en-IN" i="1" dirty="0">
                <a:latin typeface="微軟正黑體"/>
                <a:ea typeface="微軟正黑體"/>
                <a:cs typeface="微軟正黑體"/>
              </a:rPr>
              <a:t>f </a:t>
            </a:r>
            <a:r>
              <a:rPr lang="en-IN" dirty="0">
                <a:latin typeface="微軟正黑體"/>
                <a:ea typeface="微軟正黑體"/>
                <a:cs typeface="微軟正黑體"/>
              </a:rPr>
              <a:t>(</a:t>
            </a:r>
            <a:r>
              <a:rPr lang="en-IN" i="1" dirty="0">
                <a:latin typeface="微軟正黑體"/>
                <a:ea typeface="微軟正黑體"/>
                <a:cs typeface="微軟正黑體"/>
              </a:rPr>
              <a:t>x</a:t>
            </a:r>
            <a:r>
              <a:rPr lang="en-IN" dirty="0">
                <a:latin typeface="微軟正黑體"/>
                <a:ea typeface="微軟正黑體"/>
                <a:cs typeface="微軟正黑體"/>
              </a:rPr>
              <a:t>), we form the </a:t>
            </a:r>
            <a:r>
              <a:rPr lang="en-US" b="1" dirty="0">
                <a:latin typeface="微軟正黑體"/>
                <a:ea typeface="微軟正黑體"/>
                <a:cs typeface="微軟正黑體"/>
              </a:rPr>
              <a:t>likelihood function</a:t>
            </a:r>
          </a:p>
          <a:p>
            <a:pPr marL="457200" lvl="1" indent="0">
              <a:buNone/>
            </a:pPr>
            <a:endParaRPr lang="en-US" i="1" dirty="0">
              <a:latin typeface="微軟正黑體"/>
              <a:ea typeface="微軟正黑體"/>
              <a:cs typeface="微軟正黑體"/>
            </a:endParaRPr>
          </a:p>
          <a:p>
            <a:pPr marL="457200" lvl="1" indent="0">
              <a:buNone/>
            </a:pPr>
            <a:r>
              <a:rPr lang="en-US" i="1" dirty="0">
                <a:latin typeface="微軟正黑體"/>
                <a:ea typeface="微軟正黑體"/>
                <a:cs typeface="微軟正黑體"/>
              </a:rPr>
              <a:t>L</a:t>
            </a:r>
            <a:r>
              <a:rPr lang="en-US" dirty="0">
                <a:latin typeface="微軟正黑體"/>
                <a:ea typeface="微軟正黑體"/>
                <a:cs typeface="微軟正黑體"/>
              </a:rPr>
              <a:t>(</a:t>
            </a:r>
            <a:r>
              <a:rPr lang="en-US" i="1" dirty="0">
                <a:latin typeface="微軟正黑體"/>
                <a:ea typeface="微軟正黑體"/>
                <a:cs typeface="微軟正黑體"/>
                <a:sym typeface="Symbol"/>
              </a:rPr>
              <a:t></a:t>
            </a:r>
            <a:r>
              <a:rPr lang="en-US" baseline="-25000" dirty="0">
                <a:latin typeface="微軟正黑體"/>
                <a:ea typeface="微軟正黑體"/>
                <a:cs typeface="微軟正黑體"/>
              </a:rPr>
              <a:t>1</a:t>
            </a:r>
            <a:r>
              <a:rPr lang="en-US" dirty="0">
                <a:latin typeface="微軟正黑體"/>
                <a:ea typeface="微軟正黑體"/>
                <a:cs typeface="微軟正黑體"/>
              </a:rPr>
              <a:t>, </a:t>
            </a:r>
            <a:r>
              <a:rPr lang="en-US" i="1" dirty="0">
                <a:latin typeface="微軟正黑體"/>
                <a:ea typeface="微軟正黑體"/>
                <a:cs typeface="微軟正黑體"/>
                <a:sym typeface="Symbol"/>
              </a:rPr>
              <a:t></a:t>
            </a:r>
            <a:r>
              <a:rPr lang="en-US" baseline="-25000" dirty="0">
                <a:latin typeface="微軟正黑體"/>
                <a:ea typeface="微軟正黑體"/>
                <a:cs typeface="微軟正黑體"/>
              </a:rPr>
              <a:t>2</a:t>
            </a:r>
            <a:r>
              <a:rPr lang="en-US" dirty="0">
                <a:latin typeface="微軟正黑體"/>
                <a:ea typeface="微軟正黑體"/>
                <a:cs typeface="微軟正黑體"/>
              </a:rPr>
              <a:t>,…, </a:t>
            </a:r>
            <a:r>
              <a:rPr lang="en-US" i="1" dirty="0">
                <a:latin typeface="微軟正黑體"/>
                <a:ea typeface="微軟正黑體"/>
                <a:cs typeface="微軟正黑體"/>
                <a:sym typeface="Symbol"/>
              </a:rPr>
              <a:t></a:t>
            </a:r>
            <a:r>
              <a:rPr lang="en-US" i="1" baseline="-25000" dirty="0">
                <a:latin typeface="微軟正黑體"/>
                <a:ea typeface="微軟正黑體"/>
                <a:cs typeface="微軟正黑體"/>
              </a:rPr>
              <a:t>k</a:t>
            </a:r>
            <a:r>
              <a:rPr lang="en-US" dirty="0">
                <a:latin typeface="微軟正黑體"/>
                <a:ea typeface="微軟正黑體"/>
                <a:cs typeface="微軟正黑體"/>
              </a:rPr>
              <a:t>) = </a:t>
            </a:r>
            <a:r>
              <a:rPr lang="en-US" i="1" dirty="0">
                <a:latin typeface="微軟正黑體"/>
                <a:ea typeface="微軟正黑體"/>
                <a:cs typeface="微軟正黑體"/>
              </a:rPr>
              <a:t>f </a:t>
            </a:r>
            <a:r>
              <a:rPr lang="en-US" dirty="0">
                <a:latin typeface="微軟正黑體"/>
                <a:ea typeface="微軟正黑體"/>
                <a:cs typeface="微軟正黑體"/>
              </a:rPr>
              <a:t>(</a:t>
            </a:r>
            <a:r>
              <a:rPr lang="en-US" i="1" dirty="0">
                <a:latin typeface="微軟正黑體"/>
                <a:ea typeface="微軟正黑體"/>
                <a:cs typeface="微軟正黑體"/>
              </a:rPr>
              <a:t>x</a:t>
            </a:r>
            <a:r>
              <a:rPr lang="en-US" baseline="-25000" dirty="0">
                <a:latin typeface="微軟正黑體"/>
                <a:ea typeface="微軟正黑體"/>
                <a:cs typeface="微軟正黑體"/>
              </a:rPr>
              <a:t>1</a:t>
            </a:r>
            <a:r>
              <a:rPr lang="en-US" dirty="0">
                <a:latin typeface="微軟正黑體"/>
                <a:ea typeface="微軟正黑體"/>
                <a:cs typeface="微軟正黑體"/>
              </a:rPr>
              <a:t>)</a:t>
            </a:r>
            <a:r>
              <a:rPr lang="en-US" i="1" dirty="0">
                <a:latin typeface="微軟正黑體"/>
                <a:ea typeface="微軟正黑體"/>
                <a:cs typeface="微軟正黑體"/>
              </a:rPr>
              <a:t>f </a:t>
            </a:r>
            <a:r>
              <a:rPr lang="en-US" dirty="0">
                <a:latin typeface="微軟正黑體"/>
                <a:ea typeface="微軟正黑體"/>
                <a:cs typeface="微軟正黑體"/>
              </a:rPr>
              <a:t>(</a:t>
            </a:r>
            <a:r>
              <a:rPr lang="en-US" i="1" dirty="0">
                <a:latin typeface="微軟正黑體"/>
                <a:ea typeface="微軟正黑體"/>
                <a:cs typeface="微軟正黑體"/>
              </a:rPr>
              <a:t>x</a:t>
            </a:r>
            <a:r>
              <a:rPr lang="en-US" baseline="-25000" dirty="0">
                <a:latin typeface="微軟正黑體"/>
                <a:ea typeface="微軟正黑體"/>
                <a:cs typeface="微軟正黑體"/>
              </a:rPr>
              <a:t>2</a:t>
            </a:r>
            <a:r>
              <a:rPr lang="en-US" dirty="0">
                <a:latin typeface="微軟正黑體"/>
                <a:ea typeface="微軟正黑體"/>
                <a:cs typeface="微軟正黑體"/>
              </a:rPr>
              <a:t>)</a:t>
            </a:r>
            <a:r>
              <a:rPr lang="en-US" i="1" dirty="0">
                <a:latin typeface="微軟正黑體"/>
                <a:ea typeface="微軟正黑體"/>
                <a:cs typeface="微軟正黑體"/>
              </a:rPr>
              <a:t>f </a:t>
            </a:r>
            <a:r>
              <a:rPr lang="en-US" dirty="0">
                <a:latin typeface="微軟正黑體"/>
                <a:ea typeface="微軟正黑體"/>
                <a:cs typeface="微軟正黑體"/>
              </a:rPr>
              <a:t>(</a:t>
            </a:r>
            <a:r>
              <a:rPr lang="en-US" i="1" dirty="0">
                <a:latin typeface="微軟正黑體"/>
                <a:ea typeface="微軟正黑體"/>
                <a:cs typeface="微軟正黑體"/>
              </a:rPr>
              <a:t>x</a:t>
            </a:r>
            <a:r>
              <a:rPr lang="en-US" baseline="-25000" dirty="0">
                <a:latin typeface="微軟正黑體"/>
                <a:ea typeface="微軟正黑體"/>
                <a:cs typeface="微軟正黑體"/>
              </a:rPr>
              <a:t>3</a:t>
            </a:r>
            <a:r>
              <a:rPr lang="en-US" dirty="0">
                <a:latin typeface="微軟正黑體"/>
                <a:ea typeface="微軟正黑體"/>
                <a:cs typeface="微軟正黑體"/>
              </a:rPr>
              <a:t>)… </a:t>
            </a:r>
            <a:r>
              <a:rPr lang="en-US" i="1" dirty="0">
                <a:latin typeface="微軟正黑體"/>
                <a:ea typeface="微軟正黑體"/>
                <a:cs typeface="微軟正黑體"/>
              </a:rPr>
              <a:t>f </a:t>
            </a:r>
            <a:r>
              <a:rPr lang="en-US" dirty="0">
                <a:latin typeface="微軟正黑體"/>
                <a:ea typeface="微軟正黑體"/>
                <a:cs typeface="微軟正黑體"/>
              </a:rPr>
              <a:t>(</a:t>
            </a:r>
            <a:r>
              <a:rPr lang="en-US" i="1" dirty="0" err="1">
                <a:latin typeface="微軟正黑體"/>
                <a:ea typeface="微軟正黑體"/>
                <a:cs typeface="微軟正黑體"/>
              </a:rPr>
              <a:t>x</a:t>
            </a:r>
            <a:r>
              <a:rPr lang="en-US" i="1" baseline="-25000" dirty="0" err="1">
                <a:latin typeface="微軟正黑體"/>
                <a:ea typeface="微軟正黑體"/>
                <a:cs typeface="微軟正黑體"/>
              </a:rPr>
              <a:t>n</a:t>
            </a:r>
            <a:r>
              <a:rPr lang="en-US" dirty="0">
                <a:latin typeface="微軟正黑體"/>
                <a:ea typeface="微軟正黑體"/>
                <a:cs typeface="微軟正黑體"/>
              </a:rPr>
              <a:t>)</a:t>
            </a:r>
            <a:endParaRPr lang="en-US" b="1" dirty="0">
              <a:latin typeface="微軟正黑體"/>
              <a:ea typeface="微軟正黑體"/>
              <a:cs typeface="微軟正黑體"/>
            </a:endParaRPr>
          </a:p>
          <a:p>
            <a:endParaRPr lang="en-IN" dirty="0">
              <a:latin typeface="微軟正黑體"/>
              <a:ea typeface="微軟正黑體"/>
              <a:cs typeface="微軟正黑體"/>
            </a:endParaRPr>
          </a:p>
          <a:p>
            <a:r>
              <a:rPr lang="en-IN" dirty="0">
                <a:latin typeface="微軟正黑體"/>
                <a:ea typeface="微軟正黑體"/>
                <a:cs typeface="微軟正黑體"/>
              </a:rPr>
              <a:t>The </a:t>
            </a:r>
            <a:r>
              <a:rPr lang="en-IN" b="1" dirty="0">
                <a:latin typeface="微軟正黑體"/>
                <a:ea typeface="微軟正黑體"/>
                <a:cs typeface="微軟正黑體"/>
              </a:rPr>
              <a:t>maximum likelihood estimators </a:t>
            </a:r>
            <a:r>
              <a:rPr lang="en-IN" dirty="0">
                <a:latin typeface="微軟正黑體"/>
                <a:ea typeface="微軟正黑體"/>
                <a:cs typeface="微軟正黑體"/>
              </a:rPr>
              <a:t>of the parameters </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1</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2</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i="1" baseline="-25000" dirty="0">
                <a:latin typeface="微軟正黑體"/>
                <a:ea typeface="微軟正黑體"/>
                <a:cs typeface="微軟正黑體"/>
              </a:rPr>
              <a:t>k</a:t>
            </a:r>
            <a:r>
              <a:rPr lang="en-IN" i="1" dirty="0">
                <a:latin typeface="微軟正黑體"/>
                <a:ea typeface="微軟正黑體"/>
                <a:cs typeface="微軟正黑體"/>
              </a:rPr>
              <a:t> </a:t>
            </a:r>
            <a:r>
              <a:rPr lang="en-IN" dirty="0">
                <a:latin typeface="微軟正黑體"/>
                <a:ea typeface="微軟正黑體"/>
                <a:cs typeface="微軟正黑體"/>
              </a:rPr>
              <a:t>are the particular values of </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1</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2</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i="1" baseline="-25000" dirty="0">
                <a:latin typeface="微軟正黑體"/>
                <a:ea typeface="微軟正黑體"/>
                <a:cs typeface="微軟正黑體"/>
              </a:rPr>
              <a:t>k</a:t>
            </a:r>
            <a:r>
              <a:rPr lang="en-IN" i="1" dirty="0">
                <a:latin typeface="微軟正黑體"/>
                <a:ea typeface="微軟正黑體"/>
                <a:cs typeface="微軟正黑體"/>
              </a:rPr>
              <a:t> </a:t>
            </a:r>
            <a:r>
              <a:rPr lang="en-IN" dirty="0">
                <a:latin typeface="微軟正黑體"/>
                <a:ea typeface="微軟正黑體"/>
                <a:cs typeface="微軟正黑體"/>
              </a:rPr>
              <a:t>that </a:t>
            </a:r>
            <a:r>
              <a:rPr lang="en-IN" b="1" dirty="0">
                <a:solidFill>
                  <a:srgbClr val="FF0000"/>
                </a:solidFill>
                <a:latin typeface="微軟正黑體"/>
                <a:ea typeface="微軟正黑體"/>
                <a:cs typeface="微軟正黑體"/>
              </a:rPr>
              <a:t>maximize the function </a:t>
            </a:r>
            <a:r>
              <a:rPr lang="en-IN" i="1" dirty="0">
                <a:latin typeface="微軟正黑體"/>
                <a:ea typeface="微軟正黑體"/>
                <a:cs typeface="微軟正黑體"/>
              </a:rPr>
              <a:t>L</a:t>
            </a:r>
            <a:r>
              <a:rPr lang="en-IN" dirty="0">
                <a:latin typeface="微軟正黑體"/>
                <a:ea typeface="微軟正黑體"/>
                <a:cs typeface="微軟正黑體"/>
              </a:rPr>
              <a:t>(</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1</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baseline="-25000" dirty="0">
                <a:latin typeface="微軟正黑體"/>
                <a:ea typeface="微軟正黑體"/>
                <a:cs typeface="微軟正黑體"/>
              </a:rPr>
              <a:t>2</a:t>
            </a:r>
            <a:r>
              <a:rPr lang="en-IN" dirty="0">
                <a:latin typeface="微軟正黑體"/>
                <a:ea typeface="微軟正黑體"/>
                <a:cs typeface="微軟正黑體"/>
              </a:rPr>
              <a:t>,…, </a:t>
            </a:r>
            <a:r>
              <a:rPr lang="en-IN" i="1" dirty="0">
                <a:latin typeface="微軟正黑體"/>
                <a:ea typeface="微軟正黑體"/>
                <a:cs typeface="微軟正黑體"/>
                <a:sym typeface="Symbol"/>
              </a:rPr>
              <a:t></a:t>
            </a:r>
            <a:r>
              <a:rPr lang="en-IN" i="1" baseline="-25000" dirty="0">
                <a:latin typeface="微軟正黑體"/>
                <a:ea typeface="微軟正黑體"/>
                <a:cs typeface="微軟正黑體"/>
              </a:rPr>
              <a:t>k</a:t>
            </a:r>
            <a:r>
              <a:rPr lang="en-IN" dirty="0">
                <a:latin typeface="微軟正黑體"/>
                <a:ea typeface="微軟正黑體"/>
                <a:cs typeface="微軟正黑體"/>
              </a:rPr>
              <a:t>).</a:t>
            </a:r>
            <a:endParaRPr lang="en-US" dirty="0">
              <a:latin typeface="微軟正黑體"/>
              <a:ea typeface="微軟正黑體"/>
              <a:cs typeface="微軟正黑體"/>
            </a:endParaRPr>
          </a:p>
        </p:txBody>
      </p:sp>
    </p:spTree>
    <p:extLst>
      <p:ext uri="{BB962C8B-B14F-4D97-AF65-F5344CB8AC3E}">
        <p14:creationId xmlns:p14="http://schemas.microsoft.com/office/powerpoint/2010/main" val="2349640505"/>
      </p:ext>
    </p:extLst>
  </p:cSld>
  <p:clrMapOvr>
    <a:masterClrMapping/>
  </p:clrMapOvr>
  <p:transition spd="slow" advTm="37241"/>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51</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1429"/>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 Example-</a:t>
            </a:r>
            <a:r>
              <a:rPr lang="zh-TW" altLang="en-US" sz="3200" b="1" dirty="0">
                <a:latin typeface="微軟正黑體" panose="020B0604030504040204" pitchFamily="34" charset="-120"/>
                <a:ea typeface="微軟正黑體" panose="020B0604030504040204" pitchFamily="34" charset="-120"/>
                <a:cs typeface="Cambria"/>
              </a:rPr>
              <a:t>母體比例</a:t>
            </a:r>
            <a:endParaRPr lang="en-US" altLang="zh-TW" sz="3200" b="1" dirty="0">
              <a:latin typeface="微軟正黑體" panose="020B0604030504040204" pitchFamily="34" charset="-120"/>
              <a:ea typeface="微軟正黑體" panose="020B0604030504040204" pitchFamily="34" charset="-120"/>
              <a:cs typeface="Cambria"/>
            </a:endParaRPr>
          </a:p>
        </p:txBody>
      </p:sp>
      <p:sp>
        <p:nvSpPr>
          <p:cNvPr id="3" name="頁尾版面配置區 2"/>
          <p:cNvSpPr>
            <a:spLocks noGrp="1"/>
          </p:cNvSpPr>
          <p:nvPr>
            <p:ph type="ftr" sz="quarter" idx="11"/>
          </p:nvPr>
        </p:nvSpPr>
        <p:spPr/>
        <p:txBody>
          <a:bodyPr/>
          <a:lstStyle/>
          <a:p>
            <a:r>
              <a:rPr lang="en-US" altLang="zh-TW">
                <a:solidFill>
                  <a:prstClr val="black">
                    <a:tint val="75000"/>
                  </a:prstClr>
                </a:solidFill>
                <a:latin typeface="Calibri"/>
                <a:ea typeface="新細明體"/>
              </a:rPr>
              <a:t>NCTU CoLLab Copyright</a:t>
            </a:r>
            <a:endParaRPr lang="zh-TW" altLang="en-US">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0" name="Content Placeholder 2"/>
          <p:cNvSpPr txBox="1">
            <a:spLocks/>
          </p:cNvSpPr>
          <p:nvPr/>
        </p:nvSpPr>
        <p:spPr>
          <a:xfrm>
            <a:off x="0" y="747059"/>
            <a:ext cx="9144000" cy="14044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產品製作的過程中，若是先不知道產品有缺陷的機率π。</a:t>
            </a:r>
            <a:endParaRPr lang="en-US" altLang="zh-TW" dirty="0">
              <a:solidFill>
                <a:srgbClr val="000000"/>
              </a:solidFill>
              <a:latin typeface="微軟正黑體"/>
              <a:ea typeface="微軟正黑體"/>
              <a:cs typeface="微軟正黑體"/>
            </a:endParaRPr>
          </a:p>
          <a:p>
            <a:pPr marL="0" indent="0">
              <a:buNone/>
            </a:pPr>
            <a:r>
              <a:rPr lang="zh-TW" altLang="en-US" dirty="0">
                <a:solidFill>
                  <a:srgbClr val="000000"/>
                </a:solidFill>
                <a:latin typeface="微軟正黑體"/>
                <a:ea typeface="微軟正黑體"/>
                <a:cs typeface="微軟正黑體"/>
              </a:rPr>
              <a:t>如何透過</a:t>
            </a:r>
            <a:r>
              <a:rPr lang="en-US" altLang="zh-TW" dirty="0">
                <a:solidFill>
                  <a:srgbClr val="000000"/>
                </a:solidFill>
                <a:latin typeface="微軟正黑體"/>
                <a:ea typeface="微軟正黑體"/>
                <a:cs typeface="微軟正黑體"/>
              </a:rPr>
              <a:t>MLE</a:t>
            </a:r>
            <a:r>
              <a:rPr lang="zh-TW" altLang="en-US" dirty="0">
                <a:solidFill>
                  <a:srgbClr val="000000"/>
                </a:solidFill>
                <a:latin typeface="微軟正黑體"/>
                <a:ea typeface="微軟正黑體"/>
                <a:cs typeface="微軟正黑體"/>
              </a:rPr>
              <a:t>方法去估計</a:t>
            </a:r>
            <a:r>
              <a:rPr lang="en-US" altLang="zh-TW" dirty="0">
                <a:solidFill>
                  <a:srgbClr val="000000"/>
                </a:solidFill>
                <a:latin typeface="微軟正黑體"/>
                <a:ea typeface="微軟正黑體"/>
                <a:cs typeface="微軟正黑體"/>
              </a:rPr>
              <a:t>? </a:t>
            </a:r>
            <a:r>
              <a:rPr lang="zh-TW" altLang="en-US" dirty="0">
                <a:solidFill>
                  <a:srgbClr val="000000"/>
                </a:solidFill>
                <a:latin typeface="微軟正黑體"/>
                <a:ea typeface="微軟正黑體"/>
                <a:cs typeface="微軟正黑體"/>
              </a:rPr>
              <a:t>考慮抽樣</a:t>
            </a:r>
            <a:r>
              <a:rPr lang="en-US" altLang="zh-TW" dirty="0">
                <a:solidFill>
                  <a:srgbClr val="000000"/>
                </a:solidFill>
                <a:latin typeface="微軟正黑體"/>
                <a:ea typeface="微軟正黑體"/>
                <a:cs typeface="微軟正黑體"/>
              </a:rPr>
              <a:t>10</a:t>
            </a:r>
            <a:r>
              <a:rPr lang="zh-TW" altLang="en-US" dirty="0">
                <a:solidFill>
                  <a:srgbClr val="000000"/>
                </a:solidFill>
                <a:latin typeface="微軟正黑體"/>
                <a:ea typeface="微軟正黑體"/>
                <a:cs typeface="微軟正黑體"/>
              </a:rPr>
              <a:t>個產品其中有</a:t>
            </a:r>
            <a:r>
              <a:rPr lang="en-US" altLang="zh-TW" dirty="0">
                <a:solidFill>
                  <a:srgbClr val="000000"/>
                </a:solidFill>
                <a:latin typeface="微軟正黑體"/>
                <a:ea typeface="微軟正黑體"/>
                <a:cs typeface="微軟正黑體"/>
              </a:rPr>
              <a:t>3</a:t>
            </a:r>
            <a:r>
              <a:rPr lang="zh-TW" altLang="en-US" dirty="0">
                <a:solidFill>
                  <a:srgbClr val="000000"/>
                </a:solidFill>
                <a:latin typeface="微軟正黑體"/>
                <a:ea typeface="微軟正黑體"/>
                <a:cs typeface="微軟正黑體"/>
              </a:rPr>
              <a:t>個是有缺陷的問題。</a:t>
            </a:r>
            <a:endParaRPr lang="en-US" dirty="0">
              <a:solidFill>
                <a:srgbClr val="000000"/>
              </a:solidFill>
              <a:latin typeface="微軟正黑體"/>
              <a:ea typeface="微軟正黑體"/>
              <a:cs typeface="微軟正黑體"/>
            </a:endParaRPr>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16"/>
          <a:stretch/>
        </p:blipFill>
        <p:spPr bwMode="auto">
          <a:xfrm>
            <a:off x="2898587" y="1727863"/>
            <a:ext cx="5259295" cy="4935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 name="矩形 12"/>
          <p:cNvSpPr/>
          <p:nvPr/>
        </p:nvSpPr>
        <p:spPr>
          <a:xfrm>
            <a:off x="5632823" y="4709433"/>
            <a:ext cx="2510117" cy="161390"/>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sp>
        <p:nvSpPr>
          <p:cNvPr id="14" name="矩形 13"/>
          <p:cNvSpPr/>
          <p:nvPr/>
        </p:nvSpPr>
        <p:spPr>
          <a:xfrm>
            <a:off x="3021105" y="4891714"/>
            <a:ext cx="2835836" cy="188285"/>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sp>
        <p:nvSpPr>
          <p:cNvPr id="15" name="Content Placeholder 2"/>
          <p:cNvSpPr txBox="1">
            <a:spLocks/>
          </p:cNvSpPr>
          <p:nvPr/>
        </p:nvSpPr>
        <p:spPr>
          <a:xfrm>
            <a:off x="0" y="2826871"/>
            <a:ext cx="2704353" cy="2805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π為多少才可以讓上述情況最容易發生</a:t>
            </a:r>
            <a:r>
              <a:rPr lang="en-US" altLang="zh-TW" dirty="0">
                <a:solidFill>
                  <a:srgbClr val="000000"/>
                </a:solidFill>
                <a:latin typeface="微軟正黑體"/>
                <a:ea typeface="微軟正黑體"/>
                <a:cs typeface="微軟正黑體"/>
              </a:rPr>
              <a:t>?</a:t>
            </a:r>
          </a:p>
        </p:txBody>
      </p:sp>
    </p:spTree>
    <p:extLst>
      <p:ext uri="{BB962C8B-B14F-4D97-AF65-F5344CB8AC3E}">
        <p14:creationId xmlns:p14="http://schemas.microsoft.com/office/powerpoint/2010/main" val="1287107695"/>
      </p:ext>
    </p:extLst>
  </p:cSld>
  <p:clrMapOvr>
    <a:masterClrMapping/>
  </p:clrMapOvr>
  <p:transition spd="slow" advTm="37241"/>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 Example-</a:t>
            </a:r>
            <a:r>
              <a:rPr lang="zh-TW" altLang="en-US" sz="3200" b="1" dirty="0">
                <a:latin typeface="微軟正黑體" panose="020B0604030504040204" pitchFamily="34" charset="-120"/>
                <a:ea typeface="微軟正黑體" panose="020B0604030504040204" pitchFamily="34" charset="-120"/>
                <a:cs typeface="Cambria"/>
              </a:rPr>
              <a:t>母體比例</a:t>
            </a:r>
            <a:endParaRPr lang="en-US" altLang="zh-TW" sz="3200" b="1" dirty="0">
              <a:latin typeface="微軟正黑體" panose="020B0604030504040204" pitchFamily="34" charset="-120"/>
              <a:ea typeface="微軟正黑體" panose="020B0604030504040204" pitchFamily="34" charset="-120"/>
              <a:cs typeface="Cambria"/>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graphicFrame>
        <p:nvGraphicFramePr>
          <p:cNvPr id="16" name="物件 15"/>
          <p:cNvGraphicFramePr>
            <a:graphicFrameLocks noChangeAspect="1"/>
          </p:cNvGraphicFramePr>
          <p:nvPr>
            <p:extLst/>
          </p:nvPr>
        </p:nvGraphicFramePr>
        <p:xfrm>
          <a:off x="138208" y="976154"/>
          <a:ext cx="3341621" cy="2376264"/>
        </p:xfrm>
        <a:graphic>
          <a:graphicData uri="http://schemas.openxmlformats.org/presentationml/2006/ole">
            <mc:AlternateContent xmlns:mc="http://schemas.openxmlformats.org/markup-compatibility/2006">
              <mc:Choice xmlns:v="urn:schemas-microsoft-com:vml" Requires="v">
                <p:oleObj spid="_x0000_s109601" name="方程式" r:id="rId4" imgW="1714500" imgH="1219200" progId="Equation.3">
                  <p:embed/>
                </p:oleObj>
              </mc:Choice>
              <mc:Fallback>
                <p:oleObj name="方程式" r:id="rId4" imgW="1714500" imgH="1219200" progId="Equation.3">
                  <p:embed/>
                  <p:pic>
                    <p:nvPicPr>
                      <p:cNvPr id="16" name="物件 15"/>
                      <p:cNvPicPr/>
                      <p:nvPr/>
                    </p:nvPicPr>
                    <p:blipFill>
                      <a:blip r:embed="rId5"/>
                      <a:stretch>
                        <a:fillRect/>
                      </a:stretch>
                    </p:blipFill>
                    <p:spPr>
                      <a:xfrm>
                        <a:off x="138208" y="976154"/>
                        <a:ext cx="3341621" cy="2376264"/>
                      </a:xfrm>
                      <a:prstGeom prst="rect">
                        <a:avLst/>
                      </a:prstGeom>
                      <a:solidFill>
                        <a:srgbClr val="FFFFFF"/>
                      </a:solidFill>
                      <a:ln>
                        <a:solidFill>
                          <a:srgbClr val="000000"/>
                        </a:solidFill>
                      </a:ln>
                    </p:spPr>
                  </p:pic>
                </p:oleObj>
              </mc:Fallback>
            </mc:AlternateContent>
          </a:graphicData>
        </a:graphic>
      </p:graphicFrame>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99145"/>
            <a:ext cx="8785225" cy="2466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8" name="矩形 17"/>
          <p:cNvSpPr/>
          <p:nvPr/>
        </p:nvSpPr>
        <p:spPr>
          <a:xfrm>
            <a:off x="1404470" y="4007198"/>
            <a:ext cx="7246471" cy="265978"/>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sp>
        <p:nvSpPr>
          <p:cNvPr id="19" name="矩形 18"/>
          <p:cNvSpPr/>
          <p:nvPr/>
        </p:nvSpPr>
        <p:spPr>
          <a:xfrm>
            <a:off x="182281" y="4323951"/>
            <a:ext cx="2895601" cy="233108"/>
          </a:xfrm>
          <a:prstGeom prst="rect">
            <a:avLst/>
          </a:prstGeom>
          <a:gradFill flip="none" rotWithShape="1">
            <a:gsLst>
              <a:gs pos="0">
                <a:schemeClr val="accent1">
                  <a:satMod val="103000"/>
                  <a:lumMod val="102000"/>
                  <a:tint val="94000"/>
                  <a:alpha val="49000"/>
                </a:schemeClr>
              </a:gs>
              <a:gs pos="50000">
                <a:schemeClr val="accent1">
                  <a:satMod val="110000"/>
                  <a:lumMod val="100000"/>
                  <a:shade val="100000"/>
                  <a:alpha val="49000"/>
                </a:schemeClr>
              </a:gs>
              <a:gs pos="100000">
                <a:schemeClr val="accent1">
                  <a:lumMod val="99000"/>
                  <a:satMod val="120000"/>
                  <a:shade val="78000"/>
                  <a:alpha val="49000"/>
                </a:schemeClr>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sp>
        <p:nvSpPr>
          <p:cNvPr id="20" name="Content Placeholder 2"/>
          <p:cNvSpPr txBox="1">
            <a:spLocks/>
          </p:cNvSpPr>
          <p:nvPr/>
        </p:nvSpPr>
        <p:spPr>
          <a:xfrm>
            <a:off x="3911319" y="1695133"/>
            <a:ext cx="4407461" cy="9383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600" dirty="0">
                <a:solidFill>
                  <a:srgbClr val="000000"/>
                </a:solidFill>
                <a:latin typeface="微軟正黑體"/>
                <a:ea typeface="微軟正黑體"/>
                <a:cs typeface="微軟正黑體"/>
              </a:rPr>
              <a:t>樣本比例可自然推估母體比例</a:t>
            </a:r>
            <a:endParaRPr lang="en-US" altLang="zh-TW" sz="3600" dirty="0">
              <a:solidFill>
                <a:srgbClr val="000000"/>
              </a:solidFill>
              <a:latin typeface="微軟正黑體"/>
              <a:ea typeface="微軟正黑體"/>
              <a:cs typeface="微軟正黑體"/>
            </a:endParaRPr>
          </a:p>
        </p:txBody>
      </p:sp>
    </p:spTree>
    <p:extLst>
      <p:ext uri="{BB962C8B-B14F-4D97-AF65-F5344CB8AC3E}">
        <p14:creationId xmlns:p14="http://schemas.microsoft.com/office/powerpoint/2010/main" val="2655267297"/>
      </p:ext>
    </p:extLst>
  </p:cSld>
  <p:clrMapOvr>
    <a:masterClrMapping/>
  </p:clrMapOvr>
  <p:transition spd="slow" advTm="37241"/>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53</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 Example-</a:t>
            </a:r>
            <a:r>
              <a:rPr lang="zh-TW" altLang="en-US" sz="3200" b="1" dirty="0">
                <a:latin typeface="微軟正黑體" panose="020B0604030504040204" pitchFamily="34" charset="-120"/>
                <a:ea typeface="微軟正黑體" panose="020B0604030504040204" pitchFamily="34" charset="-120"/>
                <a:cs typeface="Cambria"/>
              </a:rPr>
              <a:t>母體比例</a:t>
            </a:r>
            <a:endParaRPr lang="en-US" altLang="zh-TW" sz="3200" b="1" dirty="0">
              <a:latin typeface="微軟正黑體" panose="020B0604030504040204" pitchFamily="34" charset="-120"/>
              <a:ea typeface="微軟正黑體" panose="020B0604030504040204" pitchFamily="34" charset="-120"/>
              <a:cs typeface="Cambria"/>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2" name="Content Placeholder 2"/>
          <p:cNvSpPr txBox="1">
            <a:spLocks/>
          </p:cNvSpPr>
          <p:nvPr/>
        </p:nvSpPr>
        <p:spPr>
          <a:xfrm>
            <a:off x="0" y="2197430"/>
            <a:ext cx="9144000" cy="1867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微軟正黑體"/>
                <a:ea typeface="微軟正黑體"/>
                <a:cs typeface="微軟正黑體"/>
              </a:rPr>
              <a:t>(1)f(x)</a:t>
            </a:r>
            <a:r>
              <a:rPr lang="zh-TW" altLang="en-US" dirty="0">
                <a:solidFill>
                  <a:srgbClr val="000000"/>
                </a:solidFill>
                <a:latin typeface="微軟正黑體"/>
                <a:ea typeface="微軟正黑體"/>
                <a:cs typeface="微軟正黑體"/>
              </a:rPr>
              <a:t>為機率密度函數，可用來定義似然函數</a:t>
            </a:r>
            <a:r>
              <a:rPr lang="en-US" altLang="zh-TW" b="1" i="1" dirty="0">
                <a:solidFill>
                  <a:srgbClr val="000000"/>
                </a:solidFill>
                <a:latin typeface="微軟正黑體"/>
                <a:ea typeface="微軟正黑體"/>
                <a:cs typeface="微軟正黑體"/>
              </a:rPr>
              <a:t>L()</a:t>
            </a:r>
          </a:p>
          <a:p>
            <a:pPr marL="0" indent="0">
              <a:buNone/>
            </a:pPr>
            <a:r>
              <a:rPr lang="en-US" dirty="0">
                <a:solidFill>
                  <a:srgbClr val="000000"/>
                </a:solidFill>
                <a:latin typeface="微軟正黑體"/>
                <a:ea typeface="微軟正黑體"/>
                <a:cs typeface="微軟正黑體"/>
              </a:rPr>
              <a:t>(2)</a:t>
            </a:r>
            <a:r>
              <a:rPr lang="zh-TW" altLang="en-US" dirty="0">
                <a:solidFill>
                  <a:srgbClr val="000000"/>
                </a:solidFill>
                <a:latin typeface="微軟正黑體"/>
                <a:ea typeface="微軟正黑體"/>
                <a:cs typeface="微軟正黑體"/>
              </a:rPr>
              <a:t>若估計參數個數為一</a:t>
            </a:r>
            <a:r>
              <a:rPr lang="en-US" altLang="zh-TW" dirty="0">
                <a:solidFill>
                  <a:srgbClr val="000000"/>
                </a:solidFill>
                <a:latin typeface="微軟正黑體"/>
                <a:ea typeface="微軟正黑體"/>
                <a:cs typeface="微軟正黑體"/>
              </a:rPr>
              <a:t>(k=1)</a:t>
            </a:r>
            <a:r>
              <a:rPr lang="zh-TW" altLang="en-US" dirty="0">
                <a:solidFill>
                  <a:srgbClr val="000000"/>
                </a:solidFill>
                <a:latin typeface="微軟正黑體"/>
                <a:ea typeface="微軟正黑體"/>
                <a:cs typeface="微軟正黑體"/>
              </a:rPr>
              <a:t>，則需要針對</a:t>
            </a:r>
            <a:r>
              <a:rPr lang="en-US" altLang="zh-TW" dirty="0">
                <a:solidFill>
                  <a:srgbClr val="000000"/>
                </a:solidFill>
                <a:latin typeface="微軟正黑體"/>
                <a:ea typeface="微軟正黑體"/>
                <a:cs typeface="微軟正黑體"/>
              </a:rPr>
              <a:t>L</a:t>
            </a:r>
            <a:r>
              <a:rPr lang="zh-TW" altLang="en-US" dirty="0">
                <a:solidFill>
                  <a:srgbClr val="000000"/>
                </a:solidFill>
                <a:latin typeface="微軟正黑體"/>
                <a:ea typeface="微軟正黑體"/>
                <a:cs typeface="微軟正黑體"/>
              </a:rPr>
              <a:t>似然函數微分求導數值為</a:t>
            </a:r>
            <a:r>
              <a:rPr lang="en-US" altLang="zh-TW" dirty="0">
                <a:solidFill>
                  <a:srgbClr val="000000"/>
                </a:solidFill>
                <a:latin typeface="微軟正黑體"/>
                <a:ea typeface="微軟正黑體"/>
                <a:cs typeface="微軟正黑體"/>
              </a:rPr>
              <a:t>0</a:t>
            </a:r>
            <a:r>
              <a:rPr lang="zh-TW" altLang="en-US" dirty="0">
                <a:solidFill>
                  <a:srgbClr val="000000"/>
                </a:solidFill>
                <a:latin typeface="微軟正黑體"/>
                <a:ea typeface="微軟正黑體"/>
                <a:cs typeface="微軟正黑體"/>
              </a:rPr>
              <a:t>時</a:t>
            </a:r>
            <a:r>
              <a:rPr lang="en-US" altLang="zh-TW" dirty="0">
                <a:solidFill>
                  <a:srgbClr val="000000"/>
                </a:solidFill>
                <a:latin typeface="微軟正黑體"/>
                <a:ea typeface="微軟正黑體"/>
                <a:cs typeface="微軟正黑體"/>
              </a:rPr>
              <a:t>(</a:t>
            </a:r>
            <a:r>
              <a:rPr lang="zh-TW" altLang="en-US" dirty="0">
                <a:solidFill>
                  <a:srgbClr val="000000"/>
                </a:solidFill>
                <a:latin typeface="微軟正黑體"/>
                <a:ea typeface="微軟正黑體"/>
                <a:cs typeface="微軟正黑體"/>
              </a:rPr>
              <a:t>估計參數使得</a:t>
            </a:r>
            <a:r>
              <a:rPr lang="en-US" altLang="zh-TW" dirty="0">
                <a:solidFill>
                  <a:srgbClr val="000000"/>
                </a:solidFill>
                <a:latin typeface="微軟正黑體"/>
                <a:ea typeface="微軟正黑體"/>
                <a:cs typeface="微軟正黑體"/>
              </a:rPr>
              <a:t>L</a:t>
            </a:r>
            <a:r>
              <a:rPr lang="zh-TW" altLang="en-US" dirty="0">
                <a:solidFill>
                  <a:srgbClr val="000000"/>
                </a:solidFill>
                <a:latin typeface="微軟正黑體"/>
                <a:ea typeface="微軟正黑體"/>
                <a:cs typeface="微軟正黑體"/>
              </a:rPr>
              <a:t>機率最大</a:t>
            </a:r>
            <a:r>
              <a:rPr lang="en-US" altLang="zh-TW" dirty="0">
                <a:solidFill>
                  <a:srgbClr val="000000"/>
                </a:solidFill>
                <a:latin typeface="微軟正黑體"/>
                <a:ea typeface="微軟正黑體"/>
                <a:cs typeface="微軟正黑體"/>
              </a:rPr>
              <a:t>)</a:t>
            </a:r>
            <a:r>
              <a:rPr lang="zh-TW" altLang="en-US" dirty="0">
                <a:solidFill>
                  <a:srgbClr val="000000"/>
                </a:solidFill>
                <a:latin typeface="微軟正黑體"/>
                <a:ea typeface="微軟正黑體"/>
                <a:cs typeface="微軟正黑體"/>
              </a:rPr>
              <a:t>，其解即為估計值。若</a:t>
            </a:r>
            <a:r>
              <a:rPr lang="en-US" altLang="zh-TW" dirty="0">
                <a:solidFill>
                  <a:srgbClr val="000000"/>
                </a:solidFill>
                <a:latin typeface="微軟正黑體"/>
                <a:ea typeface="微軟正黑體"/>
                <a:cs typeface="微軟正黑體"/>
              </a:rPr>
              <a:t>k&gt;1</a:t>
            </a:r>
            <a:r>
              <a:rPr lang="zh-TW" altLang="en-US" dirty="0">
                <a:solidFill>
                  <a:srgbClr val="000000"/>
                </a:solidFill>
                <a:latin typeface="微軟正黑體"/>
                <a:ea typeface="微軟正黑體"/>
                <a:cs typeface="微軟正黑體"/>
              </a:rPr>
              <a:t>，則需算偏微分。</a:t>
            </a:r>
            <a:endParaRPr lang="en-US" dirty="0">
              <a:solidFill>
                <a:srgbClr val="000000"/>
              </a:solidFill>
              <a:latin typeface="微軟正黑體"/>
              <a:ea typeface="微軟正黑體"/>
              <a:cs typeface="微軟正黑體"/>
            </a:endParaRPr>
          </a:p>
        </p:txBody>
      </p:sp>
    </p:spTree>
    <p:extLst>
      <p:ext uri="{BB962C8B-B14F-4D97-AF65-F5344CB8AC3E}">
        <p14:creationId xmlns:p14="http://schemas.microsoft.com/office/powerpoint/2010/main" val="2532191073"/>
      </p:ext>
    </p:extLst>
  </p:cSld>
  <p:clrMapOvr>
    <a:masterClrMapping/>
  </p:clrMapOvr>
  <p:transition spd="slow" advTm="37241"/>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54</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 Example</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2" name="Content Placeholder 2"/>
          <p:cNvSpPr txBox="1">
            <a:spLocks/>
          </p:cNvSpPr>
          <p:nvPr/>
        </p:nvSpPr>
        <p:spPr>
          <a:xfrm>
            <a:off x="0" y="747060"/>
            <a:ext cx="9144000" cy="567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已知</a:t>
            </a:r>
            <a:r>
              <a:rPr lang="en-US" altLang="zh-TW" dirty="0">
                <a:solidFill>
                  <a:srgbClr val="000000"/>
                </a:solidFill>
                <a:latin typeface="微軟正黑體"/>
                <a:ea typeface="微軟正黑體"/>
                <a:cs typeface="微軟正黑體"/>
              </a:rPr>
              <a:t>12</a:t>
            </a:r>
            <a:r>
              <a:rPr lang="zh-TW" altLang="en-US" dirty="0">
                <a:solidFill>
                  <a:srgbClr val="000000"/>
                </a:solidFill>
                <a:latin typeface="微軟正黑體"/>
                <a:ea typeface="微軟正黑體"/>
                <a:cs typeface="微軟正黑體"/>
              </a:rPr>
              <a:t>個產品</a:t>
            </a:r>
            <a:r>
              <a:rPr lang="en-US" altLang="zh-TW" dirty="0">
                <a:solidFill>
                  <a:srgbClr val="000000"/>
                </a:solidFill>
                <a:latin typeface="微軟正黑體"/>
                <a:ea typeface="微軟正黑體"/>
                <a:cs typeface="微軟正黑體"/>
              </a:rPr>
              <a:t>(</a:t>
            </a:r>
            <a:r>
              <a:rPr lang="zh-TW" altLang="en-US" b="1" dirty="0">
                <a:solidFill>
                  <a:srgbClr val="FF0000"/>
                </a:solidFill>
                <a:latin typeface="微軟正黑體"/>
                <a:ea typeface="微軟正黑體"/>
                <a:cs typeface="微軟正黑體"/>
              </a:rPr>
              <a:t>小樣本數</a:t>
            </a:r>
            <a:r>
              <a:rPr lang="en-US" altLang="zh-TW" dirty="0">
                <a:solidFill>
                  <a:srgbClr val="000000"/>
                </a:solidFill>
                <a:latin typeface="微軟正黑體"/>
                <a:ea typeface="微軟正黑體"/>
                <a:cs typeface="微軟正黑體"/>
              </a:rPr>
              <a:t>)</a:t>
            </a:r>
            <a:r>
              <a:rPr lang="zh-TW" altLang="en-US" dirty="0">
                <a:solidFill>
                  <a:srgbClr val="000000"/>
                </a:solidFill>
                <a:latin typeface="微軟正黑體"/>
                <a:ea typeface="微軟正黑體"/>
                <a:cs typeface="微軟正黑體"/>
              </a:rPr>
              <a:t>分別可以使用的壽命</a:t>
            </a:r>
            <a:r>
              <a:rPr lang="en-US" altLang="zh-TW" dirty="0">
                <a:solidFill>
                  <a:srgbClr val="000000"/>
                </a:solidFill>
                <a:latin typeface="微軟正黑體"/>
                <a:ea typeface="微軟正黑體"/>
                <a:cs typeface="微軟正黑體"/>
              </a:rPr>
              <a:t>(</a:t>
            </a:r>
            <a:r>
              <a:rPr lang="zh-TW" altLang="en-US" dirty="0">
                <a:solidFill>
                  <a:srgbClr val="000000"/>
                </a:solidFill>
                <a:latin typeface="微軟正黑體"/>
                <a:ea typeface="微軟正黑體"/>
                <a:cs typeface="微軟正黑體"/>
              </a:rPr>
              <a:t>單位小時</a:t>
            </a:r>
            <a:r>
              <a:rPr lang="en-US" altLang="zh-TW" dirty="0">
                <a:solidFill>
                  <a:srgbClr val="000000"/>
                </a:solidFill>
                <a:latin typeface="微軟正黑體"/>
                <a:ea typeface="微軟正黑體"/>
                <a:cs typeface="微軟正黑體"/>
              </a:rPr>
              <a:t>):</a:t>
            </a:r>
            <a:endParaRPr lang="en-US" dirty="0">
              <a:solidFill>
                <a:srgbClr val="000000"/>
              </a:solidFill>
              <a:latin typeface="微軟正黑體"/>
              <a:ea typeface="微軟正黑體"/>
              <a:cs typeface="微軟正黑體"/>
            </a:endParaRPr>
          </a:p>
        </p:txBody>
      </p:sp>
      <p:pic>
        <p:nvPicPr>
          <p:cNvPr id="13"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3505" t="39047" r="26314" b="52351"/>
          <a:stretch/>
        </p:blipFill>
        <p:spPr bwMode="auto">
          <a:xfrm>
            <a:off x="141528" y="1305374"/>
            <a:ext cx="6117996" cy="8389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Content Placeholder 2"/>
          <p:cNvSpPr txBox="1">
            <a:spLocks/>
          </p:cNvSpPr>
          <p:nvPr/>
        </p:nvSpPr>
        <p:spPr>
          <a:xfrm>
            <a:off x="0" y="2318872"/>
            <a:ext cx="9144000" cy="567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壽命問題，使用指數機率密度函數，其中λ未知</a:t>
            </a:r>
            <a:r>
              <a:rPr lang="en-US" altLang="zh-TW" dirty="0">
                <a:solidFill>
                  <a:srgbClr val="000000"/>
                </a:solidFill>
                <a:latin typeface="微軟正黑體"/>
                <a:ea typeface="微軟正黑體"/>
                <a:cs typeface="微軟正黑體"/>
              </a:rPr>
              <a:t>:</a:t>
            </a:r>
            <a:endParaRPr lang="en-US" dirty="0">
              <a:solidFill>
                <a:srgbClr val="000000"/>
              </a:solidFill>
              <a:latin typeface="微軟正黑體"/>
              <a:ea typeface="微軟正黑體"/>
              <a:cs typeface="微軟正黑體"/>
            </a:endParaRPr>
          </a:p>
        </p:txBody>
      </p:sp>
      <p:graphicFrame>
        <p:nvGraphicFramePr>
          <p:cNvPr id="5" name="物件 4"/>
          <p:cNvGraphicFramePr>
            <a:graphicFrameLocks noChangeAspect="1"/>
          </p:cNvGraphicFramePr>
          <p:nvPr>
            <p:extLst/>
          </p:nvPr>
        </p:nvGraphicFramePr>
        <p:xfrm>
          <a:off x="3700182" y="2791759"/>
          <a:ext cx="1706033" cy="495300"/>
        </p:xfrm>
        <a:graphic>
          <a:graphicData uri="http://schemas.openxmlformats.org/presentationml/2006/ole">
            <mc:AlternateContent xmlns:mc="http://schemas.openxmlformats.org/markup-compatibility/2006">
              <mc:Choice xmlns:v="urn:schemas-microsoft-com:vml" Requires="v">
                <p:oleObj spid="_x0000_s110648" name="方程式" r:id="rId5" imgW="787400" imgH="228600" progId="Equation.3">
                  <p:embed/>
                </p:oleObj>
              </mc:Choice>
              <mc:Fallback>
                <p:oleObj name="方程式" r:id="rId5" imgW="787400" imgH="228600" progId="Equation.3">
                  <p:embed/>
                  <p:pic>
                    <p:nvPicPr>
                      <p:cNvPr id="5" name="物件 4"/>
                      <p:cNvPicPr/>
                      <p:nvPr/>
                    </p:nvPicPr>
                    <p:blipFill>
                      <a:blip r:embed="rId6"/>
                      <a:stretch>
                        <a:fillRect/>
                      </a:stretch>
                    </p:blipFill>
                    <p:spPr>
                      <a:xfrm>
                        <a:off x="3700182" y="2791759"/>
                        <a:ext cx="1706033" cy="495300"/>
                      </a:xfrm>
                      <a:prstGeom prst="rect">
                        <a:avLst/>
                      </a:prstGeom>
                    </p:spPr>
                  </p:pic>
                </p:oleObj>
              </mc:Fallback>
            </mc:AlternateContent>
          </a:graphicData>
        </a:graphic>
      </p:graphicFrame>
      <p:sp>
        <p:nvSpPr>
          <p:cNvPr id="21" name="Content Placeholder 2"/>
          <p:cNvSpPr txBox="1">
            <a:spLocks/>
          </p:cNvSpPr>
          <p:nvPr/>
        </p:nvSpPr>
        <p:spPr>
          <a:xfrm>
            <a:off x="0" y="3457389"/>
            <a:ext cx="9144000" cy="567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定義似然函數</a:t>
            </a:r>
            <a:r>
              <a:rPr lang="en-US" altLang="zh-TW" i="1" dirty="0">
                <a:solidFill>
                  <a:srgbClr val="000000"/>
                </a:solidFill>
                <a:latin typeface="微軟正黑體"/>
                <a:ea typeface="微軟正黑體"/>
                <a:cs typeface="微軟正黑體"/>
              </a:rPr>
              <a:t>L</a:t>
            </a:r>
            <a:r>
              <a:rPr lang="en-US" altLang="zh-TW" dirty="0">
                <a:solidFill>
                  <a:srgbClr val="000000"/>
                </a:solidFill>
                <a:latin typeface="微軟正黑體"/>
                <a:ea typeface="微軟正黑體"/>
                <a:cs typeface="微軟正黑體"/>
              </a:rPr>
              <a:t>:</a:t>
            </a:r>
            <a:endParaRPr lang="en-US" dirty="0">
              <a:solidFill>
                <a:srgbClr val="000000"/>
              </a:solidFill>
              <a:latin typeface="微軟正黑體"/>
              <a:ea typeface="微軟正黑體"/>
              <a:cs typeface="微軟正黑體"/>
            </a:endParaRPr>
          </a:p>
        </p:txBody>
      </p:sp>
      <p:graphicFrame>
        <p:nvGraphicFramePr>
          <p:cNvPr id="6" name="物件 5"/>
          <p:cNvGraphicFramePr>
            <a:graphicFrameLocks noChangeAspect="1"/>
          </p:cNvGraphicFramePr>
          <p:nvPr>
            <p:extLst/>
          </p:nvPr>
        </p:nvGraphicFramePr>
        <p:xfrm>
          <a:off x="2774577" y="3493995"/>
          <a:ext cx="5980950" cy="2990475"/>
        </p:xfrm>
        <a:graphic>
          <a:graphicData uri="http://schemas.openxmlformats.org/presentationml/2006/ole">
            <mc:AlternateContent xmlns:mc="http://schemas.openxmlformats.org/markup-compatibility/2006">
              <mc:Choice xmlns:v="urn:schemas-microsoft-com:vml" Requires="v">
                <p:oleObj spid="_x0000_s110649" name="方程式" r:id="rId7" imgW="2489200" imgH="1244600" progId="Equation.3">
                  <p:embed/>
                </p:oleObj>
              </mc:Choice>
              <mc:Fallback>
                <p:oleObj name="方程式" r:id="rId7" imgW="2489200" imgH="1244600" progId="Equation.3">
                  <p:embed/>
                  <p:pic>
                    <p:nvPicPr>
                      <p:cNvPr id="6" name="物件 5"/>
                      <p:cNvPicPr/>
                      <p:nvPr/>
                    </p:nvPicPr>
                    <p:blipFill>
                      <a:blip r:embed="rId8"/>
                      <a:stretch>
                        <a:fillRect/>
                      </a:stretch>
                    </p:blipFill>
                    <p:spPr>
                      <a:xfrm>
                        <a:off x="2774577" y="3493995"/>
                        <a:ext cx="5980950" cy="2990475"/>
                      </a:xfrm>
                      <a:prstGeom prst="rect">
                        <a:avLst/>
                      </a:prstGeom>
                    </p:spPr>
                  </p:pic>
                </p:oleObj>
              </mc:Fallback>
            </mc:AlternateContent>
          </a:graphicData>
        </a:graphic>
      </p:graphicFrame>
    </p:spTree>
    <p:extLst>
      <p:ext uri="{BB962C8B-B14F-4D97-AF65-F5344CB8AC3E}">
        <p14:creationId xmlns:p14="http://schemas.microsoft.com/office/powerpoint/2010/main" val="2734129421"/>
      </p:ext>
    </p:extLst>
  </p:cSld>
  <p:clrMapOvr>
    <a:masterClrMapping/>
  </p:clrMapOvr>
  <p:transition spd="slow" advTm="3724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55</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MLE (</a:t>
            </a:r>
            <a:r>
              <a:rPr lang="zh-TW" altLang="en-US" sz="3200" b="1" dirty="0">
                <a:latin typeface="微軟正黑體" panose="020B0604030504040204" pitchFamily="34" charset="-120"/>
                <a:ea typeface="微軟正黑體" panose="020B0604030504040204" pitchFamily="34" charset="-120"/>
                <a:cs typeface="Cambria"/>
              </a:rPr>
              <a:t>最大似然法</a:t>
            </a:r>
            <a:r>
              <a:rPr lang="en-US" altLang="zh-TW" sz="3200" b="1" dirty="0">
                <a:latin typeface="微軟正黑體" panose="020B0604030504040204" pitchFamily="34" charset="-120"/>
                <a:ea typeface="微軟正黑體" panose="020B0604030504040204" pitchFamily="34" charset="-120"/>
                <a:cs typeface="Cambria"/>
              </a:rPr>
              <a:t>): Example</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2" name="Content Placeholder 2"/>
          <p:cNvSpPr txBox="1">
            <a:spLocks/>
          </p:cNvSpPr>
          <p:nvPr/>
        </p:nvSpPr>
        <p:spPr>
          <a:xfrm>
            <a:off x="0" y="747060"/>
            <a:ext cx="9144000" cy="567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以最大似然基礎，求解λ</a:t>
            </a:r>
            <a:r>
              <a:rPr lang="en-US" altLang="zh-TW" dirty="0">
                <a:solidFill>
                  <a:srgbClr val="000000"/>
                </a:solidFill>
                <a:latin typeface="微軟正黑體"/>
                <a:ea typeface="微軟正黑體"/>
                <a:cs typeface="微軟正黑體"/>
              </a:rPr>
              <a:t>:</a:t>
            </a:r>
            <a:endParaRPr lang="en-US" dirty="0">
              <a:solidFill>
                <a:srgbClr val="000000"/>
              </a:solidFill>
              <a:latin typeface="微軟正黑體"/>
              <a:ea typeface="微軟正黑體"/>
              <a:cs typeface="微軟正黑體"/>
            </a:endParaRPr>
          </a:p>
        </p:txBody>
      </p:sp>
      <p:graphicFrame>
        <p:nvGraphicFramePr>
          <p:cNvPr id="6" name="物件 5"/>
          <p:cNvGraphicFramePr>
            <a:graphicFrameLocks noChangeAspect="1"/>
          </p:cNvGraphicFramePr>
          <p:nvPr>
            <p:extLst/>
          </p:nvPr>
        </p:nvGraphicFramePr>
        <p:xfrm>
          <a:off x="2017059" y="1470679"/>
          <a:ext cx="5106676" cy="2668027"/>
        </p:xfrm>
        <a:graphic>
          <a:graphicData uri="http://schemas.openxmlformats.org/presentationml/2006/ole">
            <mc:AlternateContent xmlns:mc="http://schemas.openxmlformats.org/markup-compatibility/2006">
              <mc:Choice xmlns:v="urn:schemas-microsoft-com:vml" Requires="v">
                <p:oleObj spid="_x0000_s111672" name="方程式" r:id="rId4" imgW="1676400" imgH="876300" progId="Equation.3">
                  <p:embed/>
                </p:oleObj>
              </mc:Choice>
              <mc:Fallback>
                <p:oleObj name="方程式" r:id="rId4" imgW="1676400" imgH="876300" progId="Equation.3">
                  <p:embed/>
                  <p:pic>
                    <p:nvPicPr>
                      <p:cNvPr id="6" name="物件 5"/>
                      <p:cNvPicPr/>
                      <p:nvPr/>
                    </p:nvPicPr>
                    <p:blipFill>
                      <a:blip r:embed="rId5"/>
                      <a:stretch>
                        <a:fillRect/>
                      </a:stretch>
                    </p:blipFill>
                    <p:spPr>
                      <a:xfrm>
                        <a:off x="2017059" y="1470679"/>
                        <a:ext cx="5106676" cy="2668027"/>
                      </a:xfrm>
                      <a:prstGeom prst="rect">
                        <a:avLst/>
                      </a:prstGeom>
                    </p:spPr>
                  </p:pic>
                </p:oleObj>
              </mc:Fallback>
            </mc:AlternateContent>
          </a:graphicData>
        </a:graphic>
      </p:graphicFrame>
      <p:graphicFrame>
        <p:nvGraphicFramePr>
          <p:cNvPr id="15" name="Object 8"/>
          <p:cNvGraphicFramePr>
            <a:graphicFrameLocks noChangeAspect="1"/>
          </p:cNvGraphicFramePr>
          <p:nvPr>
            <p:extLst/>
          </p:nvPr>
        </p:nvGraphicFramePr>
        <p:xfrm>
          <a:off x="1374252" y="4573240"/>
          <a:ext cx="6024156" cy="835466"/>
        </p:xfrm>
        <a:graphic>
          <a:graphicData uri="http://schemas.openxmlformats.org/presentationml/2006/ole">
            <mc:AlternateContent xmlns:mc="http://schemas.openxmlformats.org/markup-compatibility/2006">
              <mc:Choice xmlns:v="urn:schemas-microsoft-com:vml" Requires="v">
                <p:oleObj spid="_x0000_s111673" name="方程式" r:id="rId6" imgW="1739880" imgH="241200" progId="Equation.3">
                  <p:embed/>
                </p:oleObj>
              </mc:Choice>
              <mc:Fallback>
                <p:oleObj name="方程式" r:id="rId6" imgW="1739880" imgH="241200" progId="Equation.3">
                  <p:embed/>
                  <p:pic>
                    <p:nvPicPr>
                      <p:cNvPr id="15" name="Object 8"/>
                      <p:cNvPicPr/>
                      <p:nvPr/>
                    </p:nvPicPr>
                    <p:blipFill>
                      <a:blip r:embed="rId7"/>
                      <a:stretch>
                        <a:fillRect/>
                      </a:stretch>
                    </p:blipFill>
                    <p:spPr>
                      <a:xfrm>
                        <a:off x="1374252" y="4573240"/>
                        <a:ext cx="6024156" cy="835466"/>
                      </a:xfrm>
                      <a:prstGeom prst="rect">
                        <a:avLst/>
                      </a:prstGeom>
                    </p:spPr>
                  </p:pic>
                </p:oleObj>
              </mc:Fallback>
            </mc:AlternateContent>
          </a:graphicData>
        </a:graphic>
      </p:graphicFrame>
      <p:sp>
        <p:nvSpPr>
          <p:cNvPr id="16" name="Content Placeholder 2"/>
          <p:cNvSpPr txBox="1">
            <a:spLocks/>
          </p:cNvSpPr>
          <p:nvPr/>
        </p:nvSpPr>
        <p:spPr>
          <a:xfrm>
            <a:off x="0" y="5531225"/>
            <a:ext cx="9144000" cy="56776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FF0000"/>
                </a:solidFill>
                <a:latin typeface="微軟正黑體"/>
                <a:ea typeface="微軟正黑體"/>
                <a:cs typeface="微軟正黑體"/>
              </a:rPr>
              <a:t>產品使用壽命的指數分佈函數的λ，就是樣本平均數的倒數</a:t>
            </a:r>
            <a:endParaRPr lang="en-US" dirty="0">
              <a:solidFill>
                <a:srgbClr val="FF0000"/>
              </a:solidFill>
              <a:latin typeface="微軟正黑體"/>
              <a:ea typeface="微軟正黑體"/>
              <a:cs typeface="微軟正黑體"/>
            </a:endParaRPr>
          </a:p>
        </p:txBody>
      </p:sp>
    </p:spTree>
    <p:extLst>
      <p:ext uri="{BB962C8B-B14F-4D97-AF65-F5344CB8AC3E}">
        <p14:creationId xmlns:p14="http://schemas.microsoft.com/office/powerpoint/2010/main" val="658949472"/>
      </p:ext>
    </p:extLst>
  </p:cSld>
  <p:clrMapOvr>
    <a:masterClrMapping/>
  </p:clrMapOvr>
  <p:transition spd="slow" advTm="37241"/>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56</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Bootstrap confidence intervals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2" name="Content Placeholder 2"/>
          <p:cNvSpPr>
            <a:spLocks noGrp="1"/>
          </p:cNvSpPr>
          <p:nvPr>
            <p:ph idx="1"/>
          </p:nvPr>
        </p:nvSpPr>
        <p:spPr>
          <a:xfrm>
            <a:off x="0" y="791882"/>
            <a:ext cx="9144000" cy="5805470"/>
          </a:xfrm>
        </p:spPr>
        <p:txBody>
          <a:bodyPr>
            <a:normAutofit/>
          </a:bodyPr>
          <a:lstStyle/>
          <a:p>
            <a:pPr marL="0" indent="0">
              <a:buNone/>
            </a:pPr>
            <a:r>
              <a:rPr lang="en-IN" dirty="0">
                <a:latin typeface="微軟正黑體"/>
                <a:ea typeface="微軟正黑體"/>
                <a:cs typeface="微軟正黑體"/>
              </a:rPr>
              <a:t>The bootstrap is one example of a general class of methods called </a:t>
            </a:r>
            <a:r>
              <a:rPr lang="en-IN" b="1" dirty="0">
                <a:solidFill>
                  <a:srgbClr val="FF0000"/>
                </a:solidFill>
                <a:latin typeface="微軟正黑體"/>
                <a:ea typeface="微軟正黑體"/>
                <a:cs typeface="微軟正黑體"/>
              </a:rPr>
              <a:t>resampling procedures</a:t>
            </a:r>
            <a:r>
              <a:rPr lang="en-IN" dirty="0">
                <a:latin typeface="微軟正黑體"/>
                <a:ea typeface="微軟正黑體"/>
                <a:cs typeface="微軟正黑體"/>
              </a:rPr>
              <a:t>.</a:t>
            </a:r>
          </a:p>
          <a:p>
            <a:pPr marL="0" indent="0">
              <a:buNone/>
            </a:pPr>
            <a:endParaRPr lang="en-IN" sz="2200" dirty="0">
              <a:latin typeface="微軟正黑體"/>
              <a:ea typeface="微軟正黑體"/>
              <a:cs typeface="微軟正黑體"/>
            </a:endParaRPr>
          </a:p>
          <a:p>
            <a:pPr marL="0" indent="0">
              <a:buNone/>
            </a:pPr>
            <a:r>
              <a:rPr lang="en-IN" b="1" i="1" dirty="0">
                <a:latin typeface="微軟正黑體"/>
                <a:ea typeface="微軟正黑體"/>
                <a:cs typeface="微軟正黑體"/>
              </a:rPr>
              <a:t>Outline of the Bootstrap Method</a:t>
            </a:r>
          </a:p>
          <a:p>
            <a:pPr marL="514350" indent="-514350">
              <a:buFont typeface="+mj-lt"/>
              <a:buAutoNum type="arabicPeriod"/>
            </a:pPr>
            <a:r>
              <a:rPr lang="en-IN" dirty="0">
                <a:latin typeface="微軟正黑體"/>
                <a:ea typeface="微軟正黑體"/>
                <a:cs typeface="微軟正黑體"/>
              </a:rPr>
              <a:t>Obtain a random sample of size </a:t>
            </a:r>
            <a:r>
              <a:rPr lang="en-IN" i="1" dirty="0">
                <a:latin typeface="微軟正黑體"/>
                <a:ea typeface="微軟正黑體"/>
                <a:cs typeface="微軟正黑體"/>
              </a:rPr>
              <a:t>n </a:t>
            </a:r>
            <a:r>
              <a:rPr lang="en-IN" dirty="0">
                <a:latin typeface="微軟正黑體"/>
                <a:ea typeface="微軟正黑體"/>
                <a:cs typeface="微軟正黑體"/>
              </a:rPr>
              <a:t>from a population or process.</a:t>
            </a:r>
          </a:p>
          <a:p>
            <a:pPr marL="514350" indent="-514350">
              <a:buFont typeface="+mj-lt"/>
              <a:buAutoNum type="arabicPeriod"/>
            </a:pPr>
            <a:r>
              <a:rPr lang="en-IN" dirty="0">
                <a:latin typeface="微軟正黑體"/>
                <a:ea typeface="微軟正黑體"/>
                <a:cs typeface="微軟正黑體"/>
              </a:rPr>
              <a:t>Generate a random sample of size </a:t>
            </a:r>
            <a:r>
              <a:rPr lang="en-IN" i="1" dirty="0">
                <a:latin typeface="微軟正黑體"/>
                <a:ea typeface="微軟正黑體"/>
                <a:cs typeface="微軟正黑體"/>
              </a:rPr>
              <a:t>n</a:t>
            </a:r>
            <a:r>
              <a:rPr lang="en-IN" dirty="0">
                <a:latin typeface="微軟正黑體"/>
                <a:ea typeface="微軟正黑體"/>
                <a:cs typeface="微軟正黑體"/>
              </a:rPr>
              <a:t>, </a:t>
            </a:r>
            <a:r>
              <a:rPr lang="en-IN" i="1" dirty="0">
                <a:latin typeface="微軟正黑體"/>
                <a:ea typeface="微軟正黑體"/>
                <a:cs typeface="微軟正黑體"/>
              </a:rPr>
              <a:t>with replacement, </a:t>
            </a:r>
            <a:r>
              <a:rPr lang="en-IN" dirty="0">
                <a:latin typeface="微軟正黑體"/>
                <a:ea typeface="微軟正黑體"/>
                <a:cs typeface="微軟正黑體"/>
              </a:rPr>
              <a:t>from the original sample </a:t>
            </a:r>
            <a:r>
              <a:rPr lang="en-US" dirty="0">
                <a:latin typeface="微軟正黑體"/>
                <a:ea typeface="微軟正黑體"/>
                <a:cs typeface="微軟正黑體"/>
              </a:rPr>
              <a:t>in step 1.</a:t>
            </a:r>
          </a:p>
          <a:p>
            <a:pPr marL="514350" indent="-514350">
              <a:buFont typeface="+mj-lt"/>
              <a:buAutoNum type="arabicPeriod"/>
            </a:pPr>
            <a:r>
              <a:rPr lang="en-IN" dirty="0">
                <a:latin typeface="微軟正黑體"/>
                <a:ea typeface="微軟正黑體"/>
                <a:cs typeface="微軟正黑體"/>
              </a:rPr>
              <a:t>Calculate a statistic of interest for the sample in step 2.</a:t>
            </a:r>
          </a:p>
          <a:p>
            <a:pPr marL="514350" indent="-514350">
              <a:buFont typeface="+mj-lt"/>
              <a:buAutoNum type="arabicPeriod"/>
            </a:pPr>
            <a:r>
              <a:rPr lang="en-IN" dirty="0">
                <a:latin typeface="微軟正黑體"/>
                <a:ea typeface="微軟正黑體"/>
                <a:cs typeface="微軟正黑體"/>
              </a:rPr>
              <a:t>Repeat steps 2 and 3 a large number of times to form the approximate sampling </a:t>
            </a:r>
            <a:r>
              <a:rPr lang="en-US" dirty="0">
                <a:latin typeface="微軟正黑體"/>
                <a:ea typeface="微軟正黑體"/>
                <a:cs typeface="微軟正黑體"/>
              </a:rPr>
              <a:t>distribution of the statistic.</a:t>
            </a:r>
          </a:p>
        </p:txBody>
      </p:sp>
    </p:spTree>
    <p:extLst>
      <p:ext uri="{BB962C8B-B14F-4D97-AF65-F5344CB8AC3E}">
        <p14:creationId xmlns:p14="http://schemas.microsoft.com/office/powerpoint/2010/main" val="3928682110"/>
      </p:ext>
    </p:extLst>
  </p:cSld>
  <p:clrMapOvr>
    <a:masterClrMapping/>
  </p:clrMapOvr>
  <p:transition spd="slow" advTm="3724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57</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Bootstrap intervals for the mean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0" name="Content Placeholder 2"/>
          <p:cNvSpPr>
            <a:spLocks noGrp="1"/>
          </p:cNvSpPr>
          <p:nvPr>
            <p:ph idx="1"/>
          </p:nvPr>
        </p:nvSpPr>
        <p:spPr>
          <a:xfrm>
            <a:off x="0" y="824479"/>
            <a:ext cx="9144000" cy="5896997"/>
          </a:xfrm>
        </p:spPr>
        <p:txBody>
          <a:bodyPr>
            <a:normAutofit fontScale="92500" lnSpcReduction="10000"/>
          </a:bodyPr>
          <a:lstStyle/>
          <a:p>
            <a:pPr marL="0" indent="0">
              <a:buNone/>
            </a:pPr>
            <a:r>
              <a:rPr lang="en-IN" b="1" dirty="0">
                <a:latin typeface="微軟正黑體"/>
                <a:ea typeface="微軟正黑體"/>
                <a:cs typeface="微軟正黑體"/>
              </a:rPr>
              <a:t>Bootstrap confidence intervals</a:t>
            </a:r>
            <a:r>
              <a:rPr lang="en-IN" dirty="0">
                <a:latin typeface="微軟正黑體"/>
                <a:ea typeface="微軟正黑體"/>
                <a:cs typeface="微軟正黑體"/>
              </a:rPr>
              <a:t> (</a:t>
            </a:r>
            <a:r>
              <a:rPr lang="en-IN" b="1" dirty="0">
                <a:latin typeface="微軟正黑體"/>
                <a:ea typeface="微軟正黑體"/>
                <a:cs typeface="微軟正黑體"/>
              </a:rPr>
              <a:t>bootstrap percentile intervals</a:t>
            </a:r>
            <a:r>
              <a:rPr lang="en-IN" dirty="0">
                <a:latin typeface="微軟正黑體"/>
                <a:ea typeface="微軟正黑體"/>
                <a:cs typeface="微軟正黑體"/>
              </a:rPr>
              <a:t>) – generated using the general format outlined previously.</a:t>
            </a:r>
          </a:p>
          <a:p>
            <a:pPr marL="0" indent="0">
              <a:buNone/>
            </a:pPr>
            <a:endParaRPr lang="en-IN" sz="2300" dirty="0">
              <a:latin typeface="微軟正黑體"/>
              <a:ea typeface="微軟正黑體"/>
              <a:cs typeface="微軟正黑體"/>
            </a:endParaRPr>
          </a:p>
          <a:p>
            <a:r>
              <a:rPr lang="en-IN" dirty="0">
                <a:latin typeface="微軟正黑體"/>
                <a:ea typeface="微軟正黑體"/>
                <a:cs typeface="微軟正黑體"/>
              </a:rPr>
              <a:t>A large number, </a:t>
            </a:r>
            <a:r>
              <a:rPr lang="en-IN" b="1" i="1" dirty="0">
                <a:solidFill>
                  <a:srgbClr val="FF0000"/>
                </a:solidFill>
                <a:latin typeface="微軟正黑體"/>
                <a:ea typeface="微軟正黑體"/>
                <a:cs typeface="微軟正黑體"/>
              </a:rPr>
              <a:t>B</a:t>
            </a:r>
            <a:r>
              <a:rPr lang="en-IN" dirty="0">
                <a:latin typeface="微軟正黑體"/>
                <a:ea typeface="微軟正黑體"/>
                <a:cs typeface="微軟正黑體"/>
              </a:rPr>
              <a:t>, of bootstrap samples are randomly selected and the sample mean     is calculated for each sample.</a:t>
            </a:r>
          </a:p>
          <a:p>
            <a:r>
              <a:rPr lang="en-IN" dirty="0">
                <a:latin typeface="微軟正黑體"/>
                <a:ea typeface="微軟正黑體"/>
                <a:cs typeface="微軟正黑體"/>
              </a:rPr>
              <a:t>A (1 – </a:t>
            </a:r>
            <a:r>
              <a:rPr lang="en-IN" i="1" dirty="0">
                <a:latin typeface="微軟正黑體"/>
                <a:ea typeface="微軟正黑體"/>
                <a:cs typeface="微軟正黑體"/>
                <a:sym typeface="Symbol"/>
              </a:rPr>
              <a:t></a:t>
            </a:r>
            <a:r>
              <a:rPr lang="en-IN" dirty="0">
                <a:latin typeface="微軟正黑體"/>
                <a:ea typeface="微軟正黑體"/>
                <a:cs typeface="微軟正黑體"/>
              </a:rPr>
              <a:t>)100% confidence interval for </a:t>
            </a:r>
            <a:r>
              <a:rPr lang="en-IN" i="1" dirty="0">
                <a:latin typeface="微軟正黑體"/>
                <a:ea typeface="微軟正黑體"/>
                <a:cs typeface="微軟正黑體"/>
                <a:sym typeface="Symbol"/>
              </a:rPr>
              <a:t></a:t>
            </a:r>
            <a:r>
              <a:rPr lang="en-IN" dirty="0">
                <a:latin typeface="微軟正黑體"/>
                <a:ea typeface="微軟正黑體"/>
                <a:cs typeface="微軟正黑體"/>
              </a:rPr>
              <a:t> is formed by finding the upper and lower </a:t>
            </a:r>
            <a:r>
              <a:rPr lang="en-IN" b="1" dirty="0">
                <a:solidFill>
                  <a:srgbClr val="FF0000"/>
                </a:solidFill>
                <a:latin typeface="微軟正黑體"/>
                <a:ea typeface="微軟正黑體"/>
                <a:cs typeface="微軟正黑體"/>
              </a:rPr>
              <a:t>(</a:t>
            </a:r>
            <a:r>
              <a:rPr lang="en-IN" b="1" i="1" dirty="0">
                <a:solidFill>
                  <a:srgbClr val="FF0000"/>
                </a:solidFill>
                <a:latin typeface="微軟正黑體"/>
                <a:ea typeface="微軟正黑體"/>
                <a:cs typeface="微軟正黑體"/>
                <a:sym typeface="Symbol"/>
              </a:rPr>
              <a:t> /</a:t>
            </a:r>
            <a:r>
              <a:rPr lang="en-IN" b="1" dirty="0">
                <a:solidFill>
                  <a:srgbClr val="FF0000"/>
                </a:solidFill>
                <a:latin typeface="微軟正黑體"/>
                <a:ea typeface="微軟正黑體"/>
                <a:cs typeface="微軟正黑體"/>
              </a:rPr>
              <a:t>2)100% percentiles of the </a:t>
            </a:r>
            <a:r>
              <a:rPr lang="en-IN" b="1" i="1" dirty="0">
                <a:solidFill>
                  <a:srgbClr val="FF0000"/>
                </a:solidFill>
                <a:latin typeface="微軟正黑體"/>
                <a:ea typeface="微軟正黑體"/>
                <a:cs typeface="微軟正黑體"/>
              </a:rPr>
              <a:t>B </a:t>
            </a:r>
            <a:r>
              <a:rPr lang="en-IN" b="1" dirty="0">
                <a:solidFill>
                  <a:srgbClr val="FF0000"/>
                </a:solidFill>
                <a:latin typeface="微軟正黑體"/>
                <a:ea typeface="微軟正黑體"/>
                <a:cs typeface="微軟正黑體"/>
              </a:rPr>
              <a:t>sample means</a:t>
            </a:r>
            <a:r>
              <a:rPr lang="en-IN" dirty="0">
                <a:latin typeface="微軟正黑體"/>
                <a:ea typeface="微軟正黑體"/>
                <a:cs typeface="微軟正黑體"/>
              </a:rPr>
              <a:t>. </a:t>
            </a:r>
          </a:p>
          <a:p>
            <a:r>
              <a:rPr lang="en-IN" dirty="0">
                <a:latin typeface="微軟正黑體"/>
                <a:ea typeface="微軟正黑體"/>
                <a:cs typeface="微軟正黑體"/>
              </a:rPr>
              <a:t>The bootstrap procedure can be applied to large-sample and small-sample problems alike.</a:t>
            </a:r>
          </a:p>
          <a:p>
            <a:r>
              <a:rPr lang="en-IN" dirty="0">
                <a:latin typeface="微軟正黑體"/>
                <a:ea typeface="微軟正黑體"/>
                <a:cs typeface="微軟正黑體"/>
              </a:rPr>
              <a:t>The values of </a:t>
            </a:r>
            <a:r>
              <a:rPr lang="en-IN" i="1" dirty="0">
                <a:latin typeface="微軟正黑體"/>
                <a:ea typeface="微軟正黑體"/>
                <a:cs typeface="微軟正黑體"/>
              </a:rPr>
              <a:t>B </a:t>
            </a:r>
            <a:r>
              <a:rPr lang="en-IN" dirty="0">
                <a:latin typeface="微軟正黑體"/>
                <a:ea typeface="微軟正黑體"/>
                <a:cs typeface="微軟正黑體"/>
              </a:rPr>
              <a:t>in the range of 500 to 1000 generally give good results.</a:t>
            </a:r>
          </a:p>
          <a:p>
            <a:r>
              <a:rPr lang="en-IN" dirty="0">
                <a:latin typeface="微軟正黑體"/>
                <a:ea typeface="微軟正黑體"/>
                <a:cs typeface="微軟正黑體"/>
              </a:rPr>
              <a:t>Larger values of </a:t>
            </a:r>
            <a:r>
              <a:rPr lang="en-IN" i="1" dirty="0">
                <a:latin typeface="微軟正黑體"/>
                <a:ea typeface="微軟正黑體"/>
                <a:cs typeface="微軟正黑體"/>
              </a:rPr>
              <a:t>B </a:t>
            </a:r>
            <a:r>
              <a:rPr lang="en-IN" dirty="0">
                <a:latin typeface="微軟正黑體"/>
                <a:ea typeface="微軟正黑體"/>
                <a:cs typeface="微軟正黑體"/>
              </a:rPr>
              <a:t>should be used for larger confidence levels.</a:t>
            </a:r>
          </a:p>
          <a:p>
            <a:endParaRPr lang="en-US" dirty="0">
              <a:latin typeface="微軟正黑體"/>
              <a:ea typeface="微軟正黑體"/>
              <a:cs typeface="微軟正黑體"/>
            </a:endParaRPr>
          </a:p>
        </p:txBody>
      </p:sp>
    </p:spTree>
    <p:extLst>
      <p:ext uri="{BB962C8B-B14F-4D97-AF65-F5344CB8AC3E}">
        <p14:creationId xmlns:p14="http://schemas.microsoft.com/office/powerpoint/2010/main" val="3628620165"/>
      </p:ext>
    </p:extLst>
  </p:cSld>
  <p:clrMapOvr>
    <a:masterClrMapping/>
  </p:clrMapOvr>
  <p:transition spd="slow" advTm="37241"/>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58</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Bootstrap intervals for the mean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1" name="Content Placeholder 2"/>
          <p:cNvSpPr txBox="1">
            <a:spLocks/>
          </p:cNvSpPr>
          <p:nvPr/>
        </p:nvSpPr>
        <p:spPr>
          <a:xfrm>
            <a:off x="0" y="660400"/>
            <a:ext cx="9144000" cy="1013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solidFill>
                  <a:srgbClr val="000000"/>
                </a:solidFill>
                <a:latin typeface="微軟正黑體"/>
                <a:ea typeface="微軟正黑體"/>
                <a:cs typeface="微軟正黑體"/>
              </a:rPr>
              <a:t>B=1000</a:t>
            </a:r>
            <a:r>
              <a:rPr lang="zh-TW" altLang="en-US" dirty="0">
                <a:solidFill>
                  <a:srgbClr val="000000"/>
                </a:solidFill>
                <a:latin typeface="微軟正黑體"/>
                <a:ea typeface="微軟正黑體"/>
                <a:cs typeface="微軟正黑體"/>
              </a:rPr>
              <a:t>次的</a:t>
            </a:r>
            <a:r>
              <a:rPr lang="en-US" altLang="zh-TW" dirty="0">
                <a:solidFill>
                  <a:srgbClr val="000000"/>
                </a:solidFill>
                <a:latin typeface="微軟正黑體"/>
                <a:ea typeface="微軟正黑體"/>
                <a:cs typeface="微軟正黑體"/>
              </a:rPr>
              <a:t>bootstrap</a:t>
            </a:r>
            <a:r>
              <a:rPr lang="zh-TW" altLang="en-US" dirty="0">
                <a:solidFill>
                  <a:srgbClr val="000000"/>
                </a:solidFill>
                <a:latin typeface="微軟正黑體"/>
                <a:ea typeface="微軟正黑體"/>
                <a:cs typeface="微軟正黑體"/>
              </a:rPr>
              <a:t>得到樣本平均數的分布，要求</a:t>
            </a:r>
            <a:r>
              <a:rPr lang="en-US" altLang="zh-TW" dirty="0">
                <a:solidFill>
                  <a:srgbClr val="000000"/>
                </a:solidFill>
                <a:latin typeface="微軟正黑體"/>
                <a:ea typeface="微軟正黑體"/>
                <a:cs typeface="微軟正黑體"/>
              </a:rPr>
              <a:t>95%</a:t>
            </a:r>
            <a:r>
              <a:rPr lang="zh-TW" altLang="en-US" dirty="0">
                <a:solidFill>
                  <a:srgbClr val="000000"/>
                </a:solidFill>
                <a:latin typeface="微軟正黑體"/>
                <a:ea typeface="微軟正黑體"/>
                <a:cs typeface="微軟正黑體"/>
              </a:rPr>
              <a:t>的信心水準</a:t>
            </a:r>
            <a:r>
              <a:rPr lang="en-US" altLang="zh-TW" dirty="0">
                <a:solidFill>
                  <a:srgbClr val="000000"/>
                </a:solidFill>
                <a:latin typeface="微軟正黑體"/>
                <a:ea typeface="微軟正黑體"/>
                <a:cs typeface="微軟正黑體"/>
              </a:rPr>
              <a:t>:</a:t>
            </a:r>
            <a:endParaRPr lang="en-US" dirty="0">
              <a:solidFill>
                <a:srgbClr val="000000"/>
              </a:solidFill>
              <a:latin typeface="微軟正黑體"/>
              <a:ea typeface="微軟正黑體"/>
              <a:cs typeface="微軟正黑體"/>
            </a:endParaRPr>
          </a:p>
        </p:txBody>
      </p:sp>
      <p:graphicFrame>
        <p:nvGraphicFramePr>
          <p:cNvPr id="6" name="物件 5"/>
          <p:cNvGraphicFramePr>
            <a:graphicFrameLocks noChangeAspect="1"/>
          </p:cNvGraphicFramePr>
          <p:nvPr>
            <p:extLst/>
          </p:nvPr>
        </p:nvGraphicFramePr>
        <p:xfrm>
          <a:off x="2988236" y="1190811"/>
          <a:ext cx="5274240" cy="527424"/>
        </p:xfrm>
        <a:graphic>
          <a:graphicData uri="http://schemas.openxmlformats.org/presentationml/2006/ole">
            <mc:AlternateContent xmlns:mc="http://schemas.openxmlformats.org/markup-compatibility/2006">
              <mc:Choice xmlns:v="urn:schemas-microsoft-com:vml" Requires="v">
                <p:oleObj spid="_x0000_s113690" name="方程式" r:id="rId4" imgW="2032000" imgH="203200" progId="Equation.3">
                  <p:embed/>
                </p:oleObj>
              </mc:Choice>
              <mc:Fallback>
                <p:oleObj name="方程式" r:id="rId4" imgW="2032000" imgH="203200" progId="Equation.3">
                  <p:embed/>
                  <p:pic>
                    <p:nvPicPr>
                      <p:cNvPr id="6" name="物件 5"/>
                      <p:cNvPicPr/>
                      <p:nvPr/>
                    </p:nvPicPr>
                    <p:blipFill>
                      <a:blip r:embed="rId5"/>
                      <a:stretch>
                        <a:fillRect/>
                      </a:stretch>
                    </p:blipFill>
                    <p:spPr>
                      <a:xfrm>
                        <a:off x="2988236" y="1190811"/>
                        <a:ext cx="5274240" cy="527424"/>
                      </a:xfrm>
                      <a:prstGeom prst="rect">
                        <a:avLst/>
                      </a:prstGeom>
                    </p:spPr>
                  </p:pic>
                </p:oleObj>
              </mc:Fallback>
            </mc:AlternateContent>
          </a:graphicData>
        </a:graphic>
      </p:graphicFrame>
      <p:sp>
        <p:nvSpPr>
          <p:cNvPr id="12" name="Content Placeholder 2"/>
          <p:cNvSpPr txBox="1">
            <a:spLocks/>
          </p:cNvSpPr>
          <p:nvPr/>
        </p:nvSpPr>
        <p:spPr>
          <a:xfrm>
            <a:off x="0" y="1769035"/>
            <a:ext cx="9144000" cy="546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則第</a:t>
            </a:r>
            <a:r>
              <a:rPr lang="en-US" altLang="zh-TW" dirty="0">
                <a:solidFill>
                  <a:srgbClr val="000000"/>
                </a:solidFill>
                <a:latin typeface="微軟正黑體"/>
                <a:ea typeface="微軟正黑體"/>
                <a:cs typeface="微軟正黑體"/>
              </a:rPr>
              <a:t>25</a:t>
            </a:r>
            <a:r>
              <a:rPr lang="zh-TW" altLang="en-US" dirty="0">
                <a:solidFill>
                  <a:srgbClr val="000000"/>
                </a:solidFill>
                <a:latin typeface="微軟正黑體"/>
                <a:ea typeface="微軟正黑體"/>
                <a:cs typeface="微軟正黑體"/>
              </a:rPr>
              <a:t>與第</a:t>
            </a:r>
            <a:r>
              <a:rPr lang="en-US" altLang="zh-TW" dirty="0">
                <a:solidFill>
                  <a:srgbClr val="000000"/>
                </a:solidFill>
                <a:latin typeface="微軟正黑體"/>
                <a:ea typeface="微軟正黑體"/>
                <a:cs typeface="微軟正黑體"/>
              </a:rPr>
              <a:t>975</a:t>
            </a:r>
            <a:r>
              <a:rPr lang="zh-TW" altLang="en-US" dirty="0">
                <a:solidFill>
                  <a:srgbClr val="000000"/>
                </a:solidFill>
                <a:latin typeface="微軟正黑體"/>
                <a:ea typeface="微軟正黑體"/>
                <a:cs typeface="微軟正黑體"/>
              </a:rPr>
              <a:t>的平均值</a:t>
            </a:r>
            <a:r>
              <a:rPr lang="en-US" altLang="zh-TW" dirty="0">
                <a:solidFill>
                  <a:srgbClr val="000000"/>
                </a:solidFill>
                <a:latin typeface="微軟正黑體"/>
                <a:ea typeface="微軟正黑體"/>
                <a:cs typeface="微軟正黑體"/>
              </a:rPr>
              <a:t>(53.2,56.1)</a:t>
            </a:r>
            <a:r>
              <a:rPr lang="zh-TW" altLang="en-US" dirty="0">
                <a:solidFill>
                  <a:srgbClr val="000000"/>
                </a:solidFill>
                <a:latin typeface="微軟正黑體"/>
                <a:ea typeface="微軟正黑體"/>
                <a:cs typeface="微軟正黑體"/>
              </a:rPr>
              <a:t>即為信賴區間</a:t>
            </a:r>
            <a:endParaRPr lang="en-US" dirty="0">
              <a:solidFill>
                <a:srgbClr val="000000"/>
              </a:solidFill>
              <a:latin typeface="微軟正黑體"/>
              <a:ea typeface="微軟正黑體"/>
              <a:cs typeface="微軟正黑體"/>
            </a:endParaRPr>
          </a:p>
        </p:txBody>
      </p:sp>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8044" t="53270" r="3644" b="6711"/>
          <a:stretch/>
        </p:blipFill>
        <p:spPr bwMode="auto">
          <a:xfrm>
            <a:off x="552824" y="2554940"/>
            <a:ext cx="7850240" cy="3600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62317873"/>
      </p:ext>
    </p:extLst>
  </p:cSld>
  <p:clrMapOvr>
    <a:masterClrMapping/>
  </p:clrMapOvr>
  <p:transition spd="slow" advTm="37241"/>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59</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Comments for bootstrap </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sp>
        <p:nvSpPr>
          <p:cNvPr id="4" name="文字方塊 3"/>
          <p:cNvSpPr txBox="1"/>
          <p:nvPr/>
        </p:nvSpPr>
        <p:spPr>
          <a:xfrm>
            <a:off x="7022353" y="3272118"/>
            <a:ext cx="184666" cy="369332"/>
          </a:xfrm>
          <a:prstGeom prst="rect">
            <a:avLst/>
          </a:prstGeom>
          <a:noFill/>
        </p:spPr>
        <p:txBody>
          <a:bodyPr wrap="none" rtlCol="0">
            <a:spAutoFit/>
          </a:bodyPr>
          <a:lstStyle/>
          <a:p>
            <a:endParaRPr kumimoji="1" lang="zh-TW" altLang="en-US" dirty="0"/>
          </a:p>
        </p:txBody>
      </p:sp>
      <p:sp>
        <p:nvSpPr>
          <p:cNvPr id="11" name="Content Placeholder 2"/>
          <p:cNvSpPr txBox="1">
            <a:spLocks/>
          </p:cNvSpPr>
          <p:nvPr/>
        </p:nvSpPr>
        <p:spPr>
          <a:xfrm>
            <a:off x="0" y="660400"/>
            <a:ext cx="9144000" cy="1013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000000"/>
                </a:solidFill>
                <a:latin typeface="微軟正黑體"/>
                <a:ea typeface="微軟正黑體"/>
                <a:cs typeface="微軟正黑體"/>
              </a:rPr>
              <a:t>某些情境下無法估計信賴區間，則可以使用</a:t>
            </a:r>
            <a:r>
              <a:rPr lang="en-US" altLang="zh-TW" dirty="0">
                <a:solidFill>
                  <a:srgbClr val="000000"/>
                </a:solidFill>
                <a:latin typeface="微軟正黑體"/>
                <a:ea typeface="微軟正黑體"/>
                <a:cs typeface="微軟正黑體"/>
              </a:rPr>
              <a:t>bootstrap</a:t>
            </a:r>
            <a:r>
              <a:rPr lang="zh-TW" altLang="en-US" dirty="0">
                <a:solidFill>
                  <a:srgbClr val="000000"/>
                </a:solidFill>
                <a:latin typeface="微軟正黑體"/>
                <a:ea typeface="微軟正黑體"/>
                <a:cs typeface="微軟正黑體"/>
              </a:rPr>
              <a:t>來推估</a:t>
            </a:r>
            <a:endParaRPr lang="en-US" dirty="0">
              <a:solidFill>
                <a:srgbClr val="000000"/>
              </a:solidFill>
              <a:latin typeface="微軟正黑體"/>
              <a:ea typeface="微軟正黑體"/>
              <a:cs typeface="微軟正黑體"/>
            </a:endParaRPr>
          </a:p>
        </p:txBody>
      </p:sp>
      <p:sp>
        <p:nvSpPr>
          <p:cNvPr id="14" name="Content Placeholder 2"/>
          <p:cNvSpPr>
            <a:spLocks noGrp="1"/>
          </p:cNvSpPr>
          <p:nvPr>
            <p:ph idx="1"/>
          </p:nvPr>
        </p:nvSpPr>
        <p:spPr>
          <a:xfrm>
            <a:off x="104588" y="1600200"/>
            <a:ext cx="9039412" cy="4929094"/>
          </a:xfrm>
        </p:spPr>
        <p:txBody>
          <a:bodyPr>
            <a:normAutofit/>
          </a:bodyPr>
          <a:lstStyle/>
          <a:p>
            <a:r>
              <a:rPr lang="en-US" dirty="0">
                <a:latin typeface="微軟正黑體"/>
                <a:ea typeface="微軟正黑體"/>
                <a:cs typeface="微軟正黑體"/>
              </a:rPr>
              <a:t>It </a:t>
            </a:r>
            <a:r>
              <a:rPr lang="en-IN" dirty="0">
                <a:latin typeface="微軟正黑體"/>
                <a:ea typeface="微軟正黑體"/>
                <a:cs typeface="微軟正黑體"/>
              </a:rPr>
              <a:t>is relatively easy to write macros in any statistical or </a:t>
            </a:r>
            <a:r>
              <a:rPr lang="en-IN" dirty="0" err="1">
                <a:latin typeface="微軟正黑體"/>
                <a:ea typeface="微軟正黑體"/>
                <a:cs typeface="微軟正黑體"/>
              </a:rPr>
              <a:t>spreadsheet</a:t>
            </a:r>
            <a:r>
              <a:rPr lang="en-IN" dirty="0">
                <a:latin typeface="微軟正黑體"/>
                <a:ea typeface="微軟正黑體"/>
                <a:cs typeface="微軟正黑體"/>
              </a:rPr>
              <a:t> software program to carry out bootstrap computations.</a:t>
            </a:r>
          </a:p>
          <a:p>
            <a:r>
              <a:rPr lang="en-IN" dirty="0">
                <a:latin typeface="微軟正黑體"/>
                <a:ea typeface="微軟正黑體"/>
                <a:cs typeface="微軟正黑體"/>
              </a:rPr>
              <a:t>Bootstrap intervals generally agree fairly well with traditional confidence interval results when the assumptions necessary for the traditional interval are met.</a:t>
            </a:r>
          </a:p>
          <a:p>
            <a:r>
              <a:rPr lang="en-US" dirty="0">
                <a:latin typeface="微軟正黑體"/>
                <a:ea typeface="微軟正黑體"/>
                <a:cs typeface="微軟正黑體"/>
              </a:rPr>
              <a:t>In </a:t>
            </a:r>
            <a:r>
              <a:rPr lang="en-IN" dirty="0">
                <a:latin typeface="微軟正黑體"/>
                <a:ea typeface="微軟正黑體"/>
                <a:cs typeface="微軟正黑體"/>
              </a:rPr>
              <a:t>those cases where </a:t>
            </a:r>
            <a:r>
              <a:rPr lang="en-IN" b="1" dirty="0">
                <a:latin typeface="微軟正黑體"/>
                <a:ea typeface="微軟正黑體"/>
                <a:cs typeface="微軟正黑體"/>
              </a:rPr>
              <a:t>the assumptions are not met</a:t>
            </a:r>
            <a:r>
              <a:rPr lang="en-IN" dirty="0">
                <a:latin typeface="微軟正黑體"/>
                <a:ea typeface="微軟正黑體"/>
                <a:cs typeface="微軟正黑體"/>
              </a:rPr>
              <a:t>, bootstrap intervals offer the additional advantage of giving more realistic results than traditional confidence intervals.</a:t>
            </a:r>
            <a:endParaRPr lang="en-US" dirty="0">
              <a:latin typeface="微軟正黑體"/>
              <a:ea typeface="微軟正黑體"/>
              <a:cs typeface="微軟正黑體"/>
            </a:endParaRPr>
          </a:p>
        </p:txBody>
      </p:sp>
    </p:spTree>
    <p:extLst>
      <p:ext uri="{BB962C8B-B14F-4D97-AF65-F5344CB8AC3E}">
        <p14:creationId xmlns:p14="http://schemas.microsoft.com/office/powerpoint/2010/main" val="1632887051"/>
      </p:ext>
    </p:extLst>
  </p:cSld>
  <p:clrMapOvr>
    <a:masterClrMapping/>
  </p:clrMapOvr>
  <p:transition spd="slow" advTm="3724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a:t>
            </a:r>
            <a:r>
              <a:rPr lang="en-US" altLang="zh-TW" sz="5400" b="1" noProof="0" dirty="0">
                <a:solidFill>
                  <a:prstClr val="black"/>
                </a:solidFill>
                <a:latin typeface="微軟正黑體" panose="020B0604030504040204" pitchFamily="34" charset="-120"/>
                <a:ea typeface="微軟正黑體" panose="020B0604030504040204" pitchFamily="34" charset="-120"/>
                <a:cs typeface="Cambria"/>
              </a:rPr>
              <a:t>Useful function</a:t>
            </a:r>
            <a:endPar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noProof="0" dirty="0">
                <a:solidFill>
                  <a:srgbClr val="FF0000"/>
                </a:solidFill>
                <a:latin typeface="微軟正黑體" panose="020B0604030504040204" pitchFamily="34" charset="-120"/>
                <a:ea typeface="微軟正黑體" panose="020B0604030504040204" pitchFamily="34" charset="-120"/>
                <a:cs typeface="Cambria"/>
              </a:rPr>
              <a:t>“</a:t>
            </a:r>
            <a:r>
              <a:rPr lang="en-US" altLang="zh-TW" sz="6600" b="1" noProof="0" dirty="0" err="1">
                <a:solidFill>
                  <a:srgbClr val="FF0000"/>
                </a:solidFill>
                <a:latin typeface="微軟正黑體" panose="020B0604030504040204" pitchFamily="34" charset="-120"/>
                <a:ea typeface="微軟正黑體" panose="020B0604030504040204" pitchFamily="34" charset="-120"/>
                <a:cs typeface="Cambria"/>
              </a:rPr>
              <a:t>BSDA”package</a:t>
            </a:r>
            <a:endParaRPr lang="en-US" altLang="zh-TW" sz="6600" b="1" noProof="0" dirty="0">
              <a:solidFill>
                <a:srgbClr val="FF0000"/>
              </a:solidFill>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a:solidFill>
                  <a:srgbClr val="FF0000"/>
                </a:solidFill>
                <a:latin typeface="微軟正黑體" panose="020B0604030504040204" pitchFamily="34" charset="-120"/>
                <a:ea typeface="微軟正黑體" panose="020B0604030504040204" pitchFamily="34" charset="-120"/>
                <a:cs typeface="Cambria"/>
              </a:rPr>
              <a:t>z</a:t>
            </a:r>
            <a:r>
              <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.test().</a:t>
            </a:r>
            <a:r>
              <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-z</a:t>
            </a:r>
            <a:r>
              <a:rPr lang="zh-TW" altLang="en-US" sz="6600" b="1" dirty="0">
                <a:latin typeface="微軟正黑體" panose="020B0604030504040204" pitchFamily="34" charset="-120"/>
                <a:ea typeface="微軟正黑體" panose="020B0604030504040204" pitchFamily="34" charset="-120"/>
                <a:cs typeface="Cambria"/>
              </a:rPr>
              <a:t>檢定</a:t>
            </a:r>
            <a:endParaRPr lang="en-US" altLang="zh-TW" sz="6600" b="1" dirty="0">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600" b="1" i="0" u="none" strike="noStrike" kern="1200" cap="none" spc="0" normalizeH="0" baseline="0" noProof="0" dirty="0" err="1">
                <a:ln>
                  <a:noFill/>
                </a:ln>
                <a:solidFill>
                  <a:srgbClr val="FF0000"/>
                </a:solidFill>
                <a:effectLst/>
                <a:uLnTx/>
                <a:uFillTx/>
                <a:latin typeface="微軟正黑體" panose="020B0604030504040204" pitchFamily="34" charset="-120"/>
                <a:ea typeface="微軟正黑體" panose="020B0604030504040204" pitchFamily="34" charset="-120"/>
                <a:cs typeface="Cambria"/>
              </a:rPr>
              <a:t>t.test</a:t>
            </a:r>
            <a:r>
              <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a:t>
            </a:r>
            <a:r>
              <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-t</a:t>
            </a:r>
            <a:r>
              <a:rPr kumimoji="0" lang="zh-TW" altLang="en-US"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檢定</a:t>
            </a:r>
            <a:endPar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err="1">
                <a:solidFill>
                  <a:srgbClr val="FF0000"/>
                </a:solidFill>
                <a:latin typeface="微軟正黑體" panose="020B0604030504040204" pitchFamily="34" charset="-120"/>
                <a:ea typeface="微軟正黑體" panose="020B0604030504040204" pitchFamily="34" charset="-120"/>
                <a:cs typeface="Cambria"/>
              </a:rPr>
              <a:t>prop.test</a:t>
            </a:r>
            <a:r>
              <a:rPr lang="en-US" altLang="zh-TW" sz="6600" b="1" dirty="0">
                <a:solidFill>
                  <a:srgbClr val="FF0000"/>
                </a:solidFill>
                <a:latin typeface="微軟正黑體" panose="020B0604030504040204" pitchFamily="34" charset="-120"/>
                <a:ea typeface="微軟正黑體" panose="020B0604030504040204" pitchFamily="34" charset="-120"/>
                <a:cs typeface="Cambri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a:latin typeface="微軟正黑體" panose="020B0604030504040204" pitchFamily="34" charset="-120"/>
                <a:ea typeface="微軟正黑體" panose="020B0604030504040204" pitchFamily="34" charset="-120"/>
                <a:cs typeface="Cambria"/>
              </a:rPr>
              <a:t>-</a:t>
            </a:r>
            <a:r>
              <a:rPr lang="zh-TW" altLang="en-US" sz="6600" b="1" dirty="0">
                <a:latin typeface="微軟正黑體" panose="020B0604030504040204" pitchFamily="34" charset="-120"/>
                <a:ea typeface="微軟正黑體" panose="020B0604030504040204" pitchFamily="34" charset="-120"/>
                <a:cs typeface="Cambria"/>
              </a:rPr>
              <a:t>樣本比例檢定</a:t>
            </a:r>
            <a:endParaRPr lang="en-US" altLang="zh-TW" sz="6600" b="1" dirty="0">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708837437"/>
      </p:ext>
    </p:extLst>
  </p:cSld>
  <p:clrMapOvr>
    <a:masterClrMapping/>
  </p:clrMapOvr>
  <p:transition spd="slow" advTm="3724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60</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9427"/>
            <a:ext cx="9144000" cy="810706"/>
          </a:xfrm>
          <a:prstGeom prst="rect">
            <a:avLst/>
          </a:prstGeom>
          <a:solidFill>
            <a:schemeClr val="bg1">
              <a:lumMod val="75000"/>
              <a:alpha val="46000"/>
            </a:schemeClr>
          </a:solidFill>
          <a:ln w="9525">
            <a:noFill/>
            <a:miter lim="800000"/>
            <a:headEnd/>
            <a:tailEnd/>
          </a:ln>
          <a:effectLst/>
        </p:spPr>
        <p:txBody>
          <a:bodyPr/>
          <a:lstStyle/>
          <a:p>
            <a:pPr>
              <a:defRPr/>
            </a:pPr>
            <a:r>
              <a:rPr lang="zh-TW" altLang="en-US" sz="4000" b="1" dirty="0">
                <a:solidFill>
                  <a:srgbClr val="0000F9"/>
                </a:solidFill>
                <a:latin typeface="Cambria"/>
                <a:ea typeface="微軟正黑體" pitchFamily="34" charset="-120"/>
                <a:cs typeface="Cambria"/>
              </a:rPr>
              <a:t>課堂練習</a:t>
            </a:r>
            <a:r>
              <a:rPr lang="en-US" altLang="zh-TW" sz="4000" b="1" dirty="0">
                <a:solidFill>
                  <a:srgbClr val="0000F9"/>
                </a:solidFill>
                <a:latin typeface="Cambria"/>
                <a:ea typeface="微軟正黑體" pitchFamily="34" charset="-120"/>
                <a:cs typeface="Cambria"/>
              </a:rPr>
              <a:t>: </a:t>
            </a:r>
            <a:r>
              <a:rPr lang="zh-TW" altLang="en-US" sz="3800" b="1" dirty="0">
                <a:solidFill>
                  <a:srgbClr val="0000F9"/>
                </a:solidFill>
                <a:latin typeface="Cambria"/>
                <a:ea typeface="微軟正黑體" pitchFamily="34" charset="-120"/>
                <a:cs typeface="Cambria"/>
              </a:rPr>
              <a:t>學號</a:t>
            </a:r>
            <a:r>
              <a:rPr lang="en-US" altLang="zh-TW" sz="3800" b="1" dirty="0">
                <a:solidFill>
                  <a:srgbClr val="0000F9"/>
                </a:solidFill>
                <a:latin typeface="Cambria"/>
                <a:ea typeface="微軟正黑體" pitchFamily="34" charset="-120"/>
                <a:cs typeface="Cambria"/>
              </a:rPr>
              <a:t>-</a:t>
            </a:r>
            <a:r>
              <a:rPr lang="zh-TW" altLang="en-US" sz="3800" b="1" dirty="0">
                <a:solidFill>
                  <a:srgbClr val="0000F9"/>
                </a:solidFill>
                <a:latin typeface="Cambria"/>
                <a:ea typeface="微軟正黑體" pitchFamily="34" charset="-120"/>
                <a:cs typeface="Cambria"/>
              </a:rPr>
              <a:t>姓名</a:t>
            </a:r>
            <a:r>
              <a:rPr lang="en-US" altLang="zh-TW" sz="3800" b="1" dirty="0">
                <a:solidFill>
                  <a:srgbClr val="0000F9"/>
                </a:solidFill>
                <a:latin typeface="Cambria"/>
                <a:ea typeface="微軟正黑體" pitchFamily="34" charset="-120"/>
                <a:cs typeface="Cambria"/>
              </a:rPr>
              <a:t>-ch10-estimation.R</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9" descr="螢幕快照 2019-09-10 上午10.44.22.png"/>
          <p:cNvPicPr>
            <a:picLocks noChangeAspect="1"/>
          </p:cNvPicPr>
          <p:nvPr/>
        </p:nvPicPr>
        <p:blipFill rotWithShape="1">
          <a:blip r:embed="rId3">
            <a:extLst>
              <a:ext uri="{28A0092B-C50C-407E-A947-70E740481C1C}">
                <a14:useLocalDpi xmlns:a14="http://schemas.microsoft.com/office/drawing/2010/main" val="0"/>
              </a:ext>
            </a:extLst>
          </a:blip>
          <a:srcRect r="82839"/>
          <a:stretch/>
        </p:blipFill>
        <p:spPr>
          <a:xfrm>
            <a:off x="0" y="5933661"/>
            <a:ext cx="1108713" cy="924340"/>
          </a:xfrm>
          <a:prstGeom prst="rect">
            <a:avLst/>
          </a:prstGeom>
        </p:spPr>
      </p:pic>
      <p:sp>
        <p:nvSpPr>
          <p:cNvPr id="8" name="文字方塊 7"/>
          <p:cNvSpPr txBox="1"/>
          <p:nvPr/>
        </p:nvSpPr>
        <p:spPr>
          <a:xfrm>
            <a:off x="0" y="801279"/>
            <a:ext cx="9144000" cy="5509200"/>
          </a:xfrm>
          <a:prstGeom prst="rect">
            <a:avLst/>
          </a:prstGeom>
          <a:noFill/>
          <a:ln>
            <a:solidFill>
              <a:schemeClr val="bg1">
                <a:lumMod val="50000"/>
              </a:schemeClr>
            </a:solidFill>
          </a:ln>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cs typeface="Cambria"/>
              </a:rPr>
              <a:t>觀念</a:t>
            </a:r>
            <a:r>
              <a:rPr lang="en-US" altLang="zh-TW" sz="2800" b="1" dirty="0">
                <a:latin typeface="微軟正黑體" panose="020B0604030504040204" pitchFamily="34" charset="-120"/>
                <a:ea typeface="微軟正黑體" panose="020B0604030504040204" pitchFamily="34" charset="-120"/>
                <a:cs typeface="Cambria"/>
              </a:rPr>
              <a:t>:</a:t>
            </a:r>
            <a:r>
              <a:rPr lang="zh-TW" altLang="en-US" sz="2800" b="1" dirty="0">
                <a:latin typeface="微軟正黑體" panose="020B0604030504040204" pitchFamily="34" charset="-120"/>
                <a:ea typeface="微軟正黑體" panose="020B0604030504040204" pitchFamily="34" charset="-120"/>
                <a:cs typeface="Cambria"/>
              </a:rPr>
              <a:t> </a:t>
            </a:r>
            <a:r>
              <a:rPr lang="en-US" altLang="zh-TW" sz="2800" b="1" dirty="0">
                <a:latin typeface="微軟正黑體" panose="020B0604030504040204" pitchFamily="34" charset="-120"/>
                <a:ea typeface="微軟正黑體" panose="020B0604030504040204" pitchFamily="34" charset="-120"/>
                <a:cs typeface="Cambria"/>
              </a:rPr>
              <a:t>90%</a:t>
            </a:r>
            <a:r>
              <a:rPr lang="zh-TW" altLang="en-US" sz="2800" b="1" dirty="0">
                <a:latin typeface="微軟正黑體" panose="020B0604030504040204" pitchFamily="34" charset="-120"/>
                <a:ea typeface="微軟正黑體" panose="020B0604030504040204" pitchFamily="34" charset="-120"/>
                <a:cs typeface="Cambria"/>
              </a:rPr>
              <a:t>的信賴區間的</a:t>
            </a:r>
            <a:r>
              <a:rPr lang="en-US" altLang="zh-TW" sz="2800" b="1" dirty="0">
                <a:latin typeface="微軟正黑體" panose="020B0604030504040204" pitchFamily="34" charset="-120"/>
                <a:ea typeface="微軟正黑體" panose="020B0604030504040204" pitchFamily="34" charset="-120"/>
                <a:cs typeface="Cambria"/>
              </a:rPr>
              <a:t>90%</a:t>
            </a:r>
            <a:r>
              <a:rPr lang="zh-TW" altLang="en-US" sz="2800" b="1" dirty="0">
                <a:latin typeface="微軟正黑體" panose="020B0604030504040204" pitchFamily="34" charset="-120"/>
                <a:ea typeface="微軟正黑體" panose="020B0604030504040204" pitchFamily="34" charset="-120"/>
                <a:cs typeface="Cambria"/>
              </a:rPr>
              <a:t>並不代表是機率，而是信心。使用樣本平均值為中心估算的信賴區間擁有</a:t>
            </a:r>
            <a:r>
              <a:rPr lang="en-US" altLang="zh-TW" sz="2800" b="1" dirty="0">
                <a:latin typeface="微軟正黑體" panose="020B0604030504040204" pitchFamily="34" charset="-120"/>
                <a:ea typeface="微軟正黑體" panose="020B0604030504040204" pitchFamily="34" charset="-120"/>
                <a:cs typeface="Cambria"/>
              </a:rPr>
              <a:t>90%</a:t>
            </a:r>
            <a:r>
              <a:rPr lang="zh-TW" altLang="en-US" sz="2800" b="1" dirty="0">
                <a:latin typeface="微軟正黑體" panose="020B0604030504040204" pitchFamily="34" charset="-120"/>
                <a:ea typeface="微軟正黑體" panose="020B0604030504040204" pitchFamily="34" charset="-120"/>
                <a:cs typeface="Cambria"/>
              </a:rPr>
              <a:t>信心水準會包含母體平均值</a:t>
            </a:r>
            <a:endParaRPr lang="en-US" altLang="zh-TW" sz="2800" b="1" dirty="0">
              <a:latin typeface="微軟正黑體" panose="020B0604030504040204" pitchFamily="34" charset="-120"/>
              <a:ea typeface="微軟正黑體" panose="020B0604030504040204" pitchFamily="34" charset="-120"/>
              <a:cs typeface="Cambria"/>
            </a:endParaRPr>
          </a:p>
          <a:p>
            <a:endParaRPr lang="en-US" altLang="zh-TW" sz="2800" dirty="0">
              <a:latin typeface="微軟正黑體" panose="020B0604030504040204" pitchFamily="34" charset="-120"/>
              <a:ea typeface="微軟正黑體" panose="020B0604030504040204" pitchFamily="34" charset="-120"/>
              <a:cs typeface="Cambria"/>
            </a:endParaRPr>
          </a:p>
          <a:p>
            <a:r>
              <a:rPr lang="zh-TW" altLang="en-US" sz="2400" b="1" dirty="0">
                <a:latin typeface="微軟正黑體" panose="020B0604030504040204" pitchFamily="34" charset="-120"/>
                <a:ea typeface="微軟正黑體" panose="020B0604030504040204" pitchFamily="34" charset="-120"/>
                <a:cs typeface="Cambria"/>
              </a:rPr>
              <a:t>請試著用</a:t>
            </a:r>
            <a:r>
              <a:rPr lang="en-US" altLang="zh-TW" sz="2400" b="1" dirty="0">
                <a:latin typeface="微軟正黑體" panose="020B0604030504040204" pitchFamily="34" charset="-120"/>
                <a:ea typeface="微軟正黑體" panose="020B0604030504040204" pitchFamily="34" charset="-120"/>
                <a:cs typeface="Cambria"/>
              </a:rPr>
              <a:t>R</a:t>
            </a:r>
            <a:r>
              <a:rPr lang="zh-TW" altLang="en-US" sz="2400" b="1" dirty="0">
                <a:latin typeface="微軟正黑體" panose="020B0604030504040204" pitchFamily="34" charset="-120"/>
                <a:ea typeface="微軟正黑體" panose="020B0604030504040204" pitchFamily="34" charset="-120"/>
                <a:cs typeface="Cambria"/>
              </a:rPr>
              <a:t>語言來設計一個迴圈來實際操作上述的觀念</a:t>
            </a:r>
            <a:endParaRPr lang="en-US" altLang="zh-TW" sz="2400" b="1" dirty="0">
              <a:latin typeface="微軟正黑體" panose="020B0604030504040204" pitchFamily="34" charset="-120"/>
              <a:ea typeface="微軟正黑體" panose="020B0604030504040204" pitchFamily="34" charset="-120"/>
              <a:cs typeface="Cambria"/>
            </a:endParaRPr>
          </a:p>
          <a:p>
            <a:r>
              <a:rPr lang="en-US" altLang="zh-TW" sz="2400" dirty="0">
                <a:latin typeface="微軟正黑體" panose="020B0604030504040204" pitchFamily="34" charset="-120"/>
                <a:ea typeface="微軟正黑體" panose="020B0604030504040204" pitchFamily="34" charset="-120"/>
                <a:cs typeface="Cambria"/>
              </a:rPr>
              <a:t>(1)</a:t>
            </a:r>
            <a:r>
              <a:rPr lang="zh-TW" altLang="en-US" sz="2400" dirty="0">
                <a:latin typeface="微軟正黑體" panose="020B0604030504040204" pitchFamily="34" charset="-120"/>
                <a:ea typeface="微軟正黑體" panose="020B0604030504040204" pitchFamily="34" charset="-120"/>
                <a:cs typeface="Cambria"/>
              </a:rPr>
              <a:t>給定母體平均數</a:t>
            </a:r>
            <a:r>
              <a:rPr lang="en-US" altLang="zh-TW" sz="2400" dirty="0">
                <a:latin typeface="微軟正黑體" panose="020B0604030504040204" pitchFamily="34" charset="-120"/>
                <a:ea typeface="微軟正黑體" panose="020B0604030504040204" pitchFamily="34" charset="-120"/>
                <a:cs typeface="Cambria"/>
              </a:rPr>
              <a:t>(mu=50)</a:t>
            </a:r>
            <a:r>
              <a:rPr lang="zh-TW" altLang="en-US" sz="2400" dirty="0">
                <a:latin typeface="微軟正黑體" panose="020B0604030504040204" pitchFamily="34" charset="-120"/>
                <a:ea typeface="微軟正黑體" panose="020B0604030504040204" pitchFamily="34" charset="-120"/>
                <a:cs typeface="Cambria"/>
              </a:rPr>
              <a:t>與母體標準差</a:t>
            </a:r>
            <a:r>
              <a:rPr lang="en-US" altLang="zh-TW" sz="2400" dirty="0">
                <a:latin typeface="微軟正黑體" panose="020B0604030504040204" pitchFamily="34" charset="-120"/>
                <a:ea typeface="微軟正黑體" panose="020B0604030504040204" pitchFamily="34" charset="-120"/>
                <a:cs typeface="Cambria"/>
              </a:rPr>
              <a:t>(sigma=10)</a:t>
            </a:r>
          </a:p>
          <a:p>
            <a:r>
              <a:rPr lang="en-US" altLang="zh-TW" sz="2400" dirty="0">
                <a:latin typeface="微軟正黑體" panose="020B0604030504040204" pitchFamily="34" charset="-120"/>
                <a:ea typeface="微軟正黑體" panose="020B0604030504040204" pitchFamily="34" charset="-120"/>
                <a:cs typeface="Cambria"/>
              </a:rPr>
              <a:t>(2)</a:t>
            </a:r>
            <a:r>
              <a:rPr lang="zh-TW" altLang="en-US" sz="2400" dirty="0">
                <a:latin typeface="微軟正黑體" panose="020B0604030504040204" pitchFamily="34" charset="-120"/>
                <a:ea typeface="微軟正黑體" panose="020B0604030504040204" pitchFamily="34" charset="-120"/>
                <a:cs typeface="Cambria"/>
              </a:rPr>
              <a:t>進行</a:t>
            </a:r>
            <a:r>
              <a:rPr lang="en-US" altLang="zh-TW" sz="2400" dirty="0">
                <a:latin typeface="微軟正黑體" panose="020B0604030504040204" pitchFamily="34" charset="-120"/>
                <a:ea typeface="微軟正黑體" panose="020B0604030504040204" pitchFamily="34" charset="-120"/>
                <a:cs typeface="Cambria"/>
              </a:rPr>
              <a:t>100</a:t>
            </a:r>
            <a:r>
              <a:rPr lang="zh-TW" altLang="en-US" sz="2400" dirty="0">
                <a:latin typeface="微軟正黑體" panose="020B0604030504040204" pitchFamily="34" charset="-120"/>
                <a:ea typeface="微軟正黑體" panose="020B0604030504040204" pitchFamily="34" charset="-120"/>
                <a:cs typeface="Cambria"/>
              </a:rPr>
              <a:t>次抽樣，每次抽樣樣本數是</a:t>
            </a:r>
            <a:r>
              <a:rPr lang="en-US" altLang="zh-TW" sz="2400" dirty="0">
                <a:latin typeface="微軟正黑體" panose="020B0604030504040204" pitchFamily="34" charset="-120"/>
                <a:ea typeface="微軟正黑體" panose="020B0604030504040204" pitchFamily="34" charset="-120"/>
                <a:cs typeface="Cambria"/>
              </a:rPr>
              <a:t>20</a:t>
            </a:r>
            <a:r>
              <a:rPr lang="zh-TW" altLang="en-US" sz="2400" dirty="0">
                <a:latin typeface="微軟正黑體" panose="020B0604030504040204" pitchFamily="34" charset="-120"/>
                <a:ea typeface="微軟正黑體" panose="020B0604030504040204" pitchFamily="34" charset="-120"/>
                <a:cs typeface="Cambria"/>
              </a:rPr>
              <a:t>個</a:t>
            </a:r>
            <a:r>
              <a:rPr lang="en-US" altLang="zh-TW" sz="2400" dirty="0">
                <a:latin typeface="微軟正黑體" panose="020B0604030504040204" pitchFamily="34" charset="-120"/>
                <a:ea typeface="微軟正黑體" panose="020B0604030504040204" pitchFamily="34" charset="-120"/>
                <a:cs typeface="Cambria"/>
              </a:rPr>
              <a:t>(</a:t>
            </a:r>
            <a:r>
              <a:rPr lang="en-US" altLang="zh-TW" sz="2400" dirty="0">
                <a:solidFill>
                  <a:srgbClr val="0000F9"/>
                </a:solidFill>
                <a:latin typeface="微軟正黑體" panose="020B0604030504040204" pitchFamily="34" charset="-120"/>
                <a:ea typeface="微軟正黑體" panose="020B0604030504040204" pitchFamily="34" charset="-120"/>
                <a:cs typeface="Cambria"/>
              </a:rPr>
              <a:t>x &lt;- </a:t>
            </a:r>
            <a:r>
              <a:rPr lang="en-US" altLang="zh-TW" sz="2400" dirty="0" err="1">
                <a:solidFill>
                  <a:srgbClr val="0000F9"/>
                </a:solidFill>
                <a:latin typeface="微軟正黑體" panose="020B0604030504040204" pitchFamily="34" charset="-120"/>
                <a:ea typeface="微軟正黑體" panose="020B0604030504040204" pitchFamily="34" charset="-120"/>
                <a:cs typeface="Cambria"/>
              </a:rPr>
              <a:t>rnorm</a:t>
            </a:r>
            <a:r>
              <a:rPr lang="en-US" altLang="zh-TW" sz="2400" dirty="0">
                <a:solidFill>
                  <a:srgbClr val="0000F9"/>
                </a:solidFill>
                <a:latin typeface="微軟正黑體" panose="020B0604030504040204" pitchFamily="34" charset="-120"/>
                <a:ea typeface="微軟正黑體" panose="020B0604030504040204" pitchFamily="34" charset="-120"/>
                <a:cs typeface="Cambria"/>
              </a:rPr>
              <a:t>(20,mean,sd)</a:t>
            </a:r>
            <a:r>
              <a:rPr lang="en-US" altLang="zh-TW" sz="2400" dirty="0">
                <a:solidFill>
                  <a:srgbClr val="FF0000"/>
                </a:solidFill>
                <a:latin typeface="微軟正黑體" panose="020B0604030504040204" pitchFamily="34" charset="-120"/>
                <a:ea typeface="微軟正黑體" panose="020B0604030504040204" pitchFamily="34" charset="-120"/>
                <a:cs typeface="Cambria"/>
              </a:rPr>
              <a:t>; </a:t>
            </a:r>
            <a:r>
              <a:rPr lang="zh-TW" altLang="en-US" sz="2400" dirty="0">
                <a:solidFill>
                  <a:srgbClr val="FF0000"/>
                </a:solidFill>
                <a:latin typeface="微軟正黑體" panose="020B0604030504040204" pitchFamily="34" charset="-120"/>
                <a:ea typeface="微軟正黑體" panose="020B0604030504040204" pitchFamily="34" charset="-120"/>
                <a:cs typeface="Cambria"/>
              </a:rPr>
              <a:t>代表隨機抽樣樣本數據符合常態分佈</a:t>
            </a:r>
            <a:r>
              <a:rPr lang="en-US" altLang="zh-TW" sz="2400" dirty="0">
                <a:latin typeface="微軟正黑體" panose="020B0604030504040204" pitchFamily="34" charset="-120"/>
                <a:ea typeface="微軟正黑體" panose="020B0604030504040204" pitchFamily="34" charset="-120"/>
                <a:cs typeface="Cambria"/>
              </a:rPr>
              <a:t>)</a:t>
            </a:r>
          </a:p>
          <a:p>
            <a:r>
              <a:rPr lang="en-US" altLang="zh-TW" sz="2400" dirty="0">
                <a:latin typeface="微軟正黑體" panose="020B0604030504040204" pitchFamily="34" charset="-120"/>
                <a:ea typeface="微軟正黑體" panose="020B0604030504040204" pitchFamily="34" charset="-120"/>
                <a:cs typeface="Cambria"/>
              </a:rPr>
              <a:t>(3)</a:t>
            </a:r>
            <a:r>
              <a:rPr lang="zh-TW" altLang="en-US" sz="2400" dirty="0">
                <a:latin typeface="微軟正黑體" panose="020B0604030504040204" pitchFamily="34" charset="-120"/>
                <a:ea typeface="微軟正黑體" panose="020B0604030504040204" pitchFamily="34" charset="-120"/>
                <a:cs typeface="Cambria"/>
              </a:rPr>
              <a:t>針對每次抽樣計算樣本平均值</a:t>
            </a:r>
            <a:r>
              <a:rPr lang="en-US" altLang="zh-TW" sz="2400" dirty="0">
                <a:latin typeface="微軟正黑體" panose="020B0604030504040204" pitchFamily="34" charset="-120"/>
                <a:ea typeface="微軟正黑體" panose="020B0604030504040204" pitchFamily="34" charset="-120"/>
                <a:cs typeface="Cambria"/>
              </a:rPr>
              <a:t>(</a:t>
            </a:r>
            <a:r>
              <a:rPr lang="en-US" altLang="zh-TW" sz="2400" dirty="0">
                <a:solidFill>
                  <a:srgbClr val="0000F9"/>
                </a:solidFill>
                <a:latin typeface="微軟正黑體" panose="020B0604030504040204" pitchFamily="34" charset="-120"/>
                <a:ea typeface="微軟正黑體" panose="020B0604030504040204" pitchFamily="34" charset="-120"/>
                <a:cs typeface="Cambria"/>
              </a:rPr>
              <a:t>mean(x)</a:t>
            </a:r>
            <a:r>
              <a:rPr lang="en-US" altLang="zh-TW" sz="2400" dirty="0">
                <a:latin typeface="微軟正黑體" panose="020B0604030504040204" pitchFamily="34" charset="-120"/>
                <a:ea typeface="微軟正黑體" panose="020B0604030504040204" pitchFamily="34" charset="-120"/>
                <a:cs typeface="Cambria"/>
              </a:rPr>
              <a:t>)</a:t>
            </a:r>
            <a:r>
              <a:rPr lang="zh-TW" altLang="en-US" sz="2400" dirty="0">
                <a:latin typeface="微軟正黑體" panose="020B0604030504040204" pitchFamily="34" charset="-120"/>
                <a:ea typeface="微軟正黑體" panose="020B0604030504040204" pitchFamily="34" charset="-120"/>
                <a:cs typeface="Cambria"/>
              </a:rPr>
              <a:t>、</a:t>
            </a:r>
            <a:r>
              <a:rPr lang="en-US" altLang="zh-TW" sz="2400" dirty="0">
                <a:latin typeface="微軟正黑體" panose="020B0604030504040204" pitchFamily="34" charset="-120"/>
                <a:ea typeface="微軟正黑體" panose="020B0604030504040204" pitchFamily="34" charset="-120"/>
                <a:cs typeface="Cambria"/>
              </a:rPr>
              <a:t>90%</a:t>
            </a:r>
            <a:r>
              <a:rPr lang="zh-TW" altLang="en-US" sz="2400" dirty="0">
                <a:latin typeface="微軟正黑體" panose="020B0604030504040204" pitchFamily="34" charset="-120"/>
                <a:ea typeface="微軟正黑體" panose="020B0604030504040204" pitchFamily="34" charset="-120"/>
                <a:cs typeface="Cambria"/>
              </a:rPr>
              <a:t>信賴區間估計誤差的大小</a:t>
            </a:r>
            <a:r>
              <a:rPr lang="en-US" altLang="zh-TW" sz="2400" dirty="0">
                <a:latin typeface="微軟正黑體" panose="020B0604030504040204" pitchFamily="34" charset="-120"/>
                <a:ea typeface="微軟正黑體" panose="020B0604030504040204" pitchFamily="34" charset="-120"/>
                <a:cs typeface="Cambria"/>
              </a:rPr>
              <a:t>(bound on the error of estimation; </a:t>
            </a:r>
            <a:r>
              <a:rPr lang="zh-TW" altLang="en-US" sz="2400" dirty="0">
                <a:latin typeface="微軟正黑體" panose="020B0604030504040204" pitchFamily="34" charset="-120"/>
                <a:ea typeface="微軟正黑體" panose="020B0604030504040204" pitchFamily="34" charset="-120"/>
                <a:cs typeface="Cambria"/>
              </a:rPr>
              <a:t>為信賴區間的一半</a:t>
            </a:r>
            <a:r>
              <a:rPr lang="en-US" altLang="zh-TW" sz="2400" dirty="0">
                <a:latin typeface="微軟正黑體" panose="020B0604030504040204" pitchFamily="34" charset="-120"/>
                <a:ea typeface="微軟正黑體" panose="020B0604030504040204" pitchFamily="34" charset="-120"/>
                <a:cs typeface="Cambria"/>
              </a:rPr>
              <a:t>)</a:t>
            </a:r>
            <a:r>
              <a:rPr lang="zh-TW" altLang="en-US" sz="2400" dirty="0">
                <a:latin typeface="微軟正黑體" panose="020B0604030504040204" pitchFamily="34" charset="-120"/>
                <a:ea typeface="微軟正黑體" panose="020B0604030504040204" pitchFamily="34" charset="-120"/>
                <a:cs typeface="Cambria"/>
              </a:rPr>
              <a:t>、信賴區間下限、信賴區間上限</a:t>
            </a:r>
            <a:endParaRPr lang="en-US" altLang="zh-TW" sz="2400" dirty="0">
              <a:latin typeface="微軟正黑體" panose="020B0604030504040204" pitchFamily="34" charset="-120"/>
              <a:ea typeface="微軟正黑體" panose="020B0604030504040204" pitchFamily="34" charset="-120"/>
              <a:cs typeface="Cambria"/>
            </a:endParaRPr>
          </a:p>
          <a:p>
            <a:r>
              <a:rPr lang="en-US" altLang="zh-TW" sz="2400" dirty="0">
                <a:latin typeface="微軟正黑體" panose="020B0604030504040204" pitchFamily="34" charset="-120"/>
                <a:ea typeface="微軟正黑體" panose="020B0604030504040204" pitchFamily="34" charset="-120"/>
                <a:cs typeface="Cambria"/>
              </a:rPr>
              <a:t>(4)</a:t>
            </a:r>
            <a:r>
              <a:rPr lang="zh-TW" altLang="en-US" sz="2400" dirty="0">
                <a:latin typeface="微軟正黑體" panose="020B0604030504040204" pitchFamily="34" charset="-120"/>
                <a:ea typeface="微軟正黑體" panose="020B0604030504040204" pitchFamily="34" charset="-120"/>
                <a:cs typeface="Cambria"/>
              </a:rPr>
              <a:t>檢查給定母體平均值</a:t>
            </a:r>
            <a:r>
              <a:rPr lang="en-US" altLang="zh-TW" sz="2400" dirty="0">
                <a:latin typeface="微軟正黑體" panose="020B0604030504040204" pitchFamily="34" charset="-120"/>
                <a:ea typeface="微軟正黑體" panose="020B0604030504040204" pitchFamily="34" charset="-120"/>
                <a:cs typeface="Cambria"/>
              </a:rPr>
              <a:t>(mu=50)</a:t>
            </a:r>
            <a:r>
              <a:rPr lang="zh-TW" altLang="en-US" sz="2400" dirty="0">
                <a:latin typeface="微軟正黑體" panose="020B0604030504040204" pitchFamily="34" charset="-120"/>
                <a:ea typeface="微軟正黑體" panose="020B0604030504040204" pitchFamily="34" charset="-120"/>
                <a:cs typeface="Cambria"/>
              </a:rPr>
              <a:t>是否落在上述的信賴區間內，若是落在信賴區間內則繪製黑色</a:t>
            </a:r>
            <a:r>
              <a:rPr lang="en-US" altLang="zh-TW" sz="2400" dirty="0" err="1">
                <a:latin typeface="微軟正黑體" panose="020B0604030504040204" pitchFamily="34" charset="-120"/>
                <a:ea typeface="微軟正黑體" panose="020B0604030504040204" pitchFamily="34" charset="-120"/>
                <a:cs typeface="Cambria"/>
              </a:rPr>
              <a:t>errorbar</a:t>
            </a:r>
            <a:r>
              <a:rPr lang="zh-TW" altLang="en-US" sz="2400" dirty="0">
                <a:latin typeface="微軟正黑體" panose="020B0604030504040204" pitchFamily="34" charset="-120"/>
                <a:ea typeface="微軟正黑體" panose="020B0604030504040204" pitchFamily="34" charset="-120"/>
                <a:cs typeface="Cambria"/>
              </a:rPr>
              <a:t>線條，若是落在區間外則繪製紅色</a:t>
            </a:r>
            <a:r>
              <a:rPr lang="en-US" altLang="zh-TW" sz="2400" dirty="0" err="1">
                <a:latin typeface="微軟正黑體" panose="020B0604030504040204" pitchFamily="34" charset="-120"/>
                <a:ea typeface="微軟正黑體" panose="020B0604030504040204" pitchFamily="34" charset="-120"/>
                <a:cs typeface="Cambria"/>
              </a:rPr>
              <a:t>errorbar</a:t>
            </a:r>
            <a:r>
              <a:rPr lang="zh-TW" altLang="en-US" sz="2400" dirty="0">
                <a:latin typeface="微軟正黑體" panose="020B0604030504040204" pitchFamily="34" charset="-120"/>
                <a:ea typeface="微軟正黑體" panose="020B0604030504040204" pitchFamily="34" charset="-120"/>
                <a:cs typeface="Cambria"/>
              </a:rPr>
              <a:t>線條</a:t>
            </a:r>
            <a:endParaRPr lang="en-US" altLang="zh-TW" sz="2400" b="1" dirty="0">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1241980820"/>
      </p:ext>
    </p:extLst>
  </p:cSld>
  <p:clrMapOvr>
    <a:masterClrMapping/>
  </p:clrMapOvr>
  <p:transition spd="slow" advTm="3724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B8DCE0-C6E8-4492-BA1D-AE59B5743308}"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tint val="75000"/>
                  </a:prstClr>
                </a:solidFill>
                <a:effectLst/>
                <a:uLnTx/>
                <a:uFillTx/>
                <a:latin typeface="Calibri"/>
                <a:ea typeface="新細明體"/>
                <a:cs typeface="+mn-cs"/>
              </a:rPr>
              <a:t>NYCU CoLLab Copyright</a:t>
            </a:r>
            <a:endParaRPr kumimoji="0" lang="zh-TW" altLang="en-US" sz="1200" b="0" i="0" u="none" strike="noStrike" kern="1200" cap="none" spc="0" normalizeH="0" baseline="0" noProof="0" dirty="0">
              <a:ln>
                <a:noFill/>
              </a:ln>
              <a:solidFill>
                <a:prstClr val="black">
                  <a:tint val="75000"/>
                </a:prstClr>
              </a:solidFill>
              <a:effectLst/>
              <a:uLnTx/>
              <a:uFillTx/>
              <a:latin typeface="Calibri"/>
              <a:ea typeface="新細明體"/>
              <a:cs typeface="+mn-cs"/>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rPr>
              <a:t>R: </a:t>
            </a:r>
            <a:r>
              <a:rPr lang="en-US" altLang="zh-TW" sz="5400" b="1" noProof="0" dirty="0">
                <a:solidFill>
                  <a:prstClr val="black"/>
                </a:solidFill>
                <a:latin typeface="微軟正黑體" panose="020B0604030504040204" pitchFamily="34" charset="-120"/>
                <a:ea typeface="微軟正黑體" panose="020B0604030504040204" pitchFamily="34" charset="-120"/>
                <a:cs typeface="Cambria"/>
              </a:rPr>
              <a:t>Useful function</a:t>
            </a:r>
            <a:endParaRPr kumimoji="0" lang="en-US" altLang="zh-TW" sz="54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a:solidFill>
                  <a:srgbClr val="FF0000"/>
                </a:solidFill>
                <a:latin typeface="微軟正黑體" panose="020B0604030504040204" pitchFamily="34" charset="-120"/>
                <a:ea typeface="微軟正黑體" panose="020B0604030504040204" pitchFamily="34" charset="-120"/>
                <a:cs typeface="Cambria"/>
              </a:rPr>
              <a:t>g</a:t>
            </a:r>
            <a:r>
              <a:rPr kumimoji="0" lang="en-US" altLang="zh-TW" sz="6600" b="1" i="0" u="none" strike="noStrike" kern="1200" cap="none" spc="0" normalizeH="0" baseline="0" noProof="0" dirty="0" err="1">
                <a:ln>
                  <a:noFill/>
                </a:ln>
                <a:solidFill>
                  <a:srgbClr val="FF0000"/>
                </a:solidFill>
                <a:effectLst/>
                <a:uLnTx/>
                <a:uFillTx/>
                <a:latin typeface="微軟正黑體" panose="020B0604030504040204" pitchFamily="34" charset="-120"/>
                <a:ea typeface="微軟正黑體" panose="020B0604030504040204" pitchFamily="34" charset="-120"/>
                <a:cs typeface="Cambria"/>
              </a:rPr>
              <a:t>eom_errorbar</a:t>
            </a:r>
            <a:r>
              <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a:latin typeface="微軟正黑體" panose="020B0604030504040204" pitchFamily="34" charset="-120"/>
                <a:ea typeface="微軟正黑體" panose="020B0604030504040204" pitchFamily="34" charset="-120"/>
                <a:cs typeface="Cambria"/>
              </a:rPr>
              <a:t>a</a:t>
            </a:r>
            <a:r>
              <a:rPr kumimoji="0" lang="en-US" altLang="zh-TW" sz="6600" b="1" i="0" u="none" strike="noStrike" kern="1200" cap="none" spc="0" normalizeH="0" baseline="0" noProof="0" dirty="0" err="1">
                <a:ln>
                  <a:noFill/>
                </a:ln>
                <a:effectLst/>
                <a:uLnTx/>
                <a:uFillTx/>
                <a:latin typeface="微軟正黑體" panose="020B0604030504040204" pitchFamily="34" charset="-120"/>
                <a:ea typeface="微軟正黑體" panose="020B0604030504040204" pitchFamily="34" charset="-120"/>
                <a:cs typeface="Cambria"/>
              </a:rPr>
              <a:t>es</a:t>
            </a:r>
            <a:r>
              <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600" b="1" i="0" u="none" strike="noStrike" kern="1200" cap="none" spc="0" normalizeH="0" baseline="0" noProof="0" dirty="0" err="1">
                <a:ln>
                  <a:noFill/>
                </a:ln>
                <a:effectLst/>
                <a:uLnTx/>
                <a:uFillTx/>
                <a:latin typeface="微軟正黑體" panose="020B0604030504040204" pitchFamily="34" charset="-120"/>
                <a:ea typeface="微軟正黑體" panose="020B0604030504040204" pitchFamily="34" charset="-120"/>
                <a:cs typeface="Cambria"/>
              </a:rPr>
              <a:t>ymin</a:t>
            </a:r>
            <a:r>
              <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 = x1,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600" b="1" i="0" u="none" strike="noStrike" kern="1200" cap="none" spc="0" normalizeH="0" baseline="0" noProof="0" dirty="0" err="1">
                <a:ln>
                  <a:noFill/>
                </a:ln>
                <a:effectLst/>
                <a:uLnTx/>
                <a:uFillTx/>
                <a:latin typeface="微軟正黑體" panose="020B0604030504040204" pitchFamily="34" charset="-120"/>
                <a:ea typeface="微軟正黑體" panose="020B0604030504040204" pitchFamily="34" charset="-120"/>
                <a:cs typeface="Cambria"/>
              </a:rPr>
              <a:t>ymax</a:t>
            </a:r>
            <a:r>
              <a:rPr lang="en-US" altLang="zh-TW" sz="6600" b="1" dirty="0">
                <a:latin typeface="微軟正黑體" panose="020B0604030504040204" pitchFamily="34" charset="-120"/>
                <a:ea typeface="微軟正黑體" panose="020B0604030504040204" pitchFamily="34" charset="-120"/>
                <a:cs typeface="Cambria"/>
              </a:rPr>
              <a:t>= x2</a:t>
            </a:r>
            <a:r>
              <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6600" b="1" dirty="0">
                <a:solidFill>
                  <a:srgbClr val="FF0000"/>
                </a:solidFill>
                <a:latin typeface="微軟正黑體" panose="020B0604030504040204" pitchFamily="34" charset="-120"/>
                <a:ea typeface="微軟正黑體" panose="020B0604030504040204" pitchFamily="34" charset="-120"/>
                <a:cs typeface="Cambria"/>
              </a:rPr>
              <a:t>)</a:t>
            </a:r>
            <a:r>
              <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rPr>
              <a:t>.</a:t>
            </a:r>
            <a:endParaRPr kumimoji="0" lang="en-US" altLang="zh-TW" sz="6600" b="1" i="0" u="none" strike="noStrike" kern="1200" cap="none" spc="0" normalizeH="0" baseline="0" noProof="0" dirty="0">
              <a:ln>
                <a:noFill/>
              </a:ln>
              <a:effectLst/>
              <a:uLnTx/>
              <a:uFillTx/>
              <a:latin typeface="微軟正黑體" panose="020B0604030504040204" pitchFamily="34" charset="-120"/>
              <a:ea typeface="微軟正黑體" panose="020B0604030504040204" pitchFamily="34" charset="-120"/>
              <a:cs typeface="Cambr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66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Cambria"/>
            </a:endParaRPr>
          </a:p>
        </p:txBody>
      </p:sp>
    </p:spTree>
    <p:extLst>
      <p:ext uri="{BB962C8B-B14F-4D97-AF65-F5344CB8AC3E}">
        <p14:creationId xmlns:p14="http://schemas.microsoft.com/office/powerpoint/2010/main" val="1145714077"/>
      </p:ext>
    </p:extLst>
  </p:cSld>
  <p:clrMapOvr>
    <a:masterClrMapping/>
  </p:clrMapOvr>
  <p:transition spd="slow" advTm="37241"/>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62</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9427"/>
            <a:ext cx="9144000" cy="810706"/>
          </a:xfrm>
          <a:prstGeom prst="rect">
            <a:avLst/>
          </a:prstGeom>
          <a:solidFill>
            <a:schemeClr val="bg1">
              <a:lumMod val="75000"/>
              <a:alpha val="46000"/>
            </a:schemeClr>
          </a:solidFill>
          <a:ln w="9525">
            <a:noFill/>
            <a:miter lim="800000"/>
            <a:headEnd/>
            <a:tailEnd/>
          </a:ln>
          <a:effectLst/>
        </p:spPr>
        <p:txBody>
          <a:bodyPr/>
          <a:lstStyle/>
          <a:p>
            <a:pPr>
              <a:defRPr/>
            </a:pPr>
            <a:r>
              <a:rPr lang="zh-TW" altLang="en-US" sz="4000" b="1" dirty="0">
                <a:solidFill>
                  <a:srgbClr val="0000F9"/>
                </a:solidFill>
                <a:latin typeface="Cambria"/>
                <a:ea typeface="微軟正黑體" pitchFamily="34" charset="-120"/>
                <a:cs typeface="Cambria"/>
              </a:rPr>
              <a:t>課堂練習</a:t>
            </a:r>
            <a:r>
              <a:rPr lang="en-US" altLang="zh-TW" sz="4000" b="1" dirty="0">
                <a:solidFill>
                  <a:srgbClr val="0000F9"/>
                </a:solidFill>
                <a:latin typeface="Cambria"/>
                <a:ea typeface="微軟正黑體" pitchFamily="34" charset="-120"/>
                <a:cs typeface="Cambria"/>
              </a:rPr>
              <a:t>: </a:t>
            </a:r>
            <a:r>
              <a:rPr lang="zh-TW" altLang="en-US" sz="3800" b="1" dirty="0">
                <a:solidFill>
                  <a:srgbClr val="0000F9"/>
                </a:solidFill>
                <a:latin typeface="Cambria"/>
                <a:ea typeface="微軟正黑體" pitchFamily="34" charset="-120"/>
                <a:cs typeface="Cambria"/>
              </a:rPr>
              <a:t>學號</a:t>
            </a:r>
            <a:r>
              <a:rPr lang="en-US" altLang="zh-TW" sz="3800" b="1" dirty="0">
                <a:solidFill>
                  <a:srgbClr val="0000F9"/>
                </a:solidFill>
                <a:latin typeface="Cambria"/>
                <a:ea typeface="微軟正黑體" pitchFamily="34" charset="-120"/>
                <a:cs typeface="Cambria"/>
              </a:rPr>
              <a:t>-</a:t>
            </a:r>
            <a:r>
              <a:rPr lang="zh-TW" altLang="en-US" sz="3800" b="1" dirty="0">
                <a:solidFill>
                  <a:srgbClr val="0000F9"/>
                </a:solidFill>
                <a:latin typeface="Cambria"/>
                <a:ea typeface="微軟正黑體" pitchFamily="34" charset="-120"/>
                <a:cs typeface="Cambria"/>
              </a:rPr>
              <a:t>姓名</a:t>
            </a:r>
            <a:r>
              <a:rPr lang="en-US" altLang="zh-TW" sz="3800" b="1" dirty="0">
                <a:solidFill>
                  <a:srgbClr val="0000F9"/>
                </a:solidFill>
                <a:latin typeface="Cambria"/>
                <a:ea typeface="微軟正黑體" pitchFamily="34" charset="-120"/>
                <a:cs typeface="Cambria"/>
              </a:rPr>
              <a:t>-ch10-estimation.R</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9" descr="螢幕快照 2019-09-10 上午10.44.22.png"/>
          <p:cNvPicPr>
            <a:picLocks noChangeAspect="1"/>
          </p:cNvPicPr>
          <p:nvPr/>
        </p:nvPicPr>
        <p:blipFill rotWithShape="1">
          <a:blip r:embed="rId3">
            <a:extLst>
              <a:ext uri="{28A0092B-C50C-407E-A947-70E740481C1C}">
                <a14:useLocalDpi xmlns:a14="http://schemas.microsoft.com/office/drawing/2010/main" val="0"/>
              </a:ext>
            </a:extLst>
          </a:blip>
          <a:srcRect r="82839"/>
          <a:stretch/>
        </p:blipFill>
        <p:spPr>
          <a:xfrm>
            <a:off x="0" y="5933661"/>
            <a:ext cx="1108713" cy="924340"/>
          </a:xfrm>
          <a:prstGeom prst="rect">
            <a:avLst/>
          </a:prstGeom>
        </p:spPr>
      </p:pic>
      <p:pic>
        <p:nvPicPr>
          <p:cNvPr id="4" name="圖片 3"/>
          <p:cNvPicPr>
            <a:picLocks noChangeAspect="1"/>
          </p:cNvPicPr>
          <p:nvPr/>
        </p:nvPicPr>
        <p:blipFill rotWithShape="1">
          <a:blip r:embed="rId4"/>
          <a:srcRect r="33139" b="33034"/>
          <a:stretch/>
        </p:blipFill>
        <p:spPr>
          <a:xfrm>
            <a:off x="-1" y="1346763"/>
            <a:ext cx="9125229" cy="4356205"/>
          </a:xfrm>
          <a:prstGeom prst="rect">
            <a:avLst/>
          </a:prstGeom>
        </p:spPr>
      </p:pic>
    </p:spTree>
    <p:extLst>
      <p:ext uri="{BB962C8B-B14F-4D97-AF65-F5344CB8AC3E}">
        <p14:creationId xmlns:p14="http://schemas.microsoft.com/office/powerpoint/2010/main" val="3149586680"/>
      </p:ext>
    </p:extLst>
  </p:cSld>
  <p:clrMapOvr>
    <a:masterClrMapping/>
  </p:clrMapOvr>
  <p:transition spd="slow" advTm="3724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7</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r>
              <a:rPr lang="en-US" altLang="zh-TW" sz="5400" b="1" dirty="0">
                <a:latin typeface="微軟正黑體" panose="020B0604030504040204" pitchFamily="34" charset="-120"/>
                <a:ea typeface="微軟正黑體" panose="020B0604030504040204" pitchFamily="34" charset="-120"/>
                <a:cs typeface="Cambria"/>
              </a:rPr>
              <a:t>Outline</a:t>
            </a:r>
          </a:p>
        </p:txBody>
      </p:sp>
      <p:sp>
        <p:nvSpPr>
          <p:cNvPr id="9" name="Rectangle 10"/>
          <p:cNvSpPr>
            <a:spLocks noChangeArrowheads="1"/>
          </p:cNvSpPr>
          <p:nvPr/>
        </p:nvSpPr>
        <p:spPr bwMode="auto">
          <a:xfrm>
            <a:off x="0" y="1575542"/>
            <a:ext cx="9143999" cy="5282458"/>
          </a:xfrm>
          <a:prstGeom prst="rect">
            <a:avLst/>
          </a:prstGeom>
          <a:noFill/>
          <a:ln w="9525">
            <a:noFill/>
            <a:miter lim="800000"/>
            <a:headEnd/>
            <a:tailEnd/>
          </a:ln>
          <a:effectLst/>
        </p:spPr>
        <p:txBody>
          <a:bodyPr/>
          <a:lstStyle/>
          <a:p>
            <a:pPr>
              <a:defRPr/>
            </a:pPr>
            <a:r>
              <a:rPr lang="en-US" altLang="zh-TW" sz="4400" b="1" dirty="0">
                <a:latin typeface="微軟正黑體"/>
                <a:ea typeface="微軟正黑體"/>
                <a:cs typeface="微軟正黑體"/>
              </a:rPr>
              <a:t>-Point Estimation</a:t>
            </a:r>
          </a:p>
          <a:p>
            <a:pPr>
              <a:defRPr/>
            </a:pPr>
            <a:r>
              <a:rPr lang="en-US" altLang="zh-TW" sz="4400" b="1" dirty="0">
                <a:latin typeface="微軟正黑體"/>
                <a:ea typeface="微軟正黑體"/>
                <a:cs typeface="微軟正黑體"/>
              </a:rPr>
              <a:t>-Large-sample Confidence Intervals for Population Mean</a:t>
            </a:r>
          </a:p>
          <a:p>
            <a:pPr>
              <a:defRPr/>
            </a:pPr>
            <a:r>
              <a:rPr lang="en-US" altLang="zh-TW" sz="4400" b="1" dirty="0">
                <a:latin typeface="微軟正黑體"/>
                <a:ea typeface="微軟正黑體"/>
                <a:cs typeface="微軟正黑體"/>
              </a:rPr>
              <a:t>-Small-sample Intervals Based on a Normal Population Distribution</a:t>
            </a:r>
          </a:p>
          <a:p>
            <a:pPr>
              <a:defRPr/>
            </a:pPr>
            <a:r>
              <a:rPr lang="en-US" altLang="zh-TW" sz="4400" b="1" dirty="0">
                <a:latin typeface="微軟正黑體"/>
                <a:ea typeface="微軟正黑體"/>
                <a:cs typeface="微軟正黑體"/>
              </a:rPr>
              <a:t>-Other Topic in Estimation</a:t>
            </a:r>
          </a:p>
          <a:p>
            <a:pPr algn="ctr">
              <a:defRPr/>
            </a:pPr>
            <a:r>
              <a:rPr lang="en-US" altLang="zh-TW" sz="4400" b="1" dirty="0">
                <a:latin typeface="微軟正黑體"/>
                <a:ea typeface="微軟正黑體"/>
                <a:cs typeface="微軟正黑體"/>
              </a:rPr>
              <a:t> </a:t>
            </a:r>
            <a:endParaRPr lang="zh-TW" altLang="en-US" sz="4400" b="1" dirty="0">
              <a:latin typeface="微軟正黑體"/>
              <a:ea typeface="微軟正黑體"/>
              <a:cs typeface="微軟正黑體"/>
            </a:endParaRPr>
          </a:p>
        </p:txBody>
      </p:sp>
    </p:spTree>
    <p:extLst>
      <p:ext uri="{BB962C8B-B14F-4D97-AF65-F5344CB8AC3E}">
        <p14:creationId xmlns:p14="http://schemas.microsoft.com/office/powerpoint/2010/main" val="1249068409"/>
      </p:ext>
    </p:extLst>
  </p:cSld>
  <p:clrMapOvr>
    <a:masterClrMapping/>
  </p:clrMapOvr>
  <p:transition spd="slow" advTm="3724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8</a:t>
            </a:fld>
            <a:endParaRPr lang="zh-TW" altLang="en-US">
              <a:solidFill>
                <a:prstClr val="black">
                  <a:tint val="75000"/>
                </a:prstClr>
              </a:solidFill>
              <a:latin typeface="Calibri"/>
              <a:ea typeface="新細明體"/>
            </a:endParaRP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CoLLab Copyright</a:t>
            </a:r>
            <a:endParaRPr lang="zh-TW" altLang="en-US" dirty="0">
              <a:solidFill>
                <a:prstClr val="black">
                  <a:tint val="75000"/>
                </a:prstClr>
              </a:solidFill>
              <a:latin typeface="Calibri"/>
              <a:ea typeface="新細明體"/>
            </a:endParaRPr>
          </a:p>
        </p:txBody>
      </p:sp>
      <p:pic>
        <p:nvPicPr>
          <p:cNvPr id="10" name="圖片 1" descr="circle_collab.jpg"/>
          <p:cNvPicPr>
            <a:picLocks noChangeAspect="1"/>
          </p:cNvPicPr>
          <p:nvPr/>
        </p:nvPicPr>
        <p:blipFill>
          <a:blip r:embed="rId2" cstate="print">
            <a:extLst>
              <a:ext uri="{28A0092B-C50C-407E-A947-70E740481C1C}">
                <a14:useLocalDpi xmlns:a14="http://schemas.microsoft.com/office/drawing/2010/main" val="0"/>
              </a:ext>
            </a:extLst>
          </a:blip>
          <a:srcRect l="66502" t="23093" r="12030" b="45232"/>
          <a:stretch>
            <a:fillRect/>
          </a:stretch>
        </p:blipFill>
        <p:spPr bwMode="auto">
          <a:xfrm>
            <a:off x="8356600" y="0"/>
            <a:ext cx="787400" cy="797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0"/>
          <p:cNvSpPr>
            <a:spLocks noChangeArrowheads="1"/>
          </p:cNvSpPr>
          <p:nvPr/>
        </p:nvSpPr>
        <p:spPr bwMode="auto">
          <a:xfrm>
            <a:off x="0" y="0"/>
            <a:ext cx="9144000" cy="6858000"/>
          </a:xfrm>
          <a:prstGeom prst="rect">
            <a:avLst/>
          </a:prstGeom>
          <a:noFill/>
          <a:ln w="9525">
            <a:noFill/>
            <a:miter lim="800000"/>
            <a:headEnd/>
            <a:tailEnd/>
          </a:ln>
          <a:effectLst/>
        </p:spPr>
        <p:txBody>
          <a:bodyPr/>
          <a:lstStyle/>
          <a:p>
            <a:pPr>
              <a:defRPr/>
            </a:pPr>
            <a:r>
              <a:rPr lang="en-US" altLang="zh-TW" sz="5400" b="1" dirty="0">
                <a:latin typeface="微軟正黑體" panose="020B0604030504040204" pitchFamily="34" charset="-120"/>
                <a:ea typeface="微軟正黑體" panose="020B0604030504040204" pitchFamily="34" charset="-120"/>
                <a:cs typeface="Cambria"/>
              </a:rPr>
              <a:t>Outline</a:t>
            </a:r>
          </a:p>
        </p:txBody>
      </p:sp>
      <p:sp>
        <p:nvSpPr>
          <p:cNvPr id="11" name="Content Placeholder 2"/>
          <p:cNvSpPr txBox="1">
            <a:spLocks/>
          </p:cNvSpPr>
          <p:nvPr/>
        </p:nvSpPr>
        <p:spPr>
          <a:xfrm>
            <a:off x="3167744" y="893086"/>
            <a:ext cx="2579914" cy="456743"/>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TW" altLang="en-US" dirty="0">
                <a:latin typeface="微軟正黑體"/>
                <a:ea typeface="微軟正黑體"/>
                <a:cs typeface="微軟正黑體"/>
              </a:rPr>
              <a:t>參數估計問題</a:t>
            </a:r>
            <a:endParaRPr lang="en-US" dirty="0">
              <a:latin typeface="微軟正黑體"/>
              <a:ea typeface="微軟正黑體"/>
              <a:cs typeface="微軟正黑體"/>
            </a:endParaRPr>
          </a:p>
        </p:txBody>
      </p:sp>
      <p:sp>
        <p:nvSpPr>
          <p:cNvPr id="12" name="Content Placeholder 2"/>
          <p:cNvSpPr txBox="1">
            <a:spLocks/>
          </p:cNvSpPr>
          <p:nvPr/>
        </p:nvSpPr>
        <p:spPr>
          <a:xfrm>
            <a:off x="108860" y="2442787"/>
            <a:ext cx="5007429" cy="211182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微軟正黑體"/>
                <a:ea typeface="微軟正黑體"/>
                <a:cs typeface="微軟正黑體"/>
              </a:rPr>
              <a:t>z distribution</a:t>
            </a:r>
          </a:p>
          <a:p>
            <a:pPr marL="0" indent="0" algn="ctr">
              <a:buFont typeface="Arial" panose="020B0604020202020204" pitchFamily="34" charset="0"/>
              <a:buNone/>
            </a:pPr>
            <a:endParaRPr lang="en-US" altLang="zh-TW" dirty="0">
              <a:latin typeface="微軟正黑體"/>
              <a:ea typeface="微軟正黑體"/>
              <a:cs typeface="微軟正黑體"/>
            </a:endParaRPr>
          </a:p>
          <a:p>
            <a:pPr marL="0" indent="0" algn="ctr">
              <a:buFont typeface="Arial" panose="020B0604020202020204" pitchFamily="34" charset="0"/>
              <a:buNone/>
            </a:pPr>
            <a:r>
              <a:rPr lang="zh-TW" altLang="en-US" dirty="0">
                <a:latin typeface="微軟正黑體"/>
                <a:ea typeface="微軟正黑體"/>
                <a:cs typeface="微軟正黑體"/>
              </a:rPr>
              <a:t>樣本標準差</a:t>
            </a:r>
            <a:endParaRPr lang="en-US" altLang="zh-TW" dirty="0">
              <a:latin typeface="微軟正黑體"/>
              <a:ea typeface="微軟正黑體"/>
              <a:cs typeface="微軟正黑體"/>
            </a:endParaRPr>
          </a:p>
          <a:p>
            <a:pPr marL="0" indent="0" algn="ctr">
              <a:buFont typeface="Arial" panose="020B0604020202020204" pitchFamily="34" charset="0"/>
              <a:buNone/>
            </a:pPr>
            <a:r>
              <a:rPr lang="zh-TW" altLang="en-US" dirty="0">
                <a:latin typeface="微軟正黑體"/>
                <a:ea typeface="微軟正黑體"/>
                <a:cs typeface="微軟正黑體"/>
              </a:rPr>
              <a:t>樣本標準差</a:t>
            </a:r>
            <a:r>
              <a:rPr lang="en-US" altLang="zh-TW" dirty="0">
                <a:latin typeface="微軟正黑體"/>
                <a:ea typeface="微軟正黑體"/>
                <a:cs typeface="微軟正黑體"/>
              </a:rPr>
              <a:t>?=</a:t>
            </a:r>
            <a:r>
              <a:rPr lang="zh-TW" altLang="en-US" dirty="0">
                <a:latin typeface="微軟正黑體"/>
                <a:ea typeface="微軟正黑體"/>
                <a:cs typeface="微軟正黑體"/>
              </a:rPr>
              <a:t>母體標準差</a:t>
            </a:r>
            <a:endParaRPr lang="en-US" altLang="zh-TW" dirty="0">
              <a:latin typeface="微軟正黑體"/>
              <a:ea typeface="微軟正黑體"/>
              <a:cs typeface="微軟正黑體"/>
            </a:endParaRPr>
          </a:p>
        </p:txBody>
      </p:sp>
      <p:cxnSp>
        <p:nvCxnSpPr>
          <p:cNvPr id="13" name="直線單箭頭接點 12"/>
          <p:cNvCxnSpPr/>
          <p:nvPr/>
        </p:nvCxnSpPr>
        <p:spPr>
          <a:xfrm>
            <a:off x="3407229" y="1349829"/>
            <a:ext cx="0" cy="1092958"/>
          </a:xfrm>
          <a:prstGeom prst="straightConnector1">
            <a:avLst/>
          </a:prstGeom>
          <a:ln w="38100">
            <a:solidFill>
              <a:srgbClr val="0000F9"/>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631371" y="1417139"/>
            <a:ext cx="2579914" cy="456743"/>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dirty="0">
                <a:solidFill>
                  <a:srgbClr val="0000F9"/>
                </a:solidFill>
                <a:latin typeface="微軟正黑體"/>
                <a:ea typeface="微軟正黑體"/>
                <a:cs typeface="微軟正黑體"/>
              </a:rPr>
              <a:t>n &gt;= 30</a:t>
            </a:r>
          </a:p>
        </p:txBody>
      </p:sp>
      <p:cxnSp>
        <p:nvCxnSpPr>
          <p:cNvPr id="15" name="直線單箭頭接點 14"/>
          <p:cNvCxnSpPr/>
          <p:nvPr/>
        </p:nvCxnSpPr>
        <p:spPr>
          <a:xfrm>
            <a:off x="5638801" y="1374549"/>
            <a:ext cx="0" cy="1092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4697186" y="1279791"/>
            <a:ext cx="2579914" cy="456743"/>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dirty="0">
                <a:solidFill>
                  <a:srgbClr val="FF0000"/>
                </a:solidFill>
                <a:latin typeface="微軟正黑體"/>
                <a:ea typeface="微軟正黑體"/>
                <a:cs typeface="微軟正黑體"/>
              </a:rPr>
              <a:t>n &lt; 30</a:t>
            </a:r>
          </a:p>
          <a:p>
            <a:pPr marL="0" indent="0" algn="r">
              <a:buFont typeface="Arial" panose="020B0604020202020204" pitchFamily="34" charset="0"/>
              <a:buNone/>
            </a:pPr>
            <a:endParaRPr lang="en-US" dirty="0">
              <a:solidFill>
                <a:srgbClr val="FF0000"/>
              </a:solidFill>
              <a:latin typeface="微軟正黑體"/>
              <a:ea typeface="微軟正黑體"/>
              <a:cs typeface="微軟正黑體"/>
            </a:endParaRPr>
          </a:p>
        </p:txBody>
      </p:sp>
      <p:sp>
        <p:nvSpPr>
          <p:cNvPr id="17" name="Content Placeholder 2"/>
          <p:cNvSpPr txBox="1">
            <a:spLocks/>
          </p:cNvSpPr>
          <p:nvPr/>
        </p:nvSpPr>
        <p:spPr>
          <a:xfrm>
            <a:off x="5246913" y="2437798"/>
            <a:ext cx="3396343" cy="56665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TW" altLang="en-US" dirty="0">
                <a:latin typeface="微軟正黑體"/>
                <a:ea typeface="微軟正黑體"/>
                <a:cs typeface="微軟正黑體"/>
              </a:rPr>
              <a:t>符合常態分佈</a:t>
            </a:r>
            <a:endParaRPr lang="en-US" dirty="0">
              <a:latin typeface="微軟正黑體"/>
              <a:ea typeface="微軟正黑體"/>
              <a:cs typeface="微軟正黑體"/>
            </a:endParaRPr>
          </a:p>
        </p:txBody>
      </p:sp>
      <p:cxnSp>
        <p:nvCxnSpPr>
          <p:cNvPr id="18" name="直線單箭頭接點 17"/>
          <p:cNvCxnSpPr/>
          <p:nvPr/>
        </p:nvCxnSpPr>
        <p:spPr>
          <a:xfrm>
            <a:off x="5638801" y="3004457"/>
            <a:ext cx="0" cy="5551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5246914" y="3576794"/>
            <a:ext cx="2362200" cy="977818"/>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微軟正黑體"/>
                <a:ea typeface="微軟正黑體"/>
                <a:cs typeface="微軟正黑體"/>
              </a:rPr>
              <a:t>t distribution</a:t>
            </a:r>
          </a:p>
          <a:p>
            <a:pPr marL="0" indent="0" algn="ctr">
              <a:buFont typeface="Arial" panose="020B0604020202020204" pitchFamily="34" charset="0"/>
              <a:buNone/>
            </a:pPr>
            <a:r>
              <a:rPr lang="zh-TW" altLang="en-US" dirty="0">
                <a:latin typeface="微軟正黑體"/>
                <a:ea typeface="微軟正黑體"/>
                <a:cs typeface="微軟正黑體"/>
              </a:rPr>
              <a:t>樣本標準差</a:t>
            </a:r>
            <a:r>
              <a:rPr lang="en-US" dirty="0">
                <a:latin typeface="微軟正黑體"/>
                <a:ea typeface="微軟正黑體"/>
                <a:cs typeface="微軟正黑體"/>
              </a:rPr>
              <a:t> </a:t>
            </a:r>
          </a:p>
        </p:txBody>
      </p:sp>
      <p:cxnSp>
        <p:nvCxnSpPr>
          <p:cNvPr id="20" name="直線單箭頭接點 19"/>
          <p:cNvCxnSpPr/>
          <p:nvPr/>
        </p:nvCxnSpPr>
        <p:spPr>
          <a:xfrm>
            <a:off x="7870375" y="3021622"/>
            <a:ext cx="0" cy="2225292"/>
          </a:xfrm>
          <a:prstGeom prst="straightConnector1">
            <a:avLst/>
          </a:prstGeom>
          <a:ln w="38100">
            <a:solidFill>
              <a:srgbClr val="00D8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6574974" y="3735128"/>
            <a:ext cx="2579914" cy="456743"/>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zh-TW" altLang="en-US" b="1" dirty="0">
                <a:solidFill>
                  <a:srgbClr val="FFC000"/>
                </a:solidFill>
                <a:latin typeface="微軟正黑體"/>
                <a:ea typeface="微軟正黑體"/>
                <a:cs typeface="微軟正黑體"/>
              </a:rPr>
              <a:t>不符合</a:t>
            </a:r>
            <a:endParaRPr lang="en-US" b="1" dirty="0">
              <a:solidFill>
                <a:srgbClr val="FFC000"/>
              </a:solidFill>
              <a:latin typeface="微軟正黑體"/>
              <a:ea typeface="微軟正黑體"/>
              <a:cs typeface="微軟正黑體"/>
            </a:endParaRPr>
          </a:p>
        </p:txBody>
      </p:sp>
      <p:sp>
        <p:nvSpPr>
          <p:cNvPr id="22" name="Content Placeholder 2"/>
          <p:cNvSpPr txBox="1">
            <a:spLocks/>
          </p:cNvSpPr>
          <p:nvPr/>
        </p:nvSpPr>
        <p:spPr>
          <a:xfrm>
            <a:off x="1040154" y="5322900"/>
            <a:ext cx="7995558" cy="53791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微軟正黑體"/>
                <a:ea typeface="微軟正黑體"/>
                <a:cs typeface="微軟正黑體"/>
              </a:rPr>
              <a:t>Bootstrap</a:t>
            </a:r>
            <a:r>
              <a:rPr lang="zh-TW" altLang="en-US" dirty="0">
                <a:latin typeface="微軟正黑體"/>
                <a:ea typeface="微軟正黑體"/>
                <a:cs typeface="微軟正黑體"/>
              </a:rPr>
              <a:t>、</a:t>
            </a:r>
            <a:r>
              <a:rPr lang="en-US" altLang="zh-TW" dirty="0">
                <a:latin typeface="微軟正黑體"/>
                <a:ea typeface="微軟正黑體"/>
                <a:cs typeface="微軟正黑體"/>
              </a:rPr>
              <a:t>Maximum likelihood method (MLE)</a:t>
            </a:r>
            <a:endParaRPr lang="en-US" dirty="0">
              <a:latin typeface="微軟正黑體"/>
              <a:ea typeface="微軟正黑體"/>
              <a:cs typeface="微軟正黑體"/>
            </a:endParaRPr>
          </a:p>
        </p:txBody>
      </p:sp>
      <p:sp>
        <p:nvSpPr>
          <p:cNvPr id="23" name="Content Placeholder 2"/>
          <p:cNvSpPr txBox="1">
            <a:spLocks/>
          </p:cNvSpPr>
          <p:nvPr/>
        </p:nvSpPr>
        <p:spPr>
          <a:xfrm>
            <a:off x="5935436" y="1756695"/>
            <a:ext cx="2579914" cy="456743"/>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zh-TW" altLang="en-US" dirty="0">
                <a:solidFill>
                  <a:srgbClr val="FF0000"/>
                </a:solidFill>
                <a:latin typeface="微軟正黑體"/>
                <a:ea typeface="微軟正黑體"/>
                <a:cs typeface="微軟正黑體"/>
              </a:rPr>
              <a:t>母體標準差未知</a:t>
            </a:r>
            <a:endParaRPr lang="en-US" dirty="0">
              <a:solidFill>
                <a:srgbClr val="FF0000"/>
              </a:solidFill>
              <a:latin typeface="微軟正黑體"/>
              <a:ea typeface="微軟正黑體"/>
              <a:cs typeface="微軟正黑體"/>
            </a:endParaRPr>
          </a:p>
          <a:p>
            <a:pPr marL="0" indent="0" algn="r">
              <a:buFont typeface="Arial" panose="020B0604020202020204" pitchFamily="34" charset="0"/>
              <a:buNone/>
            </a:pPr>
            <a:endParaRPr lang="en-US" dirty="0">
              <a:solidFill>
                <a:srgbClr val="FF0000"/>
              </a:solidFill>
              <a:latin typeface="微軟正黑體"/>
              <a:ea typeface="微軟正黑體"/>
              <a:cs typeface="微軟正黑體"/>
            </a:endParaRPr>
          </a:p>
        </p:txBody>
      </p:sp>
      <p:sp>
        <p:nvSpPr>
          <p:cNvPr id="24" name="Content Placeholder 2"/>
          <p:cNvSpPr txBox="1">
            <a:spLocks/>
          </p:cNvSpPr>
          <p:nvPr/>
        </p:nvSpPr>
        <p:spPr>
          <a:xfrm>
            <a:off x="668826" y="1920285"/>
            <a:ext cx="2579914" cy="456743"/>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zh-TW" altLang="en-US" dirty="0">
                <a:solidFill>
                  <a:srgbClr val="0000F9"/>
                </a:solidFill>
                <a:latin typeface="微軟正黑體"/>
                <a:ea typeface="微軟正黑體"/>
                <a:cs typeface="微軟正黑體"/>
              </a:rPr>
              <a:t>母體標準差已知</a:t>
            </a:r>
            <a:endParaRPr lang="en-US" dirty="0">
              <a:solidFill>
                <a:srgbClr val="0000F9"/>
              </a:solidFill>
              <a:latin typeface="微軟正黑體"/>
              <a:ea typeface="微軟正黑體"/>
              <a:cs typeface="微軟正黑體"/>
            </a:endParaRPr>
          </a:p>
          <a:p>
            <a:pPr marL="0" indent="0" algn="r">
              <a:buFont typeface="Arial" panose="020B0604020202020204" pitchFamily="34" charset="0"/>
              <a:buNone/>
            </a:pPr>
            <a:endParaRPr lang="en-US" dirty="0">
              <a:solidFill>
                <a:srgbClr val="0000F9"/>
              </a:solidFill>
              <a:latin typeface="微軟正黑體"/>
              <a:ea typeface="微軟正黑體"/>
              <a:cs typeface="微軟正黑體"/>
            </a:endParaRPr>
          </a:p>
        </p:txBody>
      </p:sp>
    </p:spTree>
    <p:extLst>
      <p:ext uri="{BB962C8B-B14F-4D97-AF65-F5344CB8AC3E}">
        <p14:creationId xmlns:p14="http://schemas.microsoft.com/office/powerpoint/2010/main" val="4057218549"/>
      </p:ext>
    </p:extLst>
  </p:cSld>
  <p:clrMapOvr>
    <a:masterClrMapping/>
  </p:clrMapOvr>
  <p:transition spd="slow" advTm="3724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p:cNvSpPr>
                <a:spLocks noGrp="1"/>
              </p:cNvSpPr>
              <p:nvPr>
                <p:ph idx="1"/>
              </p:nvPr>
            </p:nvSpPr>
            <p:spPr>
              <a:xfrm>
                <a:off x="0" y="2165226"/>
                <a:ext cx="9144000" cy="4713387"/>
              </a:xfrm>
            </p:spPr>
            <p:txBody>
              <a:bodyPr>
                <a:normAutofit/>
              </a:bodyPr>
              <a:lstStyle/>
              <a:p>
                <a:r>
                  <a:rPr lang="en-IN" sz="2400" dirty="0">
                    <a:latin typeface="微軟正黑體" panose="020B0604030504040204" pitchFamily="34" charset="-120"/>
                    <a:ea typeface="微軟正黑體" panose="020B0604030504040204" pitchFamily="34" charset="-120"/>
                  </a:rPr>
                  <a:t>A </a:t>
                </a:r>
                <a:r>
                  <a:rPr lang="en-IN" sz="2400" b="1" dirty="0">
                    <a:latin typeface="微軟正黑體" panose="020B0604030504040204" pitchFamily="34" charset="-120"/>
                    <a:ea typeface="微軟正黑體" panose="020B0604030504040204" pitchFamily="34" charset="-120"/>
                  </a:rPr>
                  <a:t>point estimate </a:t>
                </a:r>
                <a:r>
                  <a:rPr lang="en-IN" sz="2400" dirty="0">
                    <a:latin typeface="微軟正黑體" panose="020B0604030504040204" pitchFamily="34" charset="-120"/>
                    <a:ea typeface="微軟正黑體" panose="020B0604030504040204" pitchFamily="34" charset="-120"/>
                  </a:rPr>
                  <a:t>(of some parameter </a:t>
                </a:r>
                <a:r>
                  <a:rPr lang="en-IN" sz="2400" i="1" dirty="0">
                    <a:latin typeface="微軟正黑體" panose="020B0604030504040204" pitchFamily="34" charset="-120"/>
                    <a:ea typeface="微軟正黑體" panose="020B0604030504040204" pitchFamily="34" charset="-120"/>
                    <a:sym typeface="Symbol"/>
                  </a:rPr>
                  <a:t> </a:t>
                </a:r>
                <a:r>
                  <a:rPr lang="en-IN" sz="2400" dirty="0">
                    <a:latin typeface="微軟正黑體" panose="020B0604030504040204" pitchFamily="34" charset="-120"/>
                    <a:ea typeface="微軟正黑體" panose="020B0604030504040204" pitchFamily="34" charset="-120"/>
                    <a:sym typeface="Symbol"/>
                  </a:rPr>
                  <a:t>)</a:t>
                </a:r>
                <a:endParaRPr lang="en-IN" sz="2400" dirty="0">
                  <a:latin typeface="微軟正黑體" panose="020B0604030504040204" pitchFamily="34" charset="-120"/>
                  <a:ea typeface="微軟正黑體" panose="020B0604030504040204" pitchFamily="34" charset="-120"/>
                </a:endParaRPr>
              </a:p>
              <a:p>
                <a:pPr lvl="1"/>
                <a:r>
                  <a:rPr lang="en-IN" sz="2400" dirty="0">
                    <a:latin typeface="微軟正黑體" panose="020B0604030504040204" pitchFamily="34" charset="-120"/>
                    <a:ea typeface="微軟正黑體" panose="020B0604030504040204" pitchFamily="34" charset="-120"/>
                  </a:rPr>
                  <a:t>is a single number</a:t>
                </a:r>
              </a:p>
              <a:p>
                <a:pPr lvl="1"/>
                <a:r>
                  <a:rPr lang="en-IN" sz="2400" dirty="0">
                    <a:latin typeface="微軟正黑體" panose="020B0604030504040204" pitchFamily="34" charset="-120"/>
                    <a:ea typeface="微軟正黑體" panose="020B0604030504040204" pitchFamily="34" charset="-120"/>
                  </a:rPr>
                  <a:t>can be regarded as an educated guess for the value of </a:t>
                </a:r>
                <a:r>
                  <a:rPr lang="en-IN" sz="2400" i="1" dirty="0">
                    <a:latin typeface="微軟正黑體" panose="020B0604030504040204" pitchFamily="34" charset="-120"/>
                    <a:ea typeface="微軟正黑體" panose="020B0604030504040204" pitchFamily="34" charset="-120"/>
                    <a:sym typeface="Symbol"/>
                  </a:rPr>
                  <a:t></a:t>
                </a:r>
                <a:endParaRPr lang="en-IN" sz="2400" dirty="0">
                  <a:latin typeface="微軟正黑體" panose="020B0604030504040204" pitchFamily="34" charset="-120"/>
                  <a:ea typeface="微軟正黑體" panose="020B0604030504040204" pitchFamily="34" charset="-120"/>
                </a:endParaRPr>
              </a:p>
              <a:p>
                <a:pPr lvl="1"/>
                <a:r>
                  <a:rPr lang="en-IN" sz="2400" dirty="0">
                    <a:latin typeface="微軟正黑體" panose="020B0604030504040204" pitchFamily="34" charset="-120"/>
                    <a:ea typeface="微軟正黑體" panose="020B0604030504040204" pitchFamily="34" charset="-120"/>
                  </a:rPr>
                  <a:t>is usually obtained by selecting a suitable statistic and calculating its value for the given sample data</a:t>
                </a:r>
              </a:p>
              <a:p>
                <a:r>
                  <a:rPr lang="en-IN" sz="2400" dirty="0">
                    <a:latin typeface="微軟正黑體" panose="020B0604030504040204" pitchFamily="34" charset="-120"/>
                    <a:ea typeface="微軟正黑體" panose="020B0604030504040204" pitchFamily="34" charset="-120"/>
                  </a:rPr>
                  <a:t>The statistic used to calculate an estimate is called an </a:t>
                </a:r>
                <a:r>
                  <a:rPr lang="en-IN" sz="2400" b="1" dirty="0">
                    <a:latin typeface="微軟正黑體" panose="020B0604030504040204" pitchFamily="34" charset="-120"/>
                    <a:ea typeface="微軟正黑體" panose="020B0604030504040204" pitchFamily="34" charset="-120"/>
                  </a:rPr>
                  <a:t>estimator</a:t>
                </a:r>
                <a:r>
                  <a:rPr lang="en-IN" sz="2400" dirty="0">
                    <a:latin typeface="微軟正黑體" panose="020B0604030504040204" pitchFamily="34" charset="-120"/>
                    <a:ea typeface="微軟正黑體" panose="020B0604030504040204" pitchFamily="34" charset="-120"/>
                  </a:rPr>
                  <a:t> and is denoted by    .</a:t>
                </a:r>
              </a:p>
              <a:p>
                <a:r>
                  <a:rPr lang="en-IN" sz="2400" dirty="0">
                    <a:latin typeface="微軟正黑體" panose="020B0604030504040204" pitchFamily="34" charset="-120"/>
                    <a:ea typeface="微軟正黑體" panose="020B0604030504040204" pitchFamily="34" charset="-120"/>
                  </a:rPr>
                  <a:t>The statement                       means that the point estimate of the population mean </a:t>
                </a:r>
                <a:r>
                  <a:rPr lang="en-IN" sz="2400" i="1" dirty="0">
                    <a:latin typeface="微軟正黑體" panose="020B0604030504040204" pitchFamily="34" charset="-120"/>
                    <a:ea typeface="微軟正黑體" panose="020B0604030504040204" pitchFamily="34" charset="-120"/>
                    <a:sym typeface="Symbol"/>
                  </a:rPr>
                  <a:t></a:t>
                </a:r>
                <a:r>
                  <a:rPr lang="en-IN" sz="2400" i="1" dirty="0">
                    <a:latin typeface="微軟正黑體" panose="020B0604030504040204" pitchFamily="34" charset="-120"/>
                    <a:ea typeface="微軟正黑體" panose="020B0604030504040204" pitchFamily="34" charset="-120"/>
                  </a:rPr>
                  <a:t> </a:t>
                </a:r>
                <a:r>
                  <a:rPr lang="en-IN" sz="2400" dirty="0">
                    <a:latin typeface="微軟正黑體" panose="020B0604030504040204" pitchFamily="34" charset="-120"/>
                    <a:ea typeface="微軟正黑體" panose="020B0604030504040204" pitchFamily="34" charset="-120"/>
                  </a:rPr>
                  <a:t>is 32.5 and that this estimate was calculated using the sample mean </a:t>
                </a:r>
                <a14:m>
                  <m:oMath xmlns:m="http://schemas.openxmlformats.org/officeDocument/2006/math">
                    <m:acc>
                      <m:accPr>
                        <m:chr m:val="̅"/>
                        <m:ctrlPr>
                          <a:rPr lang="en-IN" sz="2400" i="1" smtClean="0">
                            <a:latin typeface="Cambria Math" panose="02040503050406030204" pitchFamily="18" charset="0"/>
                          </a:rPr>
                        </m:ctrlPr>
                      </m:accPr>
                      <m:e>
                        <m:r>
                          <a:rPr lang="en-US" sz="2400" b="0" i="1" smtClean="0">
                            <a:latin typeface="Cambria Math"/>
                          </a:rPr>
                          <m:t>𝑥</m:t>
                        </m:r>
                      </m:e>
                    </m:acc>
                  </m:oMath>
                </a14:m>
                <a:r>
                  <a:rPr lang="en-IN" sz="2400" dirty="0">
                    <a:latin typeface="微軟正黑體" panose="020B0604030504040204" pitchFamily="34" charset="-120"/>
                    <a:ea typeface="微軟正黑體" panose="020B0604030504040204" pitchFamily="34" charset="-120"/>
                  </a:rPr>
                  <a:t> as the estimator.</a:t>
                </a:r>
                <a:endParaRPr lang="en-US" sz="2400" dirty="0">
                  <a:latin typeface="微軟正黑體" panose="020B0604030504040204" pitchFamily="34" charset="-120"/>
                  <a:ea typeface="微軟正黑體" panose="020B0604030504040204" pitchFamily="34" charset="-120"/>
                </a:endParaRPr>
              </a:p>
            </p:txBody>
          </p:sp>
        </mc:Choice>
        <mc:Fallback xmlns="">
          <p:sp>
            <p:nvSpPr>
              <p:cNvPr id="10" name="Content Placeholder 2"/>
              <p:cNvSpPr>
                <a:spLocks noGrp="1" noRot="1" noChangeAspect="1" noMove="1" noResize="1" noEditPoints="1" noAdjustHandles="1" noChangeArrowheads="1" noChangeShapeType="1" noTextEdit="1"/>
              </p:cNvSpPr>
              <p:nvPr>
                <p:ph idx="1"/>
              </p:nvPr>
            </p:nvSpPr>
            <p:spPr>
              <a:xfrm>
                <a:off x="0" y="2165226"/>
                <a:ext cx="9144000" cy="4713387"/>
              </a:xfrm>
              <a:blipFill>
                <a:blip r:embed="rId3"/>
                <a:stretch>
                  <a:fillRect l="-867" t="-1811"/>
                </a:stretch>
              </a:blipFill>
            </p:spPr>
            <p:txBody>
              <a:bodyPr/>
              <a:lstStyle/>
              <a:p>
                <a:r>
                  <a:rPr lang="zh-TW" altLang="en-US">
                    <a:noFill/>
                  </a:rPr>
                  <a:t> </a:t>
                </a:r>
              </a:p>
            </p:txBody>
          </p:sp>
        </mc:Fallback>
      </mc:AlternateContent>
      <p:sp>
        <p:nvSpPr>
          <p:cNvPr id="7" name="投影片編號版面配置區 6"/>
          <p:cNvSpPr>
            <a:spLocks noGrp="1"/>
          </p:cNvSpPr>
          <p:nvPr>
            <p:ph type="sldNum" sz="quarter" idx="12"/>
          </p:nvPr>
        </p:nvSpPr>
        <p:spPr/>
        <p:txBody>
          <a:bodyPr/>
          <a:lstStyle/>
          <a:p>
            <a:fld id="{48B8DCE0-C6E8-4492-BA1D-AE59B5743308}" type="slidenum">
              <a:rPr lang="zh-TW" altLang="en-US" smtClean="0">
                <a:solidFill>
                  <a:prstClr val="black">
                    <a:tint val="75000"/>
                  </a:prstClr>
                </a:solidFill>
                <a:latin typeface="Calibri"/>
                <a:ea typeface="新細明體"/>
              </a:rPr>
              <a:pPr/>
              <a:t>9</a:t>
            </a:fld>
            <a:endParaRPr lang="zh-TW" altLang="en-US">
              <a:solidFill>
                <a:prstClr val="black">
                  <a:tint val="75000"/>
                </a:prstClr>
              </a:solidFill>
              <a:latin typeface="Calibri"/>
              <a:ea typeface="新細明體"/>
            </a:endParaRPr>
          </a:p>
        </p:txBody>
      </p:sp>
      <p:sp>
        <p:nvSpPr>
          <p:cNvPr id="9" name="Rectangle 10"/>
          <p:cNvSpPr>
            <a:spLocks noChangeArrowheads="1"/>
          </p:cNvSpPr>
          <p:nvPr/>
        </p:nvSpPr>
        <p:spPr bwMode="auto">
          <a:xfrm>
            <a:off x="0" y="-1"/>
            <a:ext cx="9144000" cy="641049"/>
          </a:xfrm>
          <a:prstGeom prst="rect">
            <a:avLst/>
          </a:prstGeom>
          <a:solidFill>
            <a:schemeClr val="bg1">
              <a:lumMod val="75000"/>
              <a:alpha val="46000"/>
            </a:schemeClr>
          </a:solidFill>
          <a:ln w="9525">
            <a:noFill/>
            <a:miter lim="800000"/>
            <a:headEnd/>
            <a:tailEnd/>
          </a:ln>
          <a:effectLst/>
        </p:spPr>
        <p:txBody>
          <a:bodyPr/>
          <a:lstStyle/>
          <a:p>
            <a:pPr>
              <a:defRPr/>
            </a:pPr>
            <a:r>
              <a:rPr lang="en-US" altLang="zh-TW" sz="3200" b="1" dirty="0">
                <a:latin typeface="微軟正黑體" panose="020B0604030504040204" pitchFamily="34" charset="-120"/>
                <a:ea typeface="微軟正黑體" panose="020B0604030504040204" pitchFamily="34" charset="-120"/>
                <a:cs typeface="Cambria"/>
              </a:rPr>
              <a:t>Point Estimation</a:t>
            </a:r>
          </a:p>
        </p:txBody>
      </p:sp>
      <p:sp>
        <p:nvSpPr>
          <p:cNvPr id="3" name="頁尾版面配置區 2"/>
          <p:cNvSpPr>
            <a:spLocks noGrp="1"/>
          </p:cNvSpPr>
          <p:nvPr>
            <p:ph type="ftr" sz="quarter" idx="11"/>
          </p:nvPr>
        </p:nvSpPr>
        <p:spPr/>
        <p:txBody>
          <a:bodyPr/>
          <a:lstStyle/>
          <a:p>
            <a:r>
              <a:rPr lang="en-US" altLang="zh-TW" dirty="0">
                <a:solidFill>
                  <a:prstClr val="black">
                    <a:tint val="75000"/>
                  </a:prstClr>
                </a:solidFill>
                <a:latin typeface="Calibri"/>
                <a:ea typeface="新細明體"/>
              </a:rPr>
              <a:t>NYCU </a:t>
            </a:r>
            <a:r>
              <a:rPr lang="en-US" altLang="zh-TW" dirty="0" err="1">
                <a:solidFill>
                  <a:prstClr val="black">
                    <a:tint val="75000"/>
                  </a:prstClr>
                </a:solidFill>
                <a:latin typeface="Calibri"/>
                <a:ea typeface="新細明體"/>
              </a:rPr>
              <a:t>CoLLab</a:t>
            </a:r>
            <a:r>
              <a:rPr lang="en-US" altLang="zh-TW" dirty="0">
                <a:solidFill>
                  <a:prstClr val="black">
                    <a:tint val="75000"/>
                  </a:prstClr>
                </a:solidFill>
                <a:latin typeface="Calibri"/>
                <a:ea typeface="新細明體"/>
              </a:rPr>
              <a:t> Copyright</a:t>
            </a:r>
            <a:endParaRPr lang="zh-TW" altLang="en-US" dirty="0">
              <a:solidFill>
                <a:prstClr val="black">
                  <a:tint val="75000"/>
                </a:prstClr>
              </a:solidFill>
              <a:latin typeface="Calibri"/>
              <a:ea typeface="新細明體"/>
            </a:endParaRPr>
          </a:p>
        </p:txBody>
      </p:sp>
      <p:pic>
        <p:nvPicPr>
          <p:cNvPr id="2" name="圖片 1" descr="LOGO_CoLLa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0" y="1"/>
            <a:ext cx="762000" cy="764754"/>
          </a:xfrm>
          <a:prstGeom prst="rect">
            <a:avLst/>
          </a:prstGeom>
        </p:spPr>
      </p:pic>
      <p:graphicFrame>
        <p:nvGraphicFramePr>
          <p:cNvPr id="11" name="Object 5"/>
          <p:cNvGraphicFramePr>
            <a:graphicFrameLocks noChangeAspect="1"/>
          </p:cNvGraphicFramePr>
          <p:nvPr>
            <p:extLst/>
          </p:nvPr>
        </p:nvGraphicFramePr>
        <p:xfrm>
          <a:off x="2417833" y="4937031"/>
          <a:ext cx="1509936" cy="431410"/>
        </p:xfrm>
        <a:graphic>
          <a:graphicData uri="http://schemas.openxmlformats.org/presentationml/2006/ole">
            <mc:AlternateContent xmlns:mc="http://schemas.openxmlformats.org/markup-compatibility/2006">
              <mc:Choice xmlns:v="urn:schemas-microsoft-com:vml" Requires="v">
                <p:oleObj spid="_x0000_s92386" name="Equation" r:id="rId5" imgW="799920" imgH="203040" progId="Equation.DSMT4">
                  <p:embed/>
                </p:oleObj>
              </mc:Choice>
              <mc:Fallback>
                <p:oleObj name="Equation" r:id="rId5" imgW="799920" imgH="203040" progId="Equation.DSMT4">
                  <p:embed/>
                  <p:pic>
                    <p:nvPicPr>
                      <p:cNvPr id="1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7833" y="4937031"/>
                        <a:ext cx="1509936" cy="431410"/>
                      </a:xfrm>
                      <a:prstGeom prst="rect">
                        <a:avLst/>
                      </a:prstGeom>
                      <a:noFill/>
                      <a:ln>
                        <a:no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132982266"/>
              </p:ext>
            </p:extLst>
          </p:nvPr>
        </p:nvGraphicFramePr>
        <p:xfrm>
          <a:off x="4394034" y="4456054"/>
          <a:ext cx="238125" cy="431800"/>
        </p:xfrm>
        <a:graphic>
          <a:graphicData uri="http://schemas.openxmlformats.org/presentationml/2006/ole">
            <mc:AlternateContent xmlns:mc="http://schemas.openxmlformats.org/markup-compatibility/2006">
              <mc:Choice xmlns:v="urn:schemas-microsoft-com:vml" Requires="v">
                <p:oleObj spid="_x0000_s92387" name="Equation" r:id="rId7" imgW="126780" imgH="215526" progId="Equation.DSMT4">
                  <p:embed/>
                </p:oleObj>
              </mc:Choice>
              <mc:Fallback>
                <p:oleObj name="Equation" r:id="rId7" imgW="126780" imgH="215526" progId="Equation.DSMT4">
                  <p:embed/>
                  <p:pic>
                    <p:nvPicPr>
                      <p:cNvPr id="1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034" y="4456054"/>
                        <a:ext cx="2381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3" name="Content Placeholder 2"/>
          <p:cNvSpPr txBox="1">
            <a:spLocks/>
          </p:cNvSpPr>
          <p:nvPr/>
        </p:nvSpPr>
        <p:spPr>
          <a:xfrm>
            <a:off x="-1" y="713364"/>
            <a:ext cx="9144001" cy="1751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zh-TW" altLang="en-US" b="1" dirty="0">
                <a:solidFill>
                  <a:srgbClr val="FF0000"/>
                </a:solidFill>
                <a:latin typeface="微軟正黑體"/>
                <a:ea typeface="微軟正黑體"/>
                <a:cs typeface="微軟正黑體"/>
              </a:rPr>
              <a:t>估計值</a:t>
            </a:r>
            <a:r>
              <a:rPr lang="zh-TW" altLang="en-US" dirty="0">
                <a:latin typeface="微軟正黑體"/>
                <a:ea typeface="微軟正黑體"/>
                <a:cs typeface="微軟正黑體"/>
              </a:rPr>
              <a:t>只是一個數值，當選擇一個樣本統計量當估計式，則以該估計值推論母體參數並做決策。</a:t>
            </a:r>
            <a:endParaRPr lang="en-US" altLang="zh-TW" dirty="0">
              <a:latin typeface="微軟正黑體"/>
              <a:ea typeface="微軟正黑體"/>
              <a:cs typeface="微軟正黑體"/>
            </a:endParaRPr>
          </a:p>
          <a:p>
            <a:pPr>
              <a:buFontTx/>
              <a:buChar char="-"/>
            </a:pPr>
            <a:r>
              <a:rPr lang="zh-TW" altLang="en-US" dirty="0">
                <a:latin typeface="微軟正黑體"/>
                <a:ea typeface="微軟正黑體"/>
                <a:cs typeface="微軟正黑體"/>
              </a:rPr>
              <a:t>使用樣本資料透過</a:t>
            </a:r>
            <a:r>
              <a:rPr lang="zh-TW" altLang="en-US" b="1" dirty="0">
                <a:solidFill>
                  <a:srgbClr val="FF0000"/>
                </a:solidFill>
                <a:latin typeface="微軟正黑體"/>
                <a:ea typeface="微軟正黑體"/>
                <a:cs typeface="微軟正黑體"/>
              </a:rPr>
              <a:t>估計式</a:t>
            </a:r>
            <a:r>
              <a:rPr lang="zh-TW" altLang="en-US" dirty="0">
                <a:latin typeface="微軟正黑體"/>
                <a:ea typeface="微軟正黑體"/>
                <a:cs typeface="微軟正黑體"/>
              </a:rPr>
              <a:t>來計算未知母體參數的估計值。</a:t>
            </a:r>
            <a:endParaRPr lang="en-US" dirty="0">
              <a:latin typeface="微軟正黑體"/>
              <a:ea typeface="微軟正黑體"/>
              <a:cs typeface="微軟正黑體"/>
            </a:endParaRPr>
          </a:p>
        </p:txBody>
      </p:sp>
    </p:spTree>
    <p:extLst>
      <p:ext uri="{BB962C8B-B14F-4D97-AF65-F5344CB8AC3E}">
        <p14:creationId xmlns:p14="http://schemas.microsoft.com/office/powerpoint/2010/main" val="1756732282"/>
      </p:ext>
    </p:extLst>
  </p:cSld>
  <p:clrMapOvr>
    <a:masterClrMapping/>
  </p:clrMapOvr>
  <p:transition spd="slow" advTm="37241"/>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12782</TotalTime>
  <Words>3753</Words>
  <Application>Microsoft Office PowerPoint</Application>
  <PresentationFormat>On-screen Show (4:3)</PresentationFormat>
  <Paragraphs>416</Paragraphs>
  <Slides>62</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62</vt:i4>
      </vt:variant>
    </vt:vector>
  </HeadingPairs>
  <TitlesOfParts>
    <vt:vector size="76" baseType="lpstr">
      <vt:lpstr>微軟正黑體</vt:lpstr>
      <vt:lpstr>新細明體</vt:lpstr>
      <vt:lpstr>標楷體</vt:lpstr>
      <vt:lpstr>Arial</vt:lpstr>
      <vt:lpstr>Calibri</vt:lpstr>
      <vt:lpstr>Calibri Light</vt:lpstr>
      <vt:lpstr>Cambria</vt:lpstr>
      <vt:lpstr>Cambria Math</vt:lpstr>
      <vt:lpstr>Symbol</vt:lpstr>
      <vt:lpstr>Office 佈景主題</vt:lpstr>
      <vt:lpstr>2_Office 佈景主題</vt:lpstr>
      <vt:lpstr>3_Office 佈景主題</vt:lpstr>
      <vt:lpstr>Equation</vt:lpstr>
      <vt:lpstr>方程式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GISLAB1a</dc:creator>
  <cp:lastModifiedBy>vvnch</cp:lastModifiedBy>
  <cp:revision>1911</cp:revision>
  <cp:lastPrinted>2021-12-19T15:12:52Z</cp:lastPrinted>
  <dcterms:created xsi:type="dcterms:W3CDTF">2017-11-28T05:31:13Z</dcterms:created>
  <dcterms:modified xsi:type="dcterms:W3CDTF">2022-12-02T13:12:05Z</dcterms:modified>
</cp:coreProperties>
</file>