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80" r:id="rId2"/>
  </p:sldMasterIdLst>
  <p:notesMasterIdLst>
    <p:notesMasterId r:id="rId63"/>
  </p:notesMasterIdLst>
  <p:handoutMasterIdLst>
    <p:handoutMasterId r:id="rId64"/>
  </p:handoutMasterIdLst>
  <p:sldIdLst>
    <p:sldId id="414" r:id="rId3"/>
    <p:sldId id="616" r:id="rId4"/>
    <p:sldId id="643" r:id="rId5"/>
    <p:sldId id="644" r:id="rId6"/>
    <p:sldId id="619" r:id="rId7"/>
    <p:sldId id="645" r:id="rId8"/>
    <p:sldId id="620" r:id="rId9"/>
    <p:sldId id="646" r:id="rId10"/>
    <p:sldId id="650" r:id="rId11"/>
    <p:sldId id="647" r:id="rId12"/>
    <p:sldId id="648" r:id="rId13"/>
    <p:sldId id="651" r:id="rId14"/>
    <p:sldId id="652" r:id="rId15"/>
    <p:sldId id="653" r:id="rId16"/>
    <p:sldId id="654" r:id="rId17"/>
    <p:sldId id="655" r:id="rId18"/>
    <p:sldId id="656" r:id="rId19"/>
    <p:sldId id="661" r:id="rId20"/>
    <p:sldId id="657" r:id="rId21"/>
    <p:sldId id="658" r:id="rId22"/>
    <p:sldId id="659" r:id="rId23"/>
    <p:sldId id="660" r:id="rId24"/>
    <p:sldId id="662" r:id="rId25"/>
    <p:sldId id="663" r:id="rId26"/>
    <p:sldId id="664" r:id="rId27"/>
    <p:sldId id="666" r:id="rId28"/>
    <p:sldId id="667" r:id="rId29"/>
    <p:sldId id="668" r:id="rId30"/>
    <p:sldId id="669" r:id="rId31"/>
    <p:sldId id="670" r:id="rId32"/>
    <p:sldId id="671" r:id="rId33"/>
    <p:sldId id="672" r:id="rId34"/>
    <p:sldId id="673" r:id="rId35"/>
    <p:sldId id="674" r:id="rId36"/>
    <p:sldId id="675" r:id="rId37"/>
    <p:sldId id="676" r:id="rId38"/>
    <p:sldId id="677" r:id="rId39"/>
    <p:sldId id="678" r:id="rId40"/>
    <p:sldId id="679" r:id="rId41"/>
    <p:sldId id="680" r:id="rId42"/>
    <p:sldId id="681" r:id="rId43"/>
    <p:sldId id="682" r:id="rId44"/>
    <p:sldId id="683" r:id="rId45"/>
    <p:sldId id="684" r:id="rId46"/>
    <p:sldId id="685" r:id="rId47"/>
    <p:sldId id="665" r:id="rId48"/>
    <p:sldId id="689" r:id="rId49"/>
    <p:sldId id="690" r:id="rId50"/>
    <p:sldId id="691" r:id="rId51"/>
    <p:sldId id="687" r:id="rId52"/>
    <p:sldId id="688" r:id="rId53"/>
    <p:sldId id="692" r:id="rId54"/>
    <p:sldId id="693" r:id="rId55"/>
    <p:sldId id="694" r:id="rId56"/>
    <p:sldId id="695" r:id="rId57"/>
    <p:sldId id="696" r:id="rId58"/>
    <p:sldId id="697" r:id="rId59"/>
    <p:sldId id="642" r:id="rId60"/>
    <p:sldId id="698" r:id="rId61"/>
    <p:sldId id="699" r:id="rId6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9"/>
    <a:srgbClr val="008000"/>
    <a:srgbClr val="00D800"/>
    <a:srgbClr val="00FFFF"/>
    <a:srgbClr val="FFFF00"/>
    <a:srgbClr val="FF7F00"/>
    <a:srgbClr val="FF0000"/>
    <a:srgbClr val="D60093"/>
    <a:srgbClr val="EAE9F9"/>
    <a:srgbClr val="BBB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1" autoAdjust="0"/>
    <p:restoredTop sz="93955" autoAdjust="0"/>
  </p:normalViewPr>
  <p:slideViewPr>
    <p:cSldViewPr snapToGrid="0">
      <p:cViewPr varScale="1">
        <p:scale>
          <a:sx n="83" d="100"/>
          <a:sy n="83" d="100"/>
        </p:scale>
        <p:origin x="1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59911-6113-904C-B6F0-6C1270BF6CA9}" type="datetimeFigureOut">
              <a:rPr kumimoji="1" lang="zh-TW" altLang="en-US" smtClean="0"/>
              <a:t>2022/10/28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B0734-5D50-6844-9747-4E361B2DCB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7449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A1A83-2617-AC4E-BAD3-9F0449820347}" type="datetimeFigureOut">
              <a:rPr kumimoji="1" lang="zh-TW" altLang="en-US" smtClean="0"/>
              <a:t>2022/10/28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326DF-4FFD-EE41-A2A9-6B2D34ED5A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51401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326DF-4FFD-EE41-A2A9-6B2D34ED5A73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977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326DF-4FFD-EE41-A2A9-6B2D34ED5A73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701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326DF-4FFD-EE41-A2A9-6B2D34ED5A73}" type="slidenum">
              <a:rPr kumimoji="1" lang="zh-TW" altLang="en-US" smtClean="0"/>
              <a:t>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65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5116-784E-406C-814B-08EB3D7FDF6A}" type="datetime1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NYCU CoLLab Copyright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51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6F55-FCBB-49CD-AAD3-667014F0B233}" type="datetime1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NYCU CoLLab Copyright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2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CDB3-3F5F-44E3-A8E7-F279C879986D}" type="datetime1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NYCU CoLLab Copyright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3AA-C1FC-491A-99D0-7464BF75D7D3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2022/10/28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89216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4F80-600D-4AFA-92B1-8664B6F05222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2022/10/28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3269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7801-3199-4C41-BFEF-D33C5AD2D78A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2022/10/28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89032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DDE9-05EF-4B99-9522-C919C4024185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2022/10/28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152922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3C06-56C0-4396-AE77-4FE15DBA3E80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2022/10/28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78036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FA3-1187-42FC-BAF4-97BCD8489988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2022/10/28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818670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AF17-2B02-4E0C-889D-C53118759495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2022/10/28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314784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A809-6185-44DB-9C13-3996F2549C4A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2022/10/28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5622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C9C-6C32-428F-A209-335121C43E16}" type="datetime1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NYCU CoLLab Copyright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762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0D4F-819A-4FED-B2CA-F897FA66A8D1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2022/10/28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05565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4EB1-AA55-4DC8-81DF-6C13E4CB6D93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2022/10/28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855526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56B-5A2A-43BB-9ED9-90F0D4D8049E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2022/10/28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2319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2DFA-B5EF-40F7-856C-7DA7E159A6FC}" type="datetime1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NYCU CoLLab Copyright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4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7310-10B0-40EF-809D-87A02743C929}" type="datetime1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NYCU CoLLab Copyright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2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44F2-783E-4523-86A9-D2D603927CA8}" type="datetime1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NYCU CoLLab Copyright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A1CE-DD5A-4357-9153-AA0716339847}" type="datetime1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NYCU CoLLab Copyright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F13-C7E3-4C75-8BFE-0A660024377C}" type="datetime1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NYCU CoLLab Copyright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7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568C-8812-4D6D-B5B9-3303C1E52013}" type="datetime1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NYCU CoLLab Copyright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0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D66B-B360-45FE-B721-452F9F8145B8}" type="datetime1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NYCU CoLLab Copyright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99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70BA-5399-46CB-85AC-78A0BB0892EE}" type="datetime1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NYCU CoLLab Copyright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DCE0-C6E8-4492-BA1D-AE59B5743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96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CDC8-F0C9-4B0C-9DCB-F32029140F9E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2022/10/28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7697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8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6860" t="60918" b="7865"/>
          <a:stretch/>
        </p:blipFill>
        <p:spPr>
          <a:xfrm>
            <a:off x="0" y="3107155"/>
            <a:ext cx="5982188" cy="2533650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5640805"/>
            <a:ext cx="9144000" cy="1220025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solidFill>
                  <a:srgbClr val="0000F9"/>
                </a:solidFill>
                <a:latin typeface="Cambria"/>
                <a:ea typeface="微軟正黑體" panose="020B0604030504040204" pitchFamily="34" charset="-120"/>
                <a:cs typeface="Cambria"/>
              </a:rPr>
              <a:t>Dr. Vvn Weian Chao (</a:t>
            </a:r>
            <a:r>
              <a:rPr lang="zh-TW" altLang="en-US" sz="3200" b="1" dirty="0">
                <a:solidFill>
                  <a:srgbClr val="0000F9"/>
                </a:solidFill>
                <a:latin typeface="Cambria"/>
                <a:ea typeface="微軟正黑體" panose="020B0604030504040204" pitchFamily="34" charset="-120"/>
                <a:cs typeface="Cambria"/>
              </a:rPr>
              <a:t>趙韋安</a:t>
            </a:r>
            <a:r>
              <a:rPr lang="en-US" altLang="zh-TW" sz="3200" b="1" dirty="0">
                <a:solidFill>
                  <a:srgbClr val="0000F9"/>
                </a:solidFill>
                <a:latin typeface="Cambria"/>
                <a:ea typeface="微軟正黑體" panose="020B0604030504040204" pitchFamily="34" charset="-120"/>
                <a:cs typeface="Cambria"/>
              </a:rPr>
              <a:t>) </a:t>
            </a:r>
          </a:p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Cambria"/>
                <a:ea typeface="微軟正黑體" panose="020B0604030504040204" pitchFamily="34" charset="-120"/>
                <a:cs typeface="Cambria"/>
              </a:rPr>
              <a:t>https://ce.nctu.edu.tw/member/teachers/23</a:t>
            </a:r>
          </a:p>
          <a:p>
            <a:pPr>
              <a:defRPr/>
            </a:pPr>
            <a:r>
              <a:rPr lang="en-US" altLang="zh-TW" b="1" dirty="0">
                <a:latin typeface="Cambria"/>
                <a:ea typeface="微軟正黑體" panose="020B0604030504040204" pitchFamily="34" charset="-120"/>
                <a:cs typeface="Cambria"/>
              </a:rPr>
              <a:t>Department of Civil Engineering, National Yang Ming </a:t>
            </a:r>
            <a:r>
              <a:rPr lang="en-US" altLang="zh-TW" b="1" dirty="0" err="1">
                <a:latin typeface="Cambria"/>
                <a:ea typeface="微軟正黑體" panose="020B0604030504040204" pitchFamily="34" charset="-120"/>
                <a:cs typeface="Cambria"/>
              </a:rPr>
              <a:t>Chiao</a:t>
            </a:r>
            <a:r>
              <a:rPr lang="en-US" altLang="zh-TW" b="1" dirty="0">
                <a:latin typeface="Cambria"/>
                <a:ea typeface="微軟正黑體" panose="020B0604030504040204" pitchFamily="34" charset="-120"/>
                <a:cs typeface="Cambria"/>
              </a:rPr>
              <a:t> Tung University, Taiwan</a:t>
            </a:r>
            <a:endParaRPr lang="zh-TW" altLang="en-US" b="1" dirty="0">
              <a:latin typeface="Cambria"/>
              <a:ea typeface="微軟正黑體" pitchFamily="34" charset="-120"/>
              <a:cs typeface="Cambria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1249116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6000" b="1" dirty="0">
                <a:solidFill>
                  <a:srgbClr val="FF0000"/>
                </a:solidFill>
                <a:latin typeface="Cambria"/>
                <a:ea typeface="標楷體" charset="0"/>
                <a:cs typeface="Cambria"/>
              </a:rPr>
              <a:t>Engineering Statistics</a:t>
            </a:r>
          </a:p>
          <a:p>
            <a:pPr algn="ctr">
              <a:defRPr/>
            </a:pPr>
            <a:endParaRPr lang="en-US" altLang="zh-TW" sz="3200" b="1" dirty="0">
              <a:latin typeface="Cambria"/>
              <a:ea typeface="標楷體" charset="0"/>
              <a:cs typeface="Cambria"/>
            </a:endParaRPr>
          </a:p>
          <a:p>
            <a:pPr>
              <a:defRPr/>
            </a:pPr>
            <a:endParaRPr lang="en-US" altLang="zh-TW" sz="2400" dirty="0">
              <a:latin typeface="Arial" charset="0"/>
              <a:ea typeface="標楷體" charset="0"/>
            </a:endParaRPr>
          </a:p>
          <a:p>
            <a:pPr algn="ctr">
              <a:defRPr/>
            </a:pPr>
            <a:r>
              <a:rPr lang="en-US" altLang="zh-TW" sz="2400" dirty="0">
                <a:latin typeface="Cambria"/>
                <a:ea typeface="標楷體" charset="0"/>
                <a:cs typeface="Cambria"/>
              </a:rPr>
              <a:t> </a:t>
            </a:r>
            <a:endParaRPr lang="zh-TW" altLang="en-US" sz="2400" b="1" dirty="0">
              <a:latin typeface="Cambria"/>
              <a:ea typeface="微軟正黑體" pitchFamily="34" charset="-120"/>
              <a:cs typeface="Cambria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22772" y="1642591"/>
            <a:ext cx="6445028" cy="107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6600" b="1" dirty="0">
                <a:latin typeface="Cambria"/>
                <a:ea typeface="標楷體" charset="0"/>
                <a:cs typeface="Cambria"/>
              </a:rPr>
              <a:t>Distribution</a:t>
            </a:r>
            <a:endParaRPr lang="zh-TW" altLang="en-US" sz="4400" b="1" dirty="0">
              <a:latin typeface="Cambria"/>
              <a:ea typeface="微軟正黑體" pitchFamily="34" charset="-120"/>
              <a:cs typeface="Cambri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724154"/>
      </p:ext>
    </p:extLst>
  </p:cSld>
  <p:clrMapOvr>
    <a:masterClrMapping/>
  </p:clrMapOvr>
  <p:transition spd="slow" advTm="3168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CoLLab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63911103"/>
      </p:ext>
    </p:extLst>
  </p:cSld>
  <p:clrMapOvr>
    <a:masterClrMapping/>
  </p:clrMapOvr>
  <p:transition spd="slow" advTm="3724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30214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R_distribution_a.R</a:t>
            </a:r>
            <a:endParaRPr kumimoji="1" lang="en-US" altLang="zh-TW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924457667"/>
      </p:ext>
    </p:extLst>
  </p:cSld>
  <p:clrMapOvr>
    <a:masterClrMapping/>
  </p:clrMapOvr>
  <p:transition spd="slow" advTm="3724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Quantile Plot</a:t>
            </a:r>
          </a:p>
          <a:p>
            <a:pPr lvl="0">
              <a:defRPr/>
            </a:pP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effective way to check a distributional assumption (also called a probability plot ).</a:t>
            </a:r>
            <a:endParaRPr kumimoji="0" lang="en-US" altLang="zh-TW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8782755"/>
      </p:ext>
    </p:extLst>
  </p:cSld>
  <p:clrMapOvr>
    <a:masterClrMapping/>
  </p:clrMapOvr>
  <p:transition spd="slow" advTm="3724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Quantile Plot</a:t>
            </a:r>
          </a:p>
          <a:p>
            <a:pPr lvl="0">
              <a:defRPr/>
            </a:pP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the plot is based on the correct distribution, the points in the plot will fall close to a </a:t>
            </a:r>
            <a:r>
              <a:rPr lang="en-US" altLang="zh-TW" sz="6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straight line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kumimoji="0" lang="en-US" altLang="zh-TW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2771164"/>
      </p:ext>
    </p:extLst>
  </p:cSld>
  <p:clrMapOvr>
    <a:masterClrMapping/>
  </p:clrMapOvr>
  <p:transition spd="slow" advTm="3724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Quantile Plot</a:t>
            </a:r>
          </a:p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BiauKai" charset="0"/>
              </a:rPr>
              <a:t>判斷資料是否服從某機率分佈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BiauKai" charset="0"/>
              </a:rPr>
              <a:t>(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BiauKai" charset="0"/>
              </a:rPr>
              <a:t>如常態分佈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BiauKai" charset="0"/>
              </a:rPr>
              <a:t>)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BiauKai" charset="0"/>
              </a:rPr>
              <a:t>的描述性方法之一，就是畫出資料次數分佈的直方圖或莖葉圖，若資料近似服從分佈函數，則圖形的形狀與函數應該相似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272731"/>
      </p:ext>
    </p:extLst>
  </p:cSld>
  <p:clrMapOvr>
    <a:masterClrMapping/>
  </p:clrMapOvr>
  <p:transition spd="slow" advTm="3724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Quantile Plot</a:t>
            </a:r>
          </a:p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BiauKai" charset="0"/>
              </a:rPr>
              <a:t>但是，實際上更常用的是繪製樣本</a:t>
            </a:r>
            <a:r>
              <a:rPr lang="zh-TW" altLang="en-US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BiauKai" charset="0"/>
              </a:rPr>
              <a:t>資料的分位數</a:t>
            </a: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BiauKai" charset="0"/>
              </a:rPr>
              <a:t>-</a:t>
            </a:r>
            <a:r>
              <a:rPr lang="zh-TW" altLang="en-US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BiauKai" charset="0"/>
              </a:rPr>
              <a:t>分位數圖</a:t>
            </a: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BiauKai" charset="0"/>
              </a:rPr>
              <a:t>(Q-Q plot)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BiauKai" charset="0"/>
              </a:rPr>
              <a:t>，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BiauKai" charset="0"/>
              </a:rPr>
              <a:t>Q-Q plot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BiauKai" charset="0"/>
              </a:rPr>
              <a:t>是根據觀測值的實際分位數與理論分佈的分位數的符合程度繪製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8473046"/>
      </p:ext>
    </p:extLst>
  </p:cSld>
  <p:clrMapOvr>
    <a:masterClrMapping/>
  </p:clrMapOvr>
  <p:transition spd="slow" advTm="3724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Quantile Plots: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Sample Quantiles 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樣本分位數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008144"/>
            <a:ext cx="91440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Definition:</a:t>
            </a:r>
          </a:p>
          <a:p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 x</a:t>
            </a:r>
            <a:r>
              <a:rPr lang="en-IN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denote the smallest sample observation, x</a:t>
            </a:r>
            <a:r>
              <a:rPr lang="en-IN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the second smallest sample observation, . . . , x</a:t>
            </a:r>
            <a:r>
              <a:rPr lang="en-IN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(n)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the largest sample observation. </a:t>
            </a:r>
          </a:p>
          <a:p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Take x</a:t>
            </a:r>
            <a:r>
              <a:rPr lang="en-IN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be the (.5/n)</a:t>
            </a:r>
            <a:r>
              <a:rPr lang="en-I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sample </a:t>
            </a:r>
            <a:r>
              <a:rPr lang="en-I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quantile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x</a:t>
            </a:r>
            <a:r>
              <a:rPr lang="en-IN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be the (1.5/n)</a:t>
            </a:r>
            <a:r>
              <a:rPr lang="en-I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sample </a:t>
            </a:r>
            <a:r>
              <a:rPr lang="en-I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quantile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. . . , x</a:t>
            </a:r>
            <a:r>
              <a:rPr lang="en-IN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(n)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be the [(n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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.5)/n]</a:t>
            </a:r>
            <a:r>
              <a:rPr lang="en-I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sample </a:t>
            </a:r>
            <a:r>
              <a:rPr lang="en-I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quantile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</a:p>
          <a:p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i = 1, . . . , n, </a:t>
            </a:r>
          </a:p>
          <a:p>
            <a:pPr marL="0" indent="0">
              <a:buNone/>
            </a:pPr>
            <a:r>
              <a:rPr lang="en-I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IN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IN" b="1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IN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I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the 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[(i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 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.5)/n]</a:t>
            </a:r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sample quantile.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6268289"/>
      </p:ext>
    </p:extLst>
  </p:cSld>
  <p:clrMapOvr>
    <a:masterClrMapping/>
  </p:clrMapOvr>
  <p:transition spd="slow" advTm="3724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A Normal Quantile Plot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764755"/>
            <a:ext cx="9144000" cy="5149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Definition:</a:t>
            </a:r>
          </a:p>
          <a:p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I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 </a:t>
            </a:r>
            <a:r>
              <a:rPr lang="en-I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quantile</a:t>
            </a:r>
            <a:r>
              <a:rPr lang="en-I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plot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a plot of the (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 </a:t>
            </a:r>
            <a:r>
              <a:rPr lang="en-I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quantile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observation) pairs. </a:t>
            </a:r>
          </a:p>
          <a:p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linear relation between normal (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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,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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I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quantiles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 </a:t>
            </a:r>
            <a:r>
              <a:rPr lang="en-I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quantiles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implies that if the sample has come from a normal distribution with particular values of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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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the points in the plot should</a:t>
            </a:r>
            <a:r>
              <a:rPr lang="en-IN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IN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fall close to a straight line with slope </a:t>
            </a:r>
            <a:r>
              <a:rPr lang="en-IN" b="1" i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</a:t>
            </a:r>
            <a:r>
              <a:rPr lang="en-IN" b="1" i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IN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vertical intercept </a:t>
            </a:r>
            <a:r>
              <a:rPr lang="en-IN" b="1" i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</a:t>
            </a:r>
            <a:r>
              <a:rPr lang="en-IN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I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Thus a plot for which the points fall close to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some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straight line suggests that the assumption of a normal population or process distribution is plausible.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2244455"/>
      </p:ext>
    </p:extLst>
  </p:cSld>
  <p:clrMapOvr>
    <a:masterClrMapping/>
  </p:clrMapOvr>
  <p:transition spd="slow" advTm="3724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QQPlot</a:t>
            </a:r>
            <a:endParaRPr lang="en-US" altLang="zh-TW" sz="5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28950" y="5987019"/>
            <a:ext cx="619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u="sng" dirty="0">
                <a:solidFill>
                  <a:srgbClr val="0000F9"/>
                </a:solidFill>
              </a:rPr>
              <a:t>Source :</a:t>
            </a:r>
            <a:r>
              <a:rPr lang="zh-TW" altLang="en-US" u="sng" dirty="0">
                <a:solidFill>
                  <a:srgbClr val="0000F9"/>
                </a:solidFill>
              </a:rPr>
              <a:t>https://mgimond.github.io/ES218/Week06a.html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7743"/>
            <a:ext cx="9051191" cy="4022752"/>
          </a:xfrm>
          <a:prstGeom prst="rect">
            <a:avLst/>
          </a:prstGeom>
        </p:spPr>
      </p:pic>
      <p:sp>
        <p:nvSpPr>
          <p:cNvPr id="5" name="AutoShape 2" descr="https://mgimond.github.io/ES218/Week06a_files/figure-html/unnamed-chunk-18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361623"/>
      </p:ext>
    </p:extLst>
  </p:cSld>
  <p:clrMapOvr>
    <a:masterClrMapping/>
  </p:clrMapOvr>
  <p:transition spd="slow" advTm="3724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QQPlot</a:t>
            </a: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 ggplot2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stat_qq</a:t>
            </a: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produce quantile-quantile data points</a:t>
            </a:r>
          </a:p>
        </p:txBody>
      </p:sp>
      <p:sp>
        <p:nvSpPr>
          <p:cNvPr id="2" name="矩形 1"/>
          <p:cNvSpPr/>
          <p:nvPr/>
        </p:nvSpPr>
        <p:spPr>
          <a:xfrm>
            <a:off x="3028950" y="5987019"/>
            <a:ext cx="619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u="sng" dirty="0">
                <a:solidFill>
                  <a:srgbClr val="0000F9"/>
                </a:solidFill>
              </a:rPr>
              <a:t>Source :</a:t>
            </a:r>
            <a:r>
              <a:rPr lang="zh-TW" altLang="en-US" u="sng" dirty="0">
                <a:solidFill>
                  <a:srgbClr val="0000F9"/>
                </a:solidFill>
              </a:rPr>
              <a:t>https://mgimond.github.io/ES218/Week06a.html</a:t>
            </a:r>
          </a:p>
        </p:txBody>
      </p:sp>
    </p:spTree>
    <p:extLst>
      <p:ext uri="{BB962C8B-B14F-4D97-AF65-F5344CB8AC3E}">
        <p14:creationId xmlns:p14="http://schemas.microsoft.com/office/powerpoint/2010/main" val="4200818753"/>
      </p:ext>
    </p:extLst>
  </p:cSld>
  <p:clrMapOvr>
    <a:masterClrMapping/>
  </p:clrMapOvr>
  <p:transition spd="slow" advTm="3724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Distribution</a:t>
            </a:r>
          </a:p>
          <a:p>
            <a:pPr>
              <a:defRPr/>
            </a:pPr>
            <a:r>
              <a:rPr lang="en-US" altLang="zh-TW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Choice</a:t>
            </a:r>
          </a:p>
          <a:p>
            <a:pPr>
              <a:defRPr/>
            </a:pPr>
            <a:r>
              <a:rPr lang="en-US" altLang="zh-TW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of</a:t>
            </a:r>
          </a:p>
          <a:p>
            <a:pPr>
              <a:defRPr/>
            </a:pPr>
            <a:r>
              <a:rPr lang="en-US" altLang="zh-TW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an appropriate</a:t>
            </a:r>
          </a:p>
          <a:p>
            <a:pPr>
              <a:defRPr/>
            </a:pPr>
            <a:r>
              <a:rPr lang="en-US" altLang="zh-TW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3881589557"/>
      </p:ext>
    </p:extLst>
  </p:cSld>
  <p:clrMapOvr>
    <a:masterClrMapping/>
  </p:clrMapOvr>
  <p:transition spd="slow" advTm="3724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QQPlot</a:t>
            </a: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 ggplot2</a:t>
            </a:r>
          </a:p>
          <a:p>
            <a:pPr lvl="0">
              <a:defRPr/>
            </a:pPr>
            <a:r>
              <a:rPr lang="en-US" altLang="zh-TW" sz="5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stat_qq_line</a:t>
            </a: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</a:p>
          <a:p>
            <a:pPr lvl="0">
              <a:defRPr/>
            </a:pPr>
            <a:r>
              <a:rPr lang="en-US" altLang="zh-TW" sz="5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line.p</a:t>
            </a: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</a:t>
            </a:r>
          </a:p>
          <a:p>
            <a:pPr lvl="0">
              <a:defRPr/>
            </a:pP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produce line</a:t>
            </a:r>
          </a:p>
        </p:txBody>
      </p:sp>
      <p:sp>
        <p:nvSpPr>
          <p:cNvPr id="2" name="矩形 1"/>
          <p:cNvSpPr/>
          <p:nvPr/>
        </p:nvSpPr>
        <p:spPr>
          <a:xfrm>
            <a:off x="3028950" y="5987019"/>
            <a:ext cx="619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u="sng" dirty="0">
                <a:solidFill>
                  <a:srgbClr val="0000F9"/>
                </a:solidFill>
              </a:rPr>
              <a:t>Source :</a:t>
            </a:r>
            <a:r>
              <a:rPr lang="zh-TW" altLang="en-US" u="sng" dirty="0">
                <a:solidFill>
                  <a:srgbClr val="0000F9"/>
                </a:solidFill>
              </a:rPr>
              <a:t>https://mgimond.github.io/ES218/Week06a.html</a:t>
            </a:r>
          </a:p>
        </p:txBody>
      </p:sp>
    </p:spTree>
    <p:extLst>
      <p:ext uri="{BB962C8B-B14F-4D97-AF65-F5344CB8AC3E}">
        <p14:creationId xmlns:p14="http://schemas.microsoft.com/office/powerpoint/2010/main" val="3735484698"/>
      </p:ext>
    </p:extLst>
  </p:cSld>
  <p:clrMapOvr>
    <a:masterClrMapping/>
  </p:clrMapOvr>
  <p:transition spd="slow" advTm="3724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CoLLab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6233215"/>
      </p:ext>
    </p:extLst>
  </p:cSld>
  <p:clrMapOvr>
    <a:masterClrMapping/>
  </p:clrMapOvr>
  <p:transition spd="slow" advTm="3724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>
              <a:defRPr/>
            </a:pPr>
            <a:r>
              <a:rPr lang="en-US" altLang="zh-TW" sz="5400" b="1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QQPlot</a:t>
            </a: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 ggplot2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30214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R_distribution_b.R</a:t>
            </a:r>
            <a:endParaRPr kumimoji="1" lang="en-US" altLang="zh-TW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467395833"/>
      </p:ext>
    </p:extLst>
  </p:cSld>
  <p:clrMapOvr>
    <a:masterClrMapping/>
  </p:clrMapOvr>
  <p:transition spd="slow" advTm="3724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Continuous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883763"/>
            <a:ext cx="9144000" cy="249643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Definition:</a:t>
            </a:r>
          </a:p>
          <a:p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nonnegative variable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is said to have a </a:t>
            </a:r>
            <a:r>
              <a:rPr lang="en-I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lognormal distribution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if </a:t>
            </a:r>
            <a:r>
              <a:rPr lang="en-I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ln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has a normal distribution with parameters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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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density function of </a:t>
            </a:r>
            <a:r>
              <a:rPr 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endParaRPr lang="en-I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/>
          </p:nvPr>
        </p:nvGraphicFramePr>
        <p:xfrm>
          <a:off x="1378176" y="3499207"/>
          <a:ext cx="6723688" cy="215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2" name="Equation" r:id="rId4" imgW="2527200" imgH="685800" progId="Equation.DSMT4">
                  <p:embed/>
                </p:oleObj>
              </mc:Choice>
              <mc:Fallback>
                <p:oleObj name="Equation" r:id="rId4" imgW="2527200" imgH="685800" progId="Equation.DSMT4">
                  <p:embed/>
                  <p:pic>
                    <p:nvPicPr>
                      <p:cNvPr id="17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8176" y="3499207"/>
                        <a:ext cx="6723688" cy="2151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563021"/>
      </p:ext>
    </p:extLst>
  </p:cSld>
  <p:clrMapOvr>
    <a:masterClrMapping/>
  </p:clrMapOvr>
  <p:transition spd="slow" advTm="3724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Continuous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415"/>
            <a:ext cx="7492428" cy="5387227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15088" y="764755"/>
            <a:ext cx="32004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Positively skewed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115613" y="2111060"/>
            <a:ext cx="3867150" cy="1682519"/>
          </a:xfrm>
          <a:prstGeom prst="rect">
            <a:avLst/>
          </a:prstGeom>
          <a:solidFill>
            <a:srgbClr val="CCFFCC">
              <a:alpha val="4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dlnorm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(x, mean =,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sd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=)</a:t>
            </a:r>
          </a:p>
          <a:p>
            <a:pPr>
              <a:defRPr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Here:</a:t>
            </a:r>
          </a:p>
          <a:p>
            <a:pPr>
              <a:defRPr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mean =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算數平均數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</a:t>
            </a:r>
          </a:p>
          <a:p>
            <a:pPr>
              <a:defRPr/>
            </a:pP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sd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=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標準差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62516853"/>
      </p:ext>
    </p:extLst>
  </p:cSld>
  <p:clrMapOvr>
    <a:masterClrMapping/>
  </p:clrMapOvr>
  <p:transition spd="slow" advTm="3724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Continuous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0" y="641048"/>
            <a:ext cx="8229600" cy="875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b="1" dirty="0">
                <a:latin typeface="微軟正黑體"/>
                <a:ea typeface="微軟正黑體"/>
                <a:cs typeface="微軟正黑體"/>
              </a:rPr>
              <a:t>油管最大可埋藏的深度可安全運作的機率</a:t>
            </a:r>
            <a:endParaRPr lang="en-IN" sz="2400" b="1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0" y="1401611"/>
            <a:ext cx="8742259" cy="479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3930977" y="2277433"/>
            <a:ext cx="4807670" cy="3228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26000"/>
                </a:schemeClr>
              </a:gs>
              <a:gs pos="80000">
                <a:schemeClr val="accent1">
                  <a:shade val="93000"/>
                  <a:satMod val="130000"/>
                  <a:alpha val="26000"/>
                </a:schemeClr>
              </a:gs>
              <a:gs pos="100000">
                <a:schemeClr val="accent1">
                  <a:shade val="94000"/>
                  <a:satMod val="135000"/>
                  <a:alpha val="26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717249" y="2525340"/>
            <a:ext cx="1629266" cy="30358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26000"/>
                </a:schemeClr>
              </a:gs>
              <a:gs pos="80000">
                <a:schemeClr val="accent1">
                  <a:shade val="93000"/>
                  <a:satMod val="130000"/>
                  <a:alpha val="26000"/>
                </a:schemeClr>
              </a:gs>
              <a:gs pos="100000">
                <a:schemeClr val="accent1">
                  <a:shade val="94000"/>
                  <a:satMod val="135000"/>
                  <a:alpha val="26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402201"/>
      </p:ext>
    </p:extLst>
  </p:cSld>
  <p:clrMapOvr>
    <a:masterClrMapping/>
  </p:clrMapOvr>
  <p:transition spd="slow" advTm="3724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CoLLab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090506943"/>
      </p:ext>
    </p:extLst>
  </p:cSld>
  <p:clrMapOvr>
    <a:masterClrMapping/>
  </p:clrMapOvr>
  <p:transition spd="slow" advTm="3724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Log-normal distribution</a:t>
            </a:r>
            <a:endParaRPr kumimoji="0" lang="en-US" altLang="zh-TW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30214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R_distribution_c.R</a:t>
            </a:r>
            <a:endParaRPr kumimoji="1" lang="en-US" altLang="zh-TW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721590454"/>
      </p:ext>
    </p:extLst>
  </p:cSld>
  <p:clrMapOvr>
    <a:masterClrMapping/>
  </p:clrMapOvr>
  <p:transition spd="slow" advTm="3724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Continuous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764755"/>
            <a:ext cx="9144000" cy="184074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微軟正黑體"/>
                <a:ea typeface="微軟正黑體"/>
                <a:cs typeface="微軟正黑體"/>
              </a:rPr>
              <a:t>A lognormal variable x is one for which ln(x) has a normal distribution with mean value μ. That is, </a:t>
            </a: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μ</a:t>
            </a:r>
            <a:r>
              <a:rPr lang="en-IN" b="1" baseline="-25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ln(x)</a:t>
            </a: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=μ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. Therefore, it might seem that </a:t>
            </a: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μ</a:t>
            </a:r>
            <a:r>
              <a:rPr lang="en-IN" b="1" baseline="-25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x</a:t>
            </a: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=e</a:t>
            </a:r>
            <a:r>
              <a:rPr lang="en-IN" b="1" baseline="30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μ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, but this not the case. It can be shown that:</a:t>
            </a:r>
            <a:endParaRPr lang="en-IN" baseline="30000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None/>
            </a:pP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/>
          </p:nvPr>
        </p:nvGraphicFramePr>
        <p:xfrm>
          <a:off x="2060575" y="2497138"/>
          <a:ext cx="5218113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6" name="方程式" r:id="rId4" imgW="698500" imgH="266700" progId="Equation.3">
                  <p:embed/>
                </p:oleObj>
              </mc:Choice>
              <mc:Fallback>
                <p:oleObj name="方程式" r:id="rId4" imgW="698500" imgH="266700" progId="Equation.3">
                  <p:embed/>
                  <p:pic>
                    <p:nvPicPr>
                      <p:cNvPr id="11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0575" y="2497138"/>
                        <a:ext cx="5218113" cy="17462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/>
          </p:nvPr>
        </p:nvGraphicFramePr>
        <p:xfrm>
          <a:off x="675835" y="4609324"/>
          <a:ext cx="7839515" cy="149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7" name="方程式" r:id="rId6" imgW="1333440" imgH="253800" progId="Equation.3">
                  <p:embed/>
                </p:oleObj>
              </mc:Choice>
              <mc:Fallback>
                <p:oleObj name="方程式" r:id="rId6" imgW="1333440" imgH="253800" progId="Equation.3">
                  <p:embed/>
                  <p:pic>
                    <p:nvPicPr>
                      <p:cNvPr id="12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5835" y="4609324"/>
                        <a:ext cx="7839515" cy="149324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173754"/>
      </p:ext>
    </p:extLst>
  </p:cSld>
  <p:clrMapOvr>
    <a:masterClrMapping/>
  </p:clrMapOvr>
  <p:transition spd="slow" advTm="3724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29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Continuous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040364"/>
            <a:ext cx="9144000" cy="199094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Definition:</a:t>
            </a:r>
          </a:p>
          <a:p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variable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said to have an </a:t>
            </a:r>
            <a:r>
              <a:rPr lang="en-I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exponential distribution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parameter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 &gt;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if the density function for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1222935" y="3430627"/>
          <a:ext cx="6698130" cy="1786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方程式" r:id="rId4" imgW="1638000" imgH="482400" progId="Equation.3">
                  <p:embed/>
                </p:oleObj>
              </mc:Choice>
              <mc:Fallback>
                <p:oleObj name="方程式" r:id="rId4" imgW="1638000" imgH="482400" progId="Equation.3">
                  <p:embed/>
                  <p:pic>
                    <p:nvPicPr>
                      <p:cNvPr id="12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2935" y="3430627"/>
                        <a:ext cx="6698130" cy="1786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854531"/>
      </p:ext>
    </p:extLst>
  </p:cSld>
  <p:clrMapOvr>
    <a:masterClrMapping/>
  </p:clrMapOvr>
  <p:transition spd="slow" advTm="3724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Distribution</a:t>
            </a:r>
          </a:p>
          <a:p>
            <a:pPr>
              <a:defRPr/>
            </a:pPr>
            <a:r>
              <a:rPr lang="en-US" altLang="zh-TW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Decide</a:t>
            </a:r>
          </a:p>
          <a:p>
            <a:pPr>
              <a:defRPr/>
            </a:pPr>
            <a:r>
              <a:rPr lang="en-US" altLang="zh-TW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which family</a:t>
            </a:r>
          </a:p>
          <a:p>
            <a:pPr>
              <a:defRPr/>
            </a:pPr>
            <a:r>
              <a:rPr lang="en-US" altLang="zh-TW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is</a:t>
            </a:r>
          </a:p>
          <a:p>
            <a:pPr>
              <a:defRPr/>
            </a:pPr>
            <a:r>
              <a:rPr lang="en-US" altLang="zh-TW" sz="9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reasonable</a:t>
            </a:r>
          </a:p>
        </p:txBody>
      </p:sp>
    </p:spTree>
    <p:extLst>
      <p:ext uri="{BB962C8B-B14F-4D97-AF65-F5344CB8AC3E}">
        <p14:creationId xmlns:p14="http://schemas.microsoft.com/office/powerpoint/2010/main" val="1807515389"/>
      </p:ext>
    </p:extLst>
  </p:cSld>
  <p:clrMapOvr>
    <a:masterClrMapping/>
  </p:clrMapOvr>
  <p:transition spd="slow" advTm="3724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Exponential_Homewor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" y="2269191"/>
            <a:ext cx="4978145" cy="445228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Continuous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657410"/>
            <a:ext cx="9144000" cy="1304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latin typeface="微軟正黑體"/>
                <a:ea typeface="微軟正黑體"/>
                <a:cs typeface="微軟正黑體"/>
              </a:rPr>
              <a:t>連續函數</a:t>
            </a:r>
            <a:r>
              <a:rPr lang="en-US" altLang="zh-TW" b="1" dirty="0">
                <a:latin typeface="微軟正黑體"/>
                <a:ea typeface="微軟正黑體"/>
                <a:cs typeface="微軟正黑體"/>
              </a:rPr>
              <a:t>Exponential Distribution</a:t>
            </a:r>
            <a:r>
              <a:rPr lang="zh-TW" altLang="en-US" b="1" dirty="0">
                <a:latin typeface="微軟正黑體"/>
                <a:ea typeface="微軟正黑體"/>
                <a:cs typeface="微軟正黑體"/>
              </a:rPr>
              <a:t>來描述使用燃料引擎的風扇，其可正常運作的壽命。</a:t>
            </a:r>
            <a:endParaRPr lang="en-US" altLang="zh-TW" b="1" dirty="0">
              <a:latin typeface="微軟正黑體"/>
              <a:ea typeface="微軟正黑體"/>
              <a:cs typeface="微軟正黑體"/>
            </a:endParaRPr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/>
          </p:nvPr>
        </p:nvGraphicFramePr>
        <p:xfrm>
          <a:off x="124454" y="1608999"/>
          <a:ext cx="4808410" cy="69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方程式" r:id="rId5" imgW="1587500" imgH="228600" progId="Equation.3">
                  <p:embed/>
                </p:oleObj>
              </mc:Choice>
              <mc:Fallback>
                <p:oleObj name="方程式" r:id="rId5" imgW="1587500" imgH="228600" progId="Equation.3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454" y="1608999"/>
                        <a:ext cx="4808410" cy="692411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62500" y="3459348"/>
            <a:ext cx="4370843" cy="1575687"/>
          </a:xfrm>
          <a:prstGeom prst="rect">
            <a:avLst/>
          </a:prstGeom>
          <a:solidFill>
            <a:srgbClr val="CCFFCC">
              <a:alpha val="4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P(x ≤ 20,000)</a:t>
            </a:r>
          </a:p>
          <a:p>
            <a:pPr>
              <a:defRPr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Wingdings"/>
                <a:sym typeface="Wingdings"/>
              </a:rPr>
              <a:t></a:t>
            </a:r>
          </a:p>
          <a:p>
            <a:pPr>
              <a:defRPr/>
            </a:pP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pexp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(20,000, rate = 0.00004)</a:t>
            </a:r>
          </a:p>
          <a:p>
            <a:pPr>
              <a:defRPr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= 0.5506</a:t>
            </a:r>
          </a:p>
        </p:txBody>
      </p:sp>
    </p:spTree>
    <p:extLst>
      <p:ext uri="{BB962C8B-B14F-4D97-AF65-F5344CB8AC3E}">
        <p14:creationId xmlns:p14="http://schemas.microsoft.com/office/powerpoint/2010/main" val="3398245645"/>
      </p:ext>
    </p:extLst>
  </p:cSld>
  <p:clrMapOvr>
    <a:masterClrMapping/>
  </p:clrMapOvr>
  <p:transition spd="slow" advTm="3724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Continuous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764756"/>
            <a:ext cx="9143999" cy="164967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Definition:</a:t>
            </a:r>
          </a:p>
          <a:p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variable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 a </a:t>
            </a:r>
            <a:r>
              <a:rPr lang="en-I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Weibull</a:t>
            </a:r>
            <a:r>
              <a:rPr lang="en-I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distribution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parameters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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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the density 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of </a:t>
            </a:r>
            <a:r>
              <a:rPr 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</a:p>
          <a:p>
            <a:pPr marL="0" indent="0"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/>
          </p:nvPr>
        </p:nvGraphicFramePr>
        <p:xfrm>
          <a:off x="1504950" y="2538136"/>
          <a:ext cx="4953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0" name="方程式" r:id="rId4" imgW="1892160" imgH="685800" progId="Equation.3">
                  <p:embed/>
                </p:oleObj>
              </mc:Choice>
              <mc:Fallback>
                <p:oleObj name="方程式" r:id="rId4" imgW="1892160" imgH="685800" progId="Equation.3">
                  <p:embed/>
                  <p:pic>
                    <p:nvPicPr>
                      <p:cNvPr id="1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4950" y="2538136"/>
                        <a:ext cx="49530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154683" y="4691795"/>
                <a:ext cx="7082476" cy="9003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Area under density curve to the left of t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                                                                       = 1 -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83" y="4691795"/>
                <a:ext cx="7082476" cy="900311"/>
              </a:xfrm>
              <a:prstGeom prst="rect">
                <a:avLst/>
              </a:prstGeom>
              <a:blipFill>
                <a:blip r:embed="rId6"/>
                <a:stretch>
                  <a:fillRect l="-2582" t="-2041" b="-197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4917"/>
      </p:ext>
    </p:extLst>
  </p:cSld>
  <p:clrMapOvr>
    <a:masterClrMapping/>
  </p:clrMapOvr>
  <p:transition spd="slow" advTm="3724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Continuous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764755"/>
            <a:ext cx="6000947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Positively or Negative skewed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 </a:t>
            </a:r>
            <a:r>
              <a:rPr lang="el-GR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for exponential distribution</a:t>
            </a:r>
          </a:p>
          <a:p>
            <a:pPr marL="514350" indent="-514350">
              <a:buFont typeface="Arial" pitchFamily="34" charset="0"/>
              <a:buAutoNum type="arabicPeriod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5"/>
          <a:stretch/>
        </p:blipFill>
        <p:spPr bwMode="auto">
          <a:xfrm>
            <a:off x="0" y="2890056"/>
            <a:ext cx="9144000" cy="346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14850" y="1563439"/>
            <a:ext cx="4561343" cy="1575687"/>
          </a:xfrm>
          <a:prstGeom prst="rect">
            <a:avLst/>
          </a:prstGeom>
          <a:solidFill>
            <a:srgbClr val="CCFFCC">
              <a:alpha val="4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dweibull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(x, shape =, scale =)</a:t>
            </a:r>
          </a:p>
          <a:p>
            <a:pPr>
              <a:defRPr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Here:</a:t>
            </a:r>
          </a:p>
          <a:p>
            <a:pPr>
              <a:defRPr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shape = alpha </a:t>
            </a:r>
          </a:p>
          <a:p>
            <a:pPr>
              <a:defRPr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scale = beta</a:t>
            </a:r>
          </a:p>
        </p:txBody>
      </p:sp>
    </p:spTree>
    <p:extLst>
      <p:ext uri="{BB962C8B-B14F-4D97-AF65-F5344CB8AC3E}">
        <p14:creationId xmlns:p14="http://schemas.microsoft.com/office/powerpoint/2010/main" val="2660568923"/>
      </p:ext>
    </p:extLst>
  </p:cSld>
  <p:clrMapOvr>
    <a:masterClrMapping/>
  </p:clrMapOvr>
  <p:transition spd="slow" advTm="3724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l="1428" t="4987" r="50197"/>
          <a:stretch/>
        </p:blipFill>
        <p:spPr>
          <a:xfrm>
            <a:off x="34847" y="2200768"/>
            <a:ext cx="4994185" cy="4643996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Continuous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732826"/>
            <a:ext cx="9144000" cy="11629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b="1" dirty="0">
                <a:latin typeface="微軟正黑體"/>
                <a:ea typeface="微軟正黑體"/>
                <a:cs typeface="微軟正黑體"/>
              </a:rPr>
              <a:t>前人研究發現離岸風機基座承受小時特定波浪高度的機率可以使用</a:t>
            </a:r>
            <a:r>
              <a:rPr lang="en-US" altLang="zh-TW" b="1" dirty="0">
                <a:latin typeface="微軟正黑體"/>
                <a:ea typeface="微軟正黑體"/>
                <a:cs typeface="微軟正黑體"/>
              </a:rPr>
              <a:t>Weibull(alpha = 1.817, beta = 0.863)</a:t>
            </a:r>
            <a:r>
              <a:rPr lang="zh-TW" altLang="en-US" b="1" dirty="0">
                <a:latin typeface="微軟正黑體"/>
                <a:ea typeface="微軟正黑體"/>
                <a:cs typeface="微軟正黑體"/>
              </a:rPr>
              <a:t>來描述。試著回答下列問題。</a:t>
            </a:r>
            <a:endParaRPr lang="en-IN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1776160"/>
            <a:ext cx="6457950" cy="567019"/>
          </a:xfrm>
          <a:prstGeom prst="rect">
            <a:avLst/>
          </a:prstGeom>
          <a:solidFill>
            <a:srgbClr val="CCFFCC">
              <a:alpha val="4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dweibull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(x, shape = 1.817, scale = 0.863)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/>
          </p:nvPr>
        </p:nvGraphicFramePr>
        <p:xfrm>
          <a:off x="5063879" y="2939082"/>
          <a:ext cx="3963101" cy="134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方程式" r:id="rId5" imgW="1892160" imgH="685800" progId="Equation.3">
                  <p:embed/>
                </p:oleObj>
              </mc:Choice>
              <mc:Fallback>
                <p:oleObj name="方程式" r:id="rId5" imgW="1892160" imgH="685800" progId="Equation.3">
                  <p:embed/>
                  <p:pic>
                    <p:nvPicPr>
                      <p:cNvPr id="17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3879" y="2939082"/>
                        <a:ext cx="3963101" cy="13413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583252"/>
      </p:ext>
    </p:extLst>
  </p:cSld>
  <p:clrMapOvr>
    <a:masterClrMapping/>
  </p:clrMapOvr>
  <p:transition spd="slow" advTm="3724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Discrete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764755"/>
            <a:ext cx="8229600" cy="57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b="1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400" b="1" dirty="0">
                <a:latin typeface="微軟正黑體"/>
                <a:ea typeface="微軟正黑體"/>
                <a:cs typeface="微軟正黑體"/>
              </a:rPr>
              <a:t>特定時間內，某情況發生的次數</a:t>
            </a:r>
            <a:r>
              <a:rPr lang="en-US" altLang="zh-TW" sz="2400" b="1" dirty="0">
                <a:latin typeface="微軟正黑體"/>
                <a:ea typeface="微軟正黑體"/>
                <a:cs typeface="微軟正黑體"/>
              </a:rPr>
              <a:t>)</a:t>
            </a:r>
            <a:endParaRPr lang="en-IN" sz="2400" b="1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1336783"/>
            <a:ext cx="9144000" cy="4525963"/>
          </a:xfrm>
        </p:spPr>
        <p:txBody>
          <a:bodyPr>
            <a:normAutofit/>
          </a:bodyPr>
          <a:lstStyle/>
          <a:p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Usually used as a model for the number of times an “event” occurs during a specified time period or particular region of space</a:t>
            </a:r>
          </a:p>
          <a:p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I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Poisson mass function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</a:p>
          <a:p>
            <a:endParaRPr lang="en-I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I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 the parameter 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</a:t>
            </a:r>
            <a:r>
              <a:rPr lang="en-IN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must satisfy 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 &gt; 0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/>
          </p:nvPr>
        </p:nvGraphicFramePr>
        <p:xfrm>
          <a:off x="863338" y="2989052"/>
          <a:ext cx="609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Equation" r:id="rId4" imgW="1993680" imgH="419040" progId="Equation.DSMT4">
                  <p:embed/>
                </p:oleObj>
              </mc:Choice>
              <mc:Fallback>
                <p:oleObj name="Equation" r:id="rId4" imgW="1993680" imgH="419040" progId="Equation.DSMT4">
                  <p:embed/>
                  <p:pic>
                    <p:nvPicPr>
                      <p:cNvPr id="1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3338" y="2989052"/>
                        <a:ext cx="6096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9611"/>
      </p:ext>
    </p:extLst>
  </p:cSld>
  <p:clrMapOvr>
    <a:masterClrMapping/>
  </p:clrMapOvr>
  <p:transition spd="slow" advTm="3724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Discrete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0" y="764755"/>
            <a:ext cx="8229600" cy="57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b="1" dirty="0">
                <a:latin typeface="微軟正黑體"/>
                <a:ea typeface="微軟正黑體"/>
                <a:cs typeface="微軟正黑體"/>
              </a:rPr>
              <a:t>在一定的時間內，生物被捕捉的數量數據可以使用</a:t>
            </a:r>
            <a:r>
              <a:rPr lang="en-US" altLang="zh-TW" sz="2400" b="1" dirty="0">
                <a:latin typeface="微軟正黑體"/>
                <a:ea typeface="微軟正黑體"/>
                <a:cs typeface="微軟正黑體"/>
              </a:rPr>
              <a:t>Poisson</a:t>
            </a:r>
            <a:endParaRPr lang="en-IN" sz="2400" b="1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" y="1104941"/>
            <a:ext cx="9067800" cy="277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3301699" y="1638869"/>
            <a:ext cx="4404085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26000"/>
                </a:schemeClr>
              </a:gs>
              <a:gs pos="80000">
                <a:schemeClr val="accent1">
                  <a:shade val="93000"/>
                  <a:satMod val="130000"/>
                  <a:alpha val="26000"/>
                </a:schemeClr>
              </a:gs>
              <a:gs pos="100000">
                <a:schemeClr val="accent1">
                  <a:shade val="94000"/>
                  <a:satMod val="135000"/>
                  <a:alpha val="26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/>
          <a:srcRect l="3937" t="20236" r="53025"/>
          <a:stretch/>
        </p:blipFill>
        <p:spPr>
          <a:xfrm>
            <a:off x="293237" y="3949057"/>
            <a:ext cx="2838455" cy="2497622"/>
          </a:xfrm>
          <a:prstGeom prst="rect">
            <a:avLst/>
          </a:prstGeom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626884" y="4051523"/>
            <a:ext cx="4458878" cy="567019"/>
          </a:xfrm>
          <a:prstGeom prst="rect">
            <a:avLst/>
          </a:prstGeom>
          <a:solidFill>
            <a:srgbClr val="CCFFCC">
              <a:alpha val="4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2400" b="1" dirty="0" err="1">
                <a:latin typeface="Cambria"/>
                <a:ea typeface="標楷體" charset="0"/>
                <a:cs typeface="Cambria"/>
              </a:rPr>
              <a:t>dpois</a:t>
            </a:r>
            <a:r>
              <a:rPr lang="en-US" altLang="zh-TW" sz="2400" b="1" dirty="0">
                <a:latin typeface="Cambria"/>
                <a:ea typeface="標楷體" charset="0"/>
                <a:cs typeface="Cambria"/>
              </a:rPr>
              <a:t>(x = 0:10, lambda =4.5)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4" t="27131" r="17149" b="57140"/>
          <a:stretch/>
        </p:blipFill>
        <p:spPr bwMode="auto">
          <a:xfrm>
            <a:off x="3626884" y="4795066"/>
            <a:ext cx="4458878" cy="106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130497"/>
      </p:ext>
    </p:extLst>
  </p:cSld>
  <p:clrMapOvr>
    <a:masterClrMapping/>
  </p:clrMapOvr>
  <p:transition spd="slow" advTm="3724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CoLLab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348601100"/>
      </p:ext>
    </p:extLst>
  </p:cSld>
  <p:clrMapOvr>
    <a:masterClrMapping/>
  </p:clrMapOvr>
  <p:transition spd="slow" advTm="3724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Poisson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30214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R_distribution_d.R</a:t>
            </a:r>
            <a:endParaRPr kumimoji="1" lang="en-US" altLang="zh-TW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289437515"/>
      </p:ext>
    </p:extLst>
  </p:cSld>
  <p:clrMapOvr>
    <a:masterClrMapping/>
  </p:clrMapOvr>
  <p:transition spd="slow" advTm="3724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Discrete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1919" y="827028"/>
            <a:ext cx="9072081" cy="1069823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IN" dirty="0">
                <a:latin typeface="微軟正黑體"/>
                <a:ea typeface="微軟正黑體"/>
                <a:cs typeface="微軟正黑體"/>
              </a:rPr>
              <a:t>Let </a:t>
            </a:r>
            <a:r>
              <a:rPr lang="en-IN" i="1" dirty="0">
                <a:latin typeface="微軟正黑體"/>
                <a:ea typeface="微軟正黑體"/>
                <a:cs typeface="微軟正黑體"/>
              </a:rPr>
              <a:t>x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 be a Poisson variable with parameter </a:t>
            </a:r>
            <a:r>
              <a:rPr lang="en-IN" i="1" dirty="0">
                <a:latin typeface="微軟正黑體"/>
                <a:ea typeface="微軟正黑體"/>
                <a:cs typeface="微軟正黑體"/>
                <a:sym typeface="Symbol"/>
              </a:rPr>
              <a:t>.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 </a:t>
            </a:r>
          </a:p>
          <a:p>
            <a:pPr>
              <a:buFont typeface="Wingdings" charset="2"/>
              <a:buChar char="ü"/>
            </a:pP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The mean value of </a:t>
            </a:r>
            <a:r>
              <a:rPr lang="en-IN" b="1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x</a:t>
            </a: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is </a:t>
            </a:r>
            <a:r>
              <a:rPr lang="en-IN" b="1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Symbol"/>
              </a:rPr>
              <a:t></a:t>
            </a:r>
            <a:r>
              <a:rPr lang="en-IN" b="1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itself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.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/>
          </p:nvPr>
        </p:nvGraphicFramePr>
        <p:xfrm>
          <a:off x="1711839" y="1858262"/>
          <a:ext cx="5491163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2" name="方程式" r:id="rId4" imgW="2476500" imgH="939800" progId="Equation.3">
                  <p:embed/>
                </p:oleObj>
              </mc:Choice>
              <mc:Fallback>
                <p:oleObj name="方程式" r:id="rId4" imgW="2476500" imgH="939800" progId="Equation.3">
                  <p:embed/>
                  <p:pic>
                    <p:nvPicPr>
                      <p:cNvPr id="14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1839" y="1858262"/>
                        <a:ext cx="5491163" cy="2087563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>
          <a:xfrm>
            <a:off x="0" y="4122661"/>
            <a:ext cx="9144000" cy="119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ü"/>
            </a:pPr>
            <a:r>
              <a:rPr lang="en-IN" sz="2800" dirty="0">
                <a:latin typeface="微軟正黑體"/>
                <a:ea typeface="微軟正黑體"/>
                <a:cs typeface="微軟正黑體"/>
              </a:rPr>
              <a:t>If we now let </a:t>
            </a:r>
            <a:r>
              <a:rPr lang="en-IN" sz="2800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y = x – 1</a:t>
            </a:r>
            <a:r>
              <a:rPr lang="en-IN" sz="2800" dirty="0">
                <a:latin typeface="微軟正黑體"/>
                <a:ea typeface="微軟正黑體"/>
                <a:cs typeface="微軟正黑體"/>
              </a:rPr>
              <a:t>, the range of summation is from y = 0 to infinite</a:t>
            </a:r>
            <a:endParaRPr lang="en-US" sz="2800" dirty="0">
              <a:latin typeface="微軟正黑體"/>
              <a:ea typeface="微軟正黑體"/>
              <a:cs typeface="微軟正黑體"/>
            </a:endParaRP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/>
          </p:nvPr>
        </p:nvGraphicFramePr>
        <p:xfrm>
          <a:off x="4402138" y="4828395"/>
          <a:ext cx="2055812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3" name="方程式" r:id="rId6" imgW="927100" imgH="495300" progId="Equation.3">
                  <p:embed/>
                </p:oleObj>
              </mc:Choice>
              <mc:Fallback>
                <p:oleObj name="方程式" r:id="rId6" imgW="927100" imgH="495300" progId="Equation.3">
                  <p:embed/>
                  <p:pic>
                    <p:nvPicPr>
                      <p:cNvPr id="20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2138" y="4828395"/>
                        <a:ext cx="2055812" cy="1100138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649931"/>
      </p:ext>
    </p:extLst>
  </p:cSld>
  <p:clrMapOvr>
    <a:masterClrMapping/>
  </p:clrMapOvr>
  <p:transition spd="slow" advTm="3724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39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Discrete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graphicFrame>
        <p:nvGraphicFramePr>
          <p:cNvPr id="11" name="Object 5"/>
          <p:cNvGraphicFramePr>
            <a:graphicFrameLocks noChangeAspect="1"/>
          </p:cNvGraphicFramePr>
          <p:nvPr>
            <p:extLst/>
          </p:nvPr>
        </p:nvGraphicFramePr>
        <p:xfrm>
          <a:off x="1206925" y="1987638"/>
          <a:ext cx="6352438" cy="183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方程式" r:id="rId4" imgW="1625600" imgH="469900" progId="Equation.3">
                  <p:embed/>
                </p:oleObj>
              </mc:Choice>
              <mc:Fallback>
                <p:oleObj name="方程式" r:id="rId4" imgW="1625600" imgH="469900" progId="Equation.3">
                  <p:embed/>
                  <p:pic>
                    <p:nvPicPr>
                      <p:cNvPr id="11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6925" y="1987638"/>
                        <a:ext cx="6352438" cy="1838570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832145"/>
      </p:ext>
    </p:extLst>
  </p:cSld>
  <p:clrMapOvr>
    <a:masterClrMapping/>
  </p:clrMapOvr>
  <p:transition spd="slow" advTm="3724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Distribution (</a:t>
            </a:r>
            <a:r>
              <a:rPr lang="zh-TW" altLang="en-US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統計模型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)</a:t>
            </a:r>
          </a:p>
          <a:p>
            <a:r>
              <a:rPr lang="zh-TW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若能決定所觀察現象的機率分布之參數，就可以了解所觀察現象的本質</a:t>
            </a:r>
            <a:endParaRPr lang="en-US" altLang="zh-TW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0433144"/>
      </p:ext>
    </p:extLst>
  </p:cSld>
  <p:clrMapOvr>
    <a:masterClrMapping/>
  </p:clrMapOvr>
  <p:transition spd="slow" advTm="3724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Discrete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641048"/>
            <a:ext cx="9144000" cy="8530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latin typeface="微軟正黑體"/>
                <a:ea typeface="微軟正黑體"/>
                <a:cs typeface="微軟正黑體"/>
              </a:rPr>
              <a:t>1</a:t>
            </a:r>
            <a:r>
              <a:rPr lang="zh-TW" altLang="en-US" sz="2400" b="1" dirty="0">
                <a:latin typeface="微軟正黑體"/>
                <a:ea typeface="微軟正黑體"/>
                <a:cs typeface="微軟正黑體"/>
              </a:rPr>
              <a:t>組</a:t>
            </a:r>
            <a:r>
              <a:rPr lang="en-US" altLang="zh-TW" sz="2400" b="1" dirty="0">
                <a:latin typeface="微軟正黑體"/>
                <a:ea typeface="微軟正黑體"/>
                <a:cs typeface="微軟正黑體"/>
              </a:rPr>
              <a:t>4</a:t>
            </a:r>
            <a:r>
              <a:rPr lang="zh-TW" altLang="en-US" sz="2400" b="1" dirty="0">
                <a:latin typeface="微軟正黑體"/>
                <a:ea typeface="微軟正黑體"/>
                <a:cs typeface="微軟正黑體"/>
              </a:rPr>
              <a:t>個電池，其中品質良好的數量為</a:t>
            </a:r>
            <a:r>
              <a:rPr lang="en-US" altLang="zh-TW" sz="2400" b="1" dirty="0">
                <a:latin typeface="微軟正黑體"/>
                <a:ea typeface="微軟正黑體"/>
                <a:cs typeface="微軟正黑體"/>
              </a:rPr>
              <a:t>x</a:t>
            </a:r>
            <a:r>
              <a:rPr lang="zh-TW" altLang="en-US" sz="2400" b="1" dirty="0">
                <a:latin typeface="微軟正黑體"/>
                <a:ea typeface="微軟正黑體"/>
                <a:cs typeface="微軟正黑體"/>
              </a:rPr>
              <a:t>的機率為</a:t>
            </a:r>
            <a:r>
              <a:rPr lang="en-US" altLang="zh-TW" sz="2400" b="1" dirty="0">
                <a:latin typeface="微軟正黑體"/>
                <a:ea typeface="微軟正黑體"/>
                <a:cs typeface="微軟正黑體"/>
              </a:rPr>
              <a:t>p(x)</a:t>
            </a:r>
          </a:p>
          <a:p>
            <a:pPr marL="0" indent="0">
              <a:buNone/>
            </a:pPr>
            <a:r>
              <a:rPr lang="zh-TW" altLang="en-US" sz="2400" b="1" dirty="0">
                <a:latin typeface="微軟正黑體"/>
                <a:ea typeface="微軟正黑體"/>
                <a:cs typeface="微軟正黑體"/>
              </a:rPr>
              <a:t>成功機率</a:t>
            </a:r>
            <a:r>
              <a:rPr lang="en-US" altLang="zh-TW" sz="2400" b="1" dirty="0">
                <a:latin typeface="微軟正黑體"/>
                <a:ea typeface="微軟正黑體"/>
                <a:cs typeface="微軟正黑體"/>
              </a:rPr>
              <a:t> p = 0.9 </a:t>
            </a:r>
            <a:r>
              <a:rPr lang="zh-TW" altLang="en-US" sz="2400" b="1" dirty="0">
                <a:latin typeface="微軟正黑體"/>
                <a:ea typeface="微軟正黑體"/>
                <a:cs typeface="微軟正黑體"/>
              </a:rPr>
              <a:t>則失敗機率</a:t>
            </a:r>
            <a:r>
              <a:rPr lang="en-US" altLang="zh-TW" sz="2400" b="1" dirty="0">
                <a:latin typeface="微軟正黑體"/>
                <a:ea typeface="微軟正黑體"/>
                <a:cs typeface="微軟正黑體"/>
              </a:rPr>
              <a:t>q = 1-p = 0.1</a:t>
            </a:r>
            <a:endParaRPr lang="en-IN" sz="2400" b="1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4074"/>
            <a:ext cx="9144000" cy="379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468226"/>
      </p:ext>
    </p:extLst>
  </p:cSld>
  <p:clrMapOvr>
    <a:masterClrMapping/>
  </p:clrMapOvr>
  <p:transition spd="slow" advTm="3724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Discrete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868925"/>
            <a:ext cx="8229600" cy="4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/>
                <a:ea typeface="微軟正黑體"/>
                <a:cs typeface="微軟正黑體"/>
              </a:rPr>
              <a:t>超過</a:t>
            </a:r>
            <a:r>
              <a:rPr lang="en-US" altLang="zh-TW" sz="2400" b="1" dirty="0">
                <a:latin typeface="微軟正黑體"/>
                <a:ea typeface="微軟正黑體"/>
                <a:cs typeface="微軟正黑體"/>
              </a:rPr>
              <a:t>0.9</a:t>
            </a:r>
            <a:r>
              <a:rPr lang="zh-TW" altLang="en-US" sz="2400" b="1" dirty="0">
                <a:latin typeface="微軟正黑體"/>
                <a:ea typeface="微軟正黑體"/>
                <a:cs typeface="微軟正黑體"/>
              </a:rPr>
              <a:t>機率至少有兩個電池是良好的</a:t>
            </a:r>
            <a:r>
              <a:rPr lang="en-US" altLang="zh-TW" sz="2400" b="1" dirty="0">
                <a:latin typeface="微軟正黑體"/>
                <a:ea typeface="微軟正黑體"/>
                <a:cs typeface="微軟正黑體"/>
              </a:rPr>
              <a:t>!!</a:t>
            </a:r>
            <a:endParaRPr lang="en-IN" sz="2400" b="1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" y="1562469"/>
            <a:ext cx="9172575" cy="358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185048"/>
      </p:ext>
    </p:extLst>
  </p:cSld>
  <p:clrMapOvr>
    <a:masterClrMapping/>
  </p:clrMapOvr>
  <p:transition spd="slow" advTm="3724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Discrete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pic>
        <p:nvPicPr>
          <p:cNvPr id="10" name="圖片 9" descr="螢幕快照 2019-10-15 上午11.2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064"/>
            <a:ext cx="9144000" cy="4742985"/>
          </a:xfrm>
          <a:prstGeom prst="rect">
            <a:avLst/>
          </a:prstGeom>
        </p:spPr>
      </p:pic>
      <p:graphicFrame>
        <p:nvGraphicFramePr>
          <p:cNvPr id="11" name="物件 10"/>
          <p:cNvGraphicFramePr>
            <a:graphicFrameLocks noChangeAspect="1"/>
          </p:cNvGraphicFramePr>
          <p:nvPr>
            <p:extLst/>
          </p:nvPr>
        </p:nvGraphicFramePr>
        <p:xfrm>
          <a:off x="0" y="764755"/>
          <a:ext cx="415490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8" name="方程式" r:id="rId5" imgW="1879600" imgH="241300" progId="Equation.3">
                  <p:embed/>
                </p:oleObj>
              </mc:Choice>
              <mc:Fallback>
                <p:oleObj name="方程式" r:id="rId5" imgW="1879600" imgH="241300" progId="Equation.3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764755"/>
                        <a:ext cx="4154905" cy="5334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464756" y="742177"/>
            <a:ext cx="3248378" cy="64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 err="1">
                <a:latin typeface="Cambria"/>
                <a:ea typeface="標楷體" charset="0"/>
                <a:cs typeface="Cambria"/>
              </a:rPr>
              <a:t>dbinom</a:t>
            </a: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(</a:t>
            </a:r>
            <a:r>
              <a:rPr lang="en-US" altLang="zh-TW" sz="3200" b="1" dirty="0" err="1">
                <a:latin typeface="Cambria"/>
                <a:ea typeface="標楷體" charset="0"/>
                <a:cs typeface="Cambria"/>
              </a:rPr>
              <a:t>x,n,p</a:t>
            </a:r>
            <a:r>
              <a:rPr lang="en-US" altLang="zh-TW" sz="3200" b="1" dirty="0">
                <a:latin typeface="Cambria"/>
                <a:ea typeface="標楷體" charset="0"/>
                <a:cs typeface="Cambri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2042904"/>
      </p:ext>
    </p:extLst>
  </p:cSld>
  <p:clrMapOvr>
    <a:masterClrMapping/>
  </p:clrMapOvr>
  <p:transition spd="slow" advTm="3724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Discrete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1872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b="1" dirty="0">
              <a:latin typeface="微軟正黑體"/>
              <a:ea typeface="微軟正黑體"/>
              <a:cs typeface="微軟正黑體"/>
            </a:endParaRPr>
          </a:p>
          <a:p>
            <a:r>
              <a:rPr lang="en-IN" dirty="0">
                <a:latin typeface="微軟正黑體"/>
                <a:ea typeface="微軟正黑體"/>
                <a:cs typeface="微軟正黑體"/>
              </a:rPr>
              <a:t>If </a:t>
            </a:r>
            <a:r>
              <a:rPr lang="en-IN" i="1" dirty="0">
                <a:latin typeface="微軟正黑體"/>
                <a:ea typeface="微軟正黑體"/>
                <a:cs typeface="微軟正黑體"/>
              </a:rPr>
              <a:t>x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 is a binomial variable with parameters </a:t>
            </a:r>
          </a:p>
          <a:p>
            <a:pPr marL="0" indent="0">
              <a:buNone/>
            </a:pPr>
            <a:r>
              <a:rPr lang="en-IN" i="1" dirty="0">
                <a:latin typeface="微軟正黑體"/>
                <a:ea typeface="微軟正黑體"/>
                <a:cs typeface="微軟正黑體"/>
              </a:rPr>
              <a:t>n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 = group size and </a:t>
            </a:r>
            <a:r>
              <a:rPr lang="en-IN" i="1" dirty="0">
                <a:latin typeface="微軟正黑體"/>
                <a:ea typeface="微軟正黑體"/>
                <a:cs typeface="微軟正黑體"/>
                <a:sym typeface="Symbol"/>
              </a:rPr>
              <a:t></a:t>
            </a:r>
            <a:r>
              <a:rPr lang="en-IN" dirty="0">
                <a:latin typeface="微軟正黑體"/>
                <a:ea typeface="微軟正黑體"/>
                <a:cs typeface="微軟正黑體"/>
                <a:sym typeface="Symbol"/>
              </a:rPr>
              <a:t> = </a:t>
            </a:r>
            <a:r>
              <a:rPr lang="en-IN" dirty="0">
                <a:latin typeface="微軟正黑體"/>
                <a:ea typeface="微軟正黑體"/>
                <a:cs typeface="微軟正黑體"/>
              </a:rPr>
              <a:t>success proportion, </a:t>
            </a:r>
          </a:p>
          <a:p>
            <a:r>
              <a:rPr 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then </a:t>
            </a:r>
            <a:r>
              <a:rPr lang="en-US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Symbol"/>
              </a:rPr>
              <a:t></a:t>
            </a:r>
            <a:r>
              <a:rPr lang="en-US" i="1" baseline="-25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Symbol"/>
              </a:rPr>
              <a:t>x</a:t>
            </a:r>
            <a:r>
              <a:rPr lang="en-US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Symbol"/>
              </a:rPr>
              <a:t> = </a:t>
            </a:r>
            <a:r>
              <a:rPr lang="en-US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Symbol"/>
              </a:rPr>
              <a:t>n</a:t>
            </a:r>
            <a:r>
              <a:rPr lang="en-US" i="1" dirty="0">
                <a:latin typeface="微軟正黑體"/>
                <a:ea typeface="微軟正黑體"/>
                <a:cs typeface="微軟正黑體"/>
              </a:rPr>
              <a:t> </a:t>
            </a:r>
            <a:r>
              <a:rPr lang="en-US" dirty="0">
                <a:latin typeface="微軟正黑體"/>
                <a:ea typeface="微軟正黑體"/>
                <a:cs typeface="微軟正黑體"/>
              </a:rPr>
              <a:t>.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/>
          </p:nvPr>
        </p:nvGraphicFramePr>
        <p:xfrm>
          <a:off x="419992" y="3076009"/>
          <a:ext cx="8401692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2" name="方程式" r:id="rId4" imgW="2641600" imgH="635000" progId="Equation.3">
                  <p:embed/>
                </p:oleObj>
              </mc:Choice>
              <mc:Fallback>
                <p:oleObj name="方程式" r:id="rId4" imgW="2641600" imgH="635000" progId="Equation.3">
                  <p:embed/>
                  <p:pic>
                    <p:nvPicPr>
                      <p:cNvPr id="13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992" y="3076009"/>
                        <a:ext cx="8401692" cy="201622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065929"/>
      </p:ext>
    </p:extLst>
  </p:cSld>
  <p:clrMapOvr>
    <a:masterClrMapping/>
  </p:clrMapOvr>
  <p:transition spd="slow" advTm="3724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Discrete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graphicFrame>
        <p:nvGraphicFramePr>
          <p:cNvPr id="10" name="Object 5"/>
          <p:cNvGraphicFramePr>
            <a:graphicFrameLocks noChangeAspect="1"/>
          </p:cNvGraphicFramePr>
          <p:nvPr>
            <p:extLst/>
          </p:nvPr>
        </p:nvGraphicFramePr>
        <p:xfrm>
          <a:off x="0" y="1396704"/>
          <a:ext cx="91440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方程式" r:id="rId4" imgW="3606800" imgH="673100" progId="Equation.3">
                  <p:embed/>
                </p:oleObj>
              </mc:Choice>
              <mc:Fallback>
                <p:oleObj name="方程式" r:id="rId4" imgW="3606800" imgH="673100" progId="Equation.3">
                  <p:embed/>
                  <p:pic>
                    <p:nvPicPr>
                      <p:cNvPr id="10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396704"/>
                        <a:ext cx="9144000" cy="1492250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0" y="3520903"/>
            <a:ext cx="79208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ü"/>
            </a:pPr>
            <a:r>
              <a:rPr lang="en-US" altLang="zh-TW" b="1" u="sng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When π=0.5, is maximized for </a:t>
            </a:r>
            <a:r>
              <a:rPr lang="en-US" altLang="zh-TW" b="1" u="sng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σ</a:t>
            </a:r>
            <a:r>
              <a:rPr lang="en-US" altLang="zh-TW" b="1" u="sng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value</a:t>
            </a:r>
            <a:endParaRPr lang="en-US" b="1" u="sng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pPr marL="0" indent="0">
              <a:buNone/>
            </a:pPr>
            <a:endParaRPr lang="en-US" sz="2800" b="1" u="sng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endParaRPr lang="en-US" sz="2800" b="1" u="sng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itchFamily="34" charset="0"/>
              <a:buNone/>
            </a:pPr>
            <a:endParaRPr lang="en-IN" b="1" u="sng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endParaRPr lang="en-US" b="1" u="sng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211867105"/>
      </p:ext>
    </p:extLst>
  </p:cSld>
  <p:clrMapOvr>
    <a:masterClrMapping/>
  </p:clrMapOvr>
  <p:transition spd="slow" advTm="3724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45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Discrete Distributions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1569882"/>
            <a:ext cx="9144000" cy="1341446"/>
          </a:xfrm>
        </p:spPr>
        <p:txBody>
          <a:bodyPr>
            <a:normAutofit/>
          </a:bodyPr>
          <a:lstStyle/>
          <a:p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Many applications of </a:t>
            </a:r>
            <a:r>
              <a:rPr lang="en-IN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Poisson distribution</a:t>
            </a:r>
            <a:r>
              <a:rPr lang="en-I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are in fact based on an underlying binomial situation without explicitly-stated values of and n and π.</a:t>
            </a:r>
          </a:p>
          <a:p>
            <a:endParaRPr lang="en-I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0" y="819451"/>
            <a:ext cx="5352854" cy="57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b="1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400" b="1" dirty="0">
                <a:latin typeface="微軟正黑體"/>
                <a:ea typeface="微軟正黑體"/>
                <a:cs typeface="微軟正黑體"/>
              </a:rPr>
              <a:t>數量大且發生機率小</a:t>
            </a:r>
            <a:r>
              <a:rPr lang="en-US" altLang="zh-TW" sz="2400" b="1" dirty="0">
                <a:latin typeface="微軟正黑體"/>
                <a:ea typeface="微軟正黑體"/>
                <a:cs typeface="微軟正黑體"/>
              </a:rPr>
              <a:t>)</a:t>
            </a:r>
            <a:endParaRPr lang="en-IN" sz="2400" b="1" dirty="0">
              <a:latin typeface="微軟正黑體"/>
              <a:ea typeface="微軟正黑體"/>
              <a:cs typeface="微軟正黑體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9" name="圖片 18" descr="2017-09-18 17.30.24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4" b="24994"/>
          <a:stretch/>
        </p:blipFill>
        <p:spPr>
          <a:xfrm>
            <a:off x="381000" y="2888153"/>
            <a:ext cx="8001000" cy="32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94947"/>
      </p:ext>
    </p:extLst>
  </p:cSld>
  <p:clrMapOvr>
    <a:masterClrMapping/>
  </p:clrMapOvr>
  <p:transition spd="slow" advTm="3724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Appropriate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“MASS”</a:t>
            </a:r>
            <a:endParaRPr kumimoji="0" lang="en-US" altLang="zh-TW" sz="7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6631475"/>
      </p:ext>
    </p:extLst>
  </p:cSld>
  <p:clrMapOvr>
    <a:masterClrMapping/>
  </p:clrMapOvr>
  <p:transition spd="slow" advTm="3724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Appropriate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2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fitdistr</a:t>
            </a: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(x, </a:t>
            </a:r>
            <a:r>
              <a:rPr lang="en-US" altLang="zh-TW" sz="72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densfun</a:t>
            </a: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en-US" altLang="zh-TW" sz="7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0594402"/>
      </p:ext>
    </p:extLst>
  </p:cSld>
  <p:clrMapOvr>
    <a:masterClrMapping/>
  </p:clrMapOvr>
  <p:transition spd="slow" advTm="3724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1876425"/>
            <a:ext cx="9144000" cy="487825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just"/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-</a:t>
            </a:r>
            <a:r>
              <a:rPr kumimoji="0" lang="en-US" altLang="zh-TW" sz="2800" b="1" dirty="0" err="1">
                <a:latin typeface="微軟正黑體"/>
                <a:ea typeface="微軟正黑體"/>
                <a:cs typeface="微軟正黑體"/>
              </a:rPr>
              <a:t>densfun</a:t>
            </a: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 is distribution of x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“beta”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“</a:t>
            </a:r>
            <a:r>
              <a:rPr kumimoji="0" lang="en-US" altLang="zh-TW" sz="2800" u="sng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normal</a:t>
            </a: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“chi-squared”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“exponential”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“f”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“gamma”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“lognormal”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“Poisson”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“t”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“</a:t>
            </a:r>
            <a:r>
              <a:rPr kumimoji="0" lang="en-US" altLang="zh-TW" sz="2800" u="sng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weibull</a:t>
            </a: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”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Appropriate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88925088"/>
      </p:ext>
    </p:extLst>
  </p:cSld>
  <p:clrMapOvr>
    <a:masterClrMapping/>
  </p:clrMapOvr>
  <p:transition spd="slow" advTm="3724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Appropriate distribution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1971675"/>
            <a:ext cx="9144000" cy="48541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just"/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-Output value</a:t>
            </a:r>
            <a:endParaRPr kumimoji="0" lang="en-US" altLang="zh-TW" sz="2800" b="1" dirty="0">
              <a:solidFill>
                <a:srgbClr val="0000F9"/>
              </a:solidFill>
              <a:latin typeface="微軟正黑體"/>
              <a:ea typeface="微軟正黑體"/>
              <a:cs typeface="微軟正黑體"/>
            </a:endParaRPr>
          </a:p>
          <a:p>
            <a:pPr algn="just"/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b="1" dirty="0">
                <a:solidFill>
                  <a:srgbClr val="0000F9"/>
                </a:solidFill>
                <a:latin typeface="微軟正黑體"/>
                <a:ea typeface="微軟正黑體"/>
                <a:cs typeface="微軟正黑體"/>
              </a:rPr>
              <a:t>estimate</a:t>
            </a: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  <a:r>
              <a:rPr kumimoji="0" lang="zh-TW" altLang="en-US" sz="2800" dirty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the parameter estimates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b="1" dirty="0" err="1">
                <a:latin typeface="微軟正黑體"/>
                <a:ea typeface="微軟正黑體"/>
                <a:cs typeface="微軟正黑體"/>
              </a:rPr>
              <a:t>sd</a:t>
            </a: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: the estimated standard errors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b="1" dirty="0" err="1">
                <a:latin typeface="微軟正黑體"/>
                <a:ea typeface="微軟正黑體"/>
                <a:cs typeface="微軟正黑體"/>
              </a:rPr>
              <a:t>vcov</a:t>
            </a: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: the estimated variance-covariance matrix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0" lang="en-US" altLang="zh-TW" sz="2800" b="1" dirty="0" err="1">
                <a:latin typeface="微軟正黑體"/>
                <a:ea typeface="微軟正黑體"/>
                <a:cs typeface="微軟正黑體"/>
              </a:rPr>
              <a:t>loglik</a:t>
            </a:r>
            <a:r>
              <a:rPr kumimoji="0" lang="en-US" altLang="zh-TW" sz="2800" dirty="0">
                <a:latin typeface="微軟正黑體"/>
                <a:ea typeface="微軟正黑體"/>
                <a:cs typeface="微軟正黑體"/>
              </a:rPr>
              <a:t>: the log-likelihood (</a:t>
            </a:r>
            <a:r>
              <a:rPr kumimoji="0" lang="zh-TW" altLang="en-US" sz="2800">
                <a:latin typeface="微軟正黑體"/>
                <a:ea typeface="微軟正黑體"/>
                <a:cs typeface="微軟正黑體"/>
              </a:rPr>
              <a:t>數值越大代表函數擬合的程度越好</a:t>
            </a:r>
            <a:r>
              <a:rPr kumimoji="0" lang="en-US" altLang="zh-TW" sz="2800">
                <a:latin typeface="微軟正黑體"/>
                <a:ea typeface="微軟正黑體"/>
                <a:cs typeface="微軟正黑體"/>
              </a:rPr>
              <a:t>)</a:t>
            </a:r>
            <a:endParaRPr kumimoji="0" lang="en-US" altLang="zh-TW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00905307"/>
      </p:ext>
    </p:extLst>
  </p:cSld>
  <p:clrMapOvr>
    <a:masterClrMapping/>
  </p:clrMapOvr>
  <p:transition spd="slow" advTm="3724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Distribution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80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Continuous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9232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1659860295"/>
      </p:ext>
    </p:extLst>
  </p:cSld>
  <p:clrMapOvr>
    <a:masterClrMapping/>
  </p:clrMapOvr>
  <p:transition spd="slow" advTm="3724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50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9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distribution</a:t>
            </a:r>
          </a:p>
          <a:p>
            <a:pPr>
              <a:defRPr/>
            </a:pPr>
            <a:r>
              <a:rPr lang="en-US" altLang="zh-TW" sz="9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fitting</a:t>
            </a:r>
          </a:p>
          <a:p>
            <a:pPr>
              <a:defRPr/>
            </a:pPr>
            <a:r>
              <a:rPr lang="en-US" altLang="zh-TW" sz="9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process</a:t>
            </a:r>
          </a:p>
          <a:p>
            <a:pPr>
              <a:defRPr/>
            </a:pPr>
            <a:endParaRPr lang="en-US" altLang="zh-TW" sz="9600" b="1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363645"/>
            <a:ext cx="447040" cy="4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34960"/>
      </p:ext>
    </p:extLst>
  </p:cSld>
  <p:clrMapOvr>
    <a:masterClrMapping/>
  </p:clrMapOvr>
  <p:transition spd="slow" advTm="3724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51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Distribution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80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Fit your data to likely distribution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92320" y="1014302"/>
            <a:ext cx="4500000" cy="4500000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4800" b="1" dirty="0">
              <a:solidFill>
                <a:srgbClr val="0000F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 algn="ctr">
              <a:defRPr/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Check the fit of the data</a:t>
            </a:r>
          </a:p>
        </p:txBody>
      </p:sp>
    </p:spTree>
    <p:extLst>
      <p:ext uri="{BB962C8B-B14F-4D97-AF65-F5344CB8AC3E}">
        <p14:creationId xmlns:p14="http://schemas.microsoft.com/office/powerpoint/2010/main" val="1478890379"/>
      </p:ext>
    </p:extLst>
  </p:cSld>
  <p:clrMapOvr>
    <a:masterClrMapping/>
  </p:clrMapOvr>
  <p:transition spd="slow" advTm="3724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52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1"/>
            <a:ext cx="9144000" cy="641049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Selecting an appropriate distribution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NCTU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2" name="圖片 1" descr="LOGO_CoLLa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"/>
            <a:ext cx="762000" cy="764754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0" y="834887"/>
            <a:ext cx="9144000" cy="811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b="1" dirty="0">
                <a:latin typeface="微軟正黑體"/>
                <a:ea typeface="微軟正黑體"/>
                <a:cs typeface="微軟正黑體"/>
              </a:rPr>
              <a:t>研究員提出設計方法使得樁擁有更好的工作效率，以下為</a:t>
            </a:r>
            <a:r>
              <a:rPr lang="en-US" altLang="zh-TW" sz="2000" b="1" dirty="0">
                <a:latin typeface="微軟正黑體"/>
                <a:ea typeface="微軟正黑體"/>
                <a:cs typeface="微軟正黑體"/>
              </a:rPr>
              <a:t>17</a:t>
            </a:r>
            <a:r>
              <a:rPr lang="zh-TW" altLang="en-US" sz="2000" b="1" dirty="0">
                <a:latin typeface="微軟正黑體"/>
                <a:ea typeface="微軟正黑體"/>
                <a:cs typeface="微軟正黑體"/>
              </a:rPr>
              <a:t>筆現地測試之樁的長度與直徑比值資料</a:t>
            </a:r>
            <a:endParaRPr lang="en-IN" sz="2000" b="1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4" name="群組 2"/>
          <p:cNvGrpSpPr>
            <a:grpSpLocks/>
          </p:cNvGrpSpPr>
          <p:nvPr/>
        </p:nvGrpSpPr>
        <p:grpSpPr bwMode="auto">
          <a:xfrm>
            <a:off x="0" y="1716152"/>
            <a:ext cx="9002367" cy="4273409"/>
            <a:chOff x="1827212" y="993916"/>
            <a:chExt cx="9002367" cy="4273409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029" y="993916"/>
              <a:ext cx="897255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94"/>
            <a:stretch/>
          </p:blipFill>
          <p:spPr bwMode="auto">
            <a:xfrm>
              <a:off x="3598862" y="2528267"/>
              <a:ext cx="7200900" cy="2689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7" name="矩形 16"/>
            <p:cNvSpPr/>
            <p:nvPr/>
          </p:nvSpPr>
          <p:spPr>
            <a:xfrm>
              <a:off x="1827212" y="1743075"/>
              <a:ext cx="1771650" cy="3524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735707"/>
      </p:ext>
    </p:extLst>
  </p:cSld>
  <p:clrMapOvr>
    <a:masterClrMapping/>
  </p:clrMapOvr>
  <p:transition spd="slow" advTm="3724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CoLLab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443519572"/>
      </p:ext>
    </p:extLst>
  </p:cSld>
  <p:clrMapOvr>
    <a:masterClrMapping/>
  </p:clrMapOvr>
  <p:transition spd="slow" advTm="3724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fitting</a:t>
            </a: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30214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R_distribution_e.R</a:t>
            </a:r>
            <a:endParaRPr kumimoji="1" lang="en-US" altLang="zh-TW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2503910"/>
      </p:ext>
    </p:extLst>
  </p:cSld>
  <p:clrMapOvr>
    <a:masterClrMapping/>
  </p:clrMapOvr>
  <p:transition spd="slow" advTm="3724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209"/>
            <a:ext cx="8888889" cy="5053968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fitting</a:t>
            </a: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441759"/>
      </p:ext>
    </p:extLst>
  </p:cSld>
  <p:clrMapOvr>
    <a:masterClrMapping/>
  </p:clrMapOvr>
  <p:transition spd="slow" advTm="3724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5" y="1667508"/>
            <a:ext cx="8888889" cy="5053968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fitting</a:t>
            </a: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673445"/>
      </p:ext>
    </p:extLst>
  </p:cSld>
  <p:clrMapOvr>
    <a:masterClrMapping/>
  </p:clrMapOvr>
  <p:transition spd="slow" advTm="3724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8DCE0-C6E8-4492-BA1D-AE59B574330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NYCU CoLLab Copyright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R: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fitting</a:t>
            </a: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0" y="1935034"/>
            <a:ext cx="8229660" cy="36576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81850" y="1774209"/>
            <a:ext cx="1562100" cy="39788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00810"/>
      </p:ext>
    </p:extLst>
  </p:cSld>
  <p:clrMapOvr>
    <a:masterClrMapping/>
  </p:clrMapOvr>
  <p:transition spd="slow" advTm="3724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58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9427"/>
            <a:ext cx="9144000" cy="810706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TW" altLang="en-US" sz="40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課堂練習</a:t>
            </a:r>
            <a:r>
              <a:rPr lang="en-US" altLang="zh-TW" sz="40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: </a:t>
            </a:r>
            <a:r>
              <a:rPr lang="zh-TW" altLang="en-US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學號</a:t>
            </a:r>
            <a:r>
              <a:rPr lang="en-US" altLang="zh-TW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-</a:t>
            </a:r>
            <a:r>
              <a:rPr lang="zh-TW" altLang="en-US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姓名</a:t>
            </a:r>
            <a:r>
              <a:rPr lang="en-US" altLang="zh-TW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-ch6-Distribution.R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9" descr="螢幕快照 2019-09-10 上午10.44.2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39"/>
          <a:stretch/>
        </p:blipFill>
        <p:spPr>
          <a:xfrm>
            <a:off x="0" y="5933661"/>
            <a:ext cx="1108713" cy="92434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930977"/>
            <a:ext cx="9144000" cy="5262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25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個圓柱狀試體的彈性模數大小數據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: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37.0 37.5 38.1 40.0 40.2 40.8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41.0 42.0 43.1 43.9 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44.1 44.6 45.0 46.1 47.0 50.2 55.0 56.0 57.0 58.0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62.0 64.3 68.8 70.1 74.5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單位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: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MPa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試著回答以下問題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:</a:t>
            </a:r>
          </a:p>
          <a:p>
            <a:pPr marL="457200" indent="-457200">
              <a:buAutoNum type="arabicParenBoth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Fitting the data with “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Weibull”and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“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Normal”distributions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and then comparing them with    density curve. (red line for Weibull, dashed line for Normal, solid line for density curve)</a:t>
            </a:r>
          </a:p>
          <a:p>
            <a:pPr marL="457200" indent="-457200">
              <a:buAutoNum type="arabicParenBoth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Construct a normal quantile plot(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檢驗分布是否為常態分布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) </a:t>
            </a:r>
          </a:p>
          <a:p>
            <a:pPr marL="457200" indent="-457200">
              <a:buAutoNum type="arabicParenBoth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Make comment on the plausibility of a normal population distribution(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描述自己觀察到的結果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1980820"/>
      </p:ext>
    </p:extLst>
  </p:cSld>
  <p:clrMapOvr>
    <a:masterClrMapping/>
  </p:clrMapOvr>
  <p:transition spd="slow" advTm="3724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0" y="1013700"/>
            <a:ext cx="7673420" cy="5130229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59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9427"/>
            <a:ext cx="9144000" cy="810706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TW" altLang="en-US" sz="40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課堂練習</a:t>
            </a:r>
            <a:r>
              <a:rPr lang="en-US" altLang="zh-TW" sz="40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: </a:t>
            </a:r>
            <a:r>
              <a:rPr lang="zh-TW" altLang="en-US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學號</a:t>
            </a:r>
            <a:r>
              <a:rPr lang="en-US" altLang="zh-TW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-</a:t>
            </a:r>
            <a:r>
              <a:rPr lang="zh-TW" altLang="en-US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姓名</a:t>
            </a:r>
            <a:r>
              <a:rPr lang="en-US" altLang="zh-TW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-ch6-Distribution.R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9" descr="螢幕快照 2019-09-10 上午10.44.2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39"/>
          <a:stretch/>
        </p:blipFill>
        <p:spPr>
          <a:xfrm>
            <a:off x="0" y="5933661"/>
            <a:ext cx="1108713" cy="9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40103"/>
      </p:ext>
    </p:extLst>
  </p:cSld>
  <p:clrMapOvr>
    <a:masterClrMapping/>
  </p:clrMapOvr>
  <p:transition spd="slow" advTm="3724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Distribution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4" y="902949"/>
            <a:ext cx="7479347" cy="545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05895"/>
      </p:ext>
    </p:extLst>
  </p:cSld>
  <p:clrMapOvr>
    <a:masterClrMapping/>
  </p:clrMapOvr>
  <p:transition spd="slow" advTm="3724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6" y="918178"/>
            <a:ext cx="7959170" cy="5321273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60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-9427"/>
            <a:ext cx="9144000" cy="810706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TW" altLang="en-US" sz="40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課堂練習</a:t>
            </a:r>
            <a:r>
              <a:rPr lang="en-US" altLang="zh-TW" sz="40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: </a:t>
            </a:r>
            <a:r>
              <a:rPr lang="zh-TW" altLang="en-US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學號</a:t>
            </a:r>
            <a:r>
              <a:rPr lang="en-US" altLang="zh-TW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-</a:t>
            </a:r>
            <a:r>
              <a:rPr lang="zh-TW" altLang="en-US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姓名</a:t>
            </a:r>
            <a:r>
              <a:rPr lang="en-US" altLang="zh-TW" sz="3800" b="1" dirty="0">
                <a:solidFill>
                  <a:srgbClr val="0000F9"/>
                </a:solidFill>
                <a:latin typeface="Cambria"/>
                <a:ea typeface="微軟正黑體" pitchFamily="34" charset="-120"/>
                <a:cs typeface="Cambria"/>
              </a:rPr>
              <a:t>-ch6-Distribution.R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9" descr="螢幕快照 2019-09-10 上午10.44.2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39"/>
          <a:stretch/>
        </p:blipFill>
        <p:spPr>
          <a:xfrm>
            <a:off x="0" y="5933661"/>
            <a:ext cx="1108713" cy="9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9661"/>
      </p:ext>
    </p:extLst>
  </p:cSld>
  <p:clrMapOvr>
    <a:masterClrMapping/>
  </p:clrMapOvr>
  <p:transition spd="slow" advTm="3724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Distribution in R</a:t>
            </a:r>
          </a:p>
          <a:p>
            <a:pPr>
              <a:defRPr/>
            </a:pP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>
              <a:defRPr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normal</a:t>
            </a:r>
          </a:p>
          <a:p>
            <a:pPr>
              <a:defRPr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lognormal</a:t>
            </a:r>
          </a:p>
          <a:p>
            <a:pPr>
              <a:defRPr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exponential</a:t>
            </a:r>
          </a:p>
          <a:p>
            <a:pPr>
              <a:defRPr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weibull</a:t>
            </a:r>
          </a:p>
          <a:p>
            <a:pPr>
              <a:defRPr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poisson</a:t>
            </a:r>
          </a:p>
          <a:p>
            <a:pPr>
              <a:defRPr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gamma</a:t>
            </a:r>
          </a:p>
          <a:p>
            <a:pPr>
              <a:defRPr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chi-squared</a:t>
            </a:r>
          </a:p>
          <a:p>
            <a:pPr>
              <a:defRPr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beta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50" y="1176136"/>
            <a:ext cx="4591050" cy="51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47601"/>
      </p:ext>
    </p:extLst>
  </p:cSld>
  <p:clrMapOvr>
    <a:masterClrMapping/>
  </p:clrMapOvr>
  <p:transition spd="slow" advTm="3724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Normal distribution in R</a:t>
            </a:r>
          </a:p>
          <a:p>
            <a:pPr>
              <a:defRPr/>
            </a:pP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>
              <a:defRPr/>
            </a:pPr>
            <a:r>
              <a:rPr lang="en-US" altLang="zh-TW" sz="4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norm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() –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常態機率密度函數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>
              <a:defRPr/>
            </a:pPr>
            <a:r>
              <a:rPr lang="en-US" altLang="zh-TW" sz="4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p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norm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() –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常態累積機率函數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</a:t>
            </a:r>
          </a:p>
          <a:p>
            <a:pPr>
              <a:defRPr/>
            </a:pPr>
            <a:r>
              <a:rPr lang="en-US" altLang="zh-TW" sz="4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q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norm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() –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常態機率函數之分位數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>
              <a:defRPr/>
            </a:pPr>
            <a:r>
              <a:rPr lang="en-US" altLang="zh-TW" sz="4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norm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() –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常態隨機亂數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>
              <a:defRPr/>
            </a:pP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>
              <a:defRPr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Distribution, d</a:t>
            </a:r>
          </a:p>
          <a:p>
            <a:pPr>
              <a:defRPr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Probability, p</a:t>
            </a:r>
          </a:p>
          <a:p>
            <a:pPr>
              <a:defRPr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Quantile, q</a:t>
            </a:r>
          </a:p>
          <a:p>
            <a:pPr>
              <a:defRPr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Random, r</a:t>
            </a:r>
          </a:p>
        </p:txBody>
      </p:sp>
    </p:spTree>
    <p:extLst>
      <p:ext uri="{BB962C8B-B14F-4D97-AF65-F5344CB8AC3E}">
        <p14:creationId xmlns:p14="http://schemas.microsoft.com/office/powerpoint/2010/main" val="26632679"/>
      </p:ext>
    </p:extLst>
  </p:cSld>
  <p:clrMapOvr>
    <a:masterClrMapping/>
  </p:clrMapOvr>
  <p:transition spd="slow" advTm="3724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DCE0-C6E8-4492-BA1D-AE59B574330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t>NYCU CoLLab Copyright</a:t>
            </a:r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pic>
        <p:nvPicPr>
          <p:cNvPr id="10" name="圖片 1" descr="circle_colla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 t="23093" r="12030" b="45232"/>
          <a:stretch>
            <a:fillRect/>
          </a:stretch>
        </p:blipFill>
        <p:spPr bwMode="auto">
          <a:xfrm>
            <a:off x="8356600" y="0"/>
            <a:ext cx="787400" cy="7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How to change </a:t>
            </a:r>
          </a:p>
          <a:p>
            <a:pPr>
              <a:defRPr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legend title for 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ggplot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  <a:p>
            <a:pPr>
              <a:defRPr/>
            </a:pPr>
            <a:r>
              <a:rPr lang="en-US" altLang="zh-TW" sz="72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scale_color_discrete</a:t>
            </a: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(name =,</a:t>
            </a:r>
          </a:p>
          <a:p>
            <a:pPr>
              <a:defRPr/>
            </a:pPr>
            <a:r>
              <a:rPr lang="en-US" altLang="zh-TW" sz="7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mbria"/>
              </a:rPr>
              <a:t>  labels =).</a:t>
            </a:r>
            <a:endParaRPr lang="zh-TW" altLang="en-US" sz="7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59281164"/>
      </p:ext>
    </p:extLst>
  </p:cSld>
  <p:clrMapOvr>
    <a:masterClrMapping/>
  </p:clrMapOvr>
  <p:transition spd="slow" advTm="37241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10484</TotalTime>
  <Words>2095</Words>
  <Application>Microsoft Office PowerPoint</Application>
  <PresentationFormat>On-screen Show (4:3)</PresentationFormat>
  <Paragraphs>386</Paragraphs>
  <Slides>60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BiauKai</vt:lpstr>
      <vt:lpstr>微軟正黑體</vt:lpstr>
      <vt:lpstr>新細明體</vt:lpstr>
      <vt:lpstr>標楷體</vt:lpstr>
      <vt:lpstr>Arial</vt:lpstr>
      <vt:lpstr>Calibri</vt:lpstr>
      <vt:lpstr>Calibri Light</vt:lpstr>
      <vt:lpstr>Cambria</vt:lpstr>
      <vt:lpstr>Cambria Math</vt:lpstr>
      <vt:lpstr>Symbol</vt:lpstr>
      <vt:lpstr>Wingdings</vt:lpstr>
      <vt:lpstr>Office 佈景主題</vt:lpstr>
      <vt:lpstr>2_Office 佈景主題</vt:lpstr>
      <vt:lpstr>Equation</vt:lpstr>
      <vt:lpstr>方程式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GISLAB1a</dc:creator>
  <cp:lastModifiedBy>vvnch</cp:lastModifiedBy>
  <cp:revision>1454</cp:revision>
  <cp:lastPrinted>2020-11-30T00:55:49Z</cp:lastPrinted>
  <dcterms:created xsi:type="dcterms:W3CDTF">2017-11-28T05:31:13Z</dcterms:created>
  <dcterms:modified xsi:type="dcterms:W3CDTF">2022-10-28T08:57:44Z</dcterms:modified>
</cp:coreProperties>
</file>