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E00"/>
    <a:srgbClr val="CC3300"/>
    <a:srgbClr val="9900CC"/>
    <a:srgbClr val="000000"/>
    <a:srgbClr val="FF8001"/>
    <a:srgbClr val="FF0101"/>
    <a:srgbClr val="FF0150"/>
    <a:srgbClr val="011FFF"/>
    <a:srgbClr val="0D01FF"/>
    <a:srgbClr val="32E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3218" autoAdjust="0"/>
    <p:restoredTop sz="94660"/>
  </p:normalViewPr>
  <p:slideViewPr>
    <p:cSldViewPr>
      <p:cViewPr>
        <p:scale>
          <a:sx n="150" d="100"/>
          <a:sy n="150" d="100"/>
        </p:scale>
        <p:origin x="-12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FF4E00"/>
            </a:solidFill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Lbls>
            <c:dLbl>
              <c:idx val="0"/>
              <c:layout>
                <c:manualLayout>
                  <c:x val="-0.25531208141936418"/>
                  <c:y val="5.787797660498953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26112895859060103"/>
                  <c:y val="-8.896070511729314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600"/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2.2000000000000002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DBFA1-3F7D-4FB8-930E-0C3E90B0EB8D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FFCD6-4A48-4CE9-BE90-320E5E1F1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05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1C2F-4822-4B09-A715-04D244C7779A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6D71-4341-472C-B0FE-10BFFED8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4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1C2F-4822-4B09-A715-04D244C7779A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6D71-4341-472C-B0FE-10BFFED8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9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1C2F-4822-4B09-A715-04D244C7779A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6D71-4341-472C-B0FE-10BFFED8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84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1C2F-4822-4B09-A715-04D244C7779A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6D71-4341-472C-B0FE-10BFFED8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3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1C2F-4822-4B09-A715-04D244C7779A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6D71-4341-472C-B0FE-10BFFED8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49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1C2F-4822-4B09-A715-04D244C7779A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6D71-4341-472C-B0FE-10BFFED8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2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1C2F-4822-4B09-A715-04D244C7779A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6D71-4341-472C-B0FE-10BFFED8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3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1C2F-4822-4B09-A715-04D244C7779A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6D71-4341-472C-B0FE-10BFFED8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1C2F-4822-4B09-A715-04D244C7779A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6D71-4341-472C-B0FE-10BFFED8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2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1C2F-4822-4B09-A715-04D244C7779A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6D71-4341-472C-B0FE-10BFFED8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69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1C2F-4822-4B09-A715-04D244C7779A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6D71-4341-472C-B0FE-10BFFED8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5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C1C2F-4822-4B09-A715-04D244C7779A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F6D71-4341-472C-B0FE-10BFFED8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4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chart" Target="../charts/chart1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567343" y="673616"/>
            <a:ext cx="1812914" cy="2822289"/>
            <a:chOff x="3363331" y="675894"/>
            <a:chExt cx="1812914" cy="2822289"/>
          </a:xfrm>
        </p:grpSpPr>
        <p:sp>
          <p:nvSpPr>
            <p:cNvPr id="22" name="TextBox 21"/>
            <p:cNvSpPr txBox="1"/>
            <p:nvPr/>
          </p:nvSpPr>
          <p:spPr>
            <a:xfrm>
              <a:off x="3823408" y="2958468"/>
              <a:ext cx="8044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FF4E00"/>
                  </a:solidFill>
                  <a:latin typeface="굴림" pitchFamily="50" charset="-127"/>
                  <a:ea typeface="굴림" pitchFamily="50" charset="-127"/>
                </a:rPr>
                <a:t>상품 검색</a:t>
              </a:r>
              <a:endParaRPr lang="ko-KR" altLang="en-US" sz="1000" b="1" dirty="0">
                <a:solidFill>
                  <a:srgbClr val="FF4E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419872" y="690183"/>
              <a:ext cx="1548000" cy="2808000"/>
            </a:xfrm>
            <a:prstGeom prst="rect">
              <a:avLst/>
            </a:prstGeom>
            <a:solidFill>
              <a:srgbClr val="FF4E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19872" y="690183"/>
              <a:ext cx="1548000" cy="14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223023" y="906207"/>
              <a:ext cx="627112" cy="1397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중분류</a:t>
              </a:r>
              <a:endPara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4764410" y="955518"/>
              <a:ext cx="51073" cy="5238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27698" y="906207"/>
              <a:ext cx="627112" cy="1397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대분류</a:t>
              </a:r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0800000">
              <a:off x="4069085" y="955518"/>
              <a:ext cx="51073" cy="5238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527697" y="1090405"/>
              <a:ext cx="1322437" cy="1397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mHei" pitchFamily="49" charset="-122"/>
                </a:rPr>
                <a:t>물품 검색</a:t>
              </a:r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itchFamily="49" charset="-122"/>
              </a:endParaRPr>
            </a:p>
          </p:txBody>
        </p:sp>
        <p:pic>
          <p:nvPicPr>
            <p:cNvPr id="12" name="Picture 2" descr="C:\Users\master\Desktop\sear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2623" y="1118616"/>
              <a:ext cx="91500" cy="9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419872" y="1273801"/>
              <a:ext cx="1548000" cy="19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33" name="Picture 9" descr="C:\Users\master\Desktop\불닭볶음면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9572" y="1473727"/>
              <a:ext cx="540000" cy="540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:\Users\master\Desktop\배추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621" y="2174112"/>
              <a:ext cx="540000" cy="540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3860596" y="3045574"/>
              <a:ext cx="656638" cy="144015"/>
            </a:xfrm>
            <a:prstGeom prst="roundRect">
              <a:avLst/>
            </a:prstGeom>
            <a:solidFill>
              <a:srgbClr val="FF4E00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bg1"/>
                  </a:solidFill>
                </a:rPr>
                <a:t>길 안내 시작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pic>
          <p:nvPicPr>
            <p:cNvPr id="1035" name="Picture 11" descr="C:\Users\master\Desktop\interfac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1990" y="3311733"/>
              <a:ext cx="135232" cy="135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:\Users\master\Desktop\hom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9572" y="3321127"/>
              <a:ext cx="106787" cy="106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C:\Users\master\Desktop\commerce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604" y="3311733"/>
              <a:ext cx="131374" cy="131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C:\Users\master\Desktop\technology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558" y="3299699"/>
              <a:ext cx="133201" cy="133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직선 연결선 24"/>
            <p:cNvCxnSpPr/>
            <p:nvPr/>
          </p:nvCxnSpPr>
          <p:spPr>
            <a:xfrm>
              <a:off x="3855839" y="3262815"/>
              <a:ext cx="2789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150424" y="1432452"/>
              <a:ext cx="813062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가공식품  </a:t>
              </a:r>
              <a:r>
                <a:rPr lang="en-US" altLang="ko-KR" sz="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봉지라면</a:t>
              </a:r>
              <a:endParaRPr lang="en-US" altLang="ko-KR" sz="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삼양라면</a:t>
              </a:r>
              <a:r>
                <a:rPr lang="ko-KR" altLang="en-US" sz="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ko-KR" altLang="en-US" sz="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불닭볶음면</a:t>
              </a:r>
              <a:r>
                <a:rPr lang="ko-KR" altLang="en-US" sz="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140g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600</a:t>
              </a:r>
              <a:r>
                <a:rPr lang="ko-KR" altLang="en-US" sz="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원</a:t>
              </a:r>
              <a:endParaRPr lang="ko-KR" altLang="en-US" sz="5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50424" y="2131893"/>
              <a:ext cx="813062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신선식품  </a:t>
              </a:r>
              <a:r>
                <a:rPr lang="en-US" altLang="ko-KR" sz="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잎채소</a:t>
              </a:r>
              <a:endParaRPr lang="en-US" altLang="ko-KR" sz="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배추 </a:t>
              </a:r>
              <a:r>
                <a:rPr lang="en-US" altLang="ko-KR" sz="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r>
                <a:rPr lang="ko-KR" altLang="en-US" sz="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포기 </a:t>
              </a:r>
              <a:r>
                <a:rPr lang="en-US" altLang="ko-KR" sz="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10kg</a:t>
              </a:r>
              <a:r>
                <a:rPr lang="ko-KR" altLang="en-US" sz="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내외</a:t>
              </a:r>
              <a:endParaRPr lang="en-US" altLang="ko-KR" sz="400" b="1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16,000</a:t>
              </a:r>
              <a:r>
                <a:rPr lang="ko-KR" altLang="en-US" sz="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원</a:t>
              </a:r>
              <a:endParaRPr lang="ko-KR" altLang="en-US" sz="5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3419872" y="2785374"/>
              <a:ext cx="1543614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419872" y="1389962"/>
              <a:ext cx="1543614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3419872" y="2086874"/>
              <a:ext cx="1543614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4837934" y="1432452"/>
              <a:ext cx="92075" cy="8255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9" name="Picture 15" descr="C:\Users\master\Desktop\check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397" y="1434973"/>
              <a:ext cx="77508" cy="77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그룹 34"/>
            <p:cNvGrpSpPr/>
            <p:nvPr/>
          </p:nvGrpSpPr>
          <p:grpSpPr>
            <a:xfrm>
              <a:off x="4837934" y="2132837"/>
              <a:ext cx="92075" cy="82550"/>
              <a:chOff x="3781425" y="2732286"/>
              <a:chExt cx="92075" cy="82550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3781425" y="2732286"/>
                <a:ext cx="92075" cy="8255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1" name="Picture 15" descr="C:\Users\master\Desktop\check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0713" y="2736097"/>
                <a:ext cx="77508" cy="775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TextBox 30"/>
            <p:cNvSpPr txBox="1"/>
            <p:nvPr/>
          </p:nvSpPr>
          <p:spPr>
            <a:xfrm>
              <a:off x="3949647" y="2891115"/>
              <a:ext cx="45948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총 </a:t>
              </a:r>
              <a:r>
                <a:rPr lang="en-US" altLang="ko-KR" sz="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r>
                <a:rPr lang="ko-KR" altLang="en-US" sz="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 상품</a:t>
              </a:r>
              <a:endParaRPr lang="ko-KR" altLang="en-US" sz="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63331" y="1249988"/>
              <a:ext cx="45948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장바구니</a:t>
              </a:r>
              <a:endParaRPr lang="ko-KR" altLang="en-US" sz="5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040" name="Picture 16" descr="C:\Users\master\Desktop\5643612636_20151008172048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273"/>
            <a:stretch/>
          </p:blipFill>
          <p:spPr bwMode="auto">
            <a:xfrm>
              <a:off x="3554621" y="2855219"/>
              <a:ext cx="540000" cy="45162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502297" y="2894589"/>
              <a:ext cx="61649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821959" y="2846209"/>
              <a:ext cx="92075" cy="8255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Picture 15" descr="C:\Users\master\Desktop\check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25293" b="26686"/>
            <a:stretch/>
          </p:blipFill>
          <p:spPr bwMode="auto">
            <a:xfrm>
              <a:off x="4839044" y="2830660"/>
              <a:ext cx="57904" cy="5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직사각형 60"/>
            <p:cNvSpPr/>
            <p:nvPr/>
          </p:nvSpPr>
          <p:spPr>
            <a:xfrm>
              <a:off x="4559746" y="2894589"/>
              <a:ext cx="61649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96522" y="675894"/>
              <a:ext cx="3844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4:45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67323" y="675894"/>
              <a:ext cx="3844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KNU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403648" y="639458"/>
            <a:ext cx="1713697" cy="2836214"/>
            <a:chOff x="1403648" y="639458"/>
            <a:chExt cx="1713697" cy="2836214"/>
          </a:xfrm>
        </p:grpSpPr>
        <p:sp>
          <p:nvSpPr>
            <p:cNvPr id="80" name="직사각형 79"/>
            <p:cNvSpPr/>
            <p:nvPr/>
          </p:nvSpPr>
          <p:spPr>
            <a:xfrm>
              <a:off x="1475656" y="667672"/>
              <a:ext cx="1548000" cy="2808000"/>
            </a:xfrm>
            <a:prstGeom prst="rect">
              <a:avLst/>
            </a:prstGeom>
            <a:solidFill>
              <a:srgbClr val="FF4E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475656" y="669850"/>
              <a:ext cx="1548000" cy="14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732847" y="649517"/>
              <a:ext cx="3844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4:45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403648" y="639458"/>
              <a:ext cx="3844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KNU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" name="정오각형 1"/>
            <p:cNvSpPr/>
            <p:nvPr/>
          </p:nvSpPr>
          <p:spPr>
            <a:xfrm rot="10800000">
              <a:off x="2002555" y="1778780"/>
              <a:ext cx="504056" cy="430386"/>
            </a:xfrm>
            <a:prstGeom prst="pentagon">
              <a:avLst/>
            </a:prstGeom>
            <a:solidFill>
              <a:srgbClr val="FF4E00"/>
            </a:solidFill>
            <a:ln w="225425">
              <a:solidFill>
                <a:srgbClr val="FF4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TextBox 1040"/>
            <p:cNvSpPr txBox="1"/>
            <p:nvPr/>
          </p:nvSpPr>
          <p:spPr>
            <a:xfrm>
              <a:off x="1883891" y="1866343"/>
              <a:ext cx="8251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 smtClean="0">
                  <a:solidFill>
                    <a:schemeClr val="bg1"/>
                  </a:solidFill>
                  <a:latin typeface="MS PGothic" pitchFamily="34" charset="-128"/>
                  <a:ea typeface="MS PGothic" pitchFamily="34" charset="-128"/>
                </a:rPr>
                <a:t>S.Helper</a:t>
              </a:r>
              <a:endParaRPr lang="ko-KR" altLang="en-US" sz="1100" b="1" dirty="0">
                <a:solidFill>
                  <a:schemeClr val="bg1"/>
                </a:solidFill>
                <a:latin typeface="MS PGothic" pitchFamily="34" charset="-128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539552" y="1011383"/>
            <a:ext cx="590559" cy="580674"/>
            <a:chOff x="5985625" y="2276872"/>
            <a:chExt cx="590559" cy="580674"/>
          </a:xfrm>
        </p:grpSpPr>
        <p:sp>
          <p:nvSpPr>
            <p:cNvPr id="112" name="정오각형 111"/>
            <p:cNvSpPr/>
            <p:nvPr/>
          </p:nvSpPr>
          <p:spPr>
            <a:xfrm rot="10800000">
              <a:off x="5985625" y="2353300"/>
              <a:ext cx="590559" cy="504246"/>
            </a:xfrm>
            <a:prstGeom prst="pentagon">
              <a:avLst/>
            </a:prstGeom>
            <a:solidFill>
              <a:srgbClr val="FF4E00"/>
            </a:solidFill>
            <a:ln w="2254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6035003" y="2276872"/>
              <a:ext cx="504056" cy="580412"/>
              <a:chOff x="6030076" y="2390974"/>
              <a:chExt cx="504056" cy="580412"/>
            </a:xfrm>
          </p:grpSpPr>
          <p:sp>
            <p:nvSpPr>
              <p:cNvPr id="114" name="정오각형 113"/>
              <p:cNvSpPr/>
              <p:nvPr/>
            </p:nvSpPr>
            <p:spPr>
              <a:xfrm rot="10800000">
                <a:off x="6030076" y="2502390"/>
                <a:ext cx="504056" cy="430386"/>
              </a:xfrm>
              <a:prstGeom prst="pentagon">
                <a:avLst/>
              </a:prstGeom>
              <a:solidFill>
                <a:srgbClr val="FF4E00"/>
              </a:solidFill>
              <a:ln w="225425">
                <a:solidFill>
                  <a:srgbClr val="FF4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6051572" y="2390974"/>
                <a:ext cx="418713" cy="580412"/>
                <a:chOff x="5538107" y="2585536"/>
                <a:chExt cx="418713" cy="580412"/>
              </a:xfrm>
            </p:grpSpPr>
            <p:grpSp>
              <p:nvGrpSpPr>
                <p:cNvPr id="116" name="그룹 115"/>
                <p:cNvGrpSpPr/>
                <p:nvPr/>
              </p:nvGrpSpPr>
              <p:grpSpPr>
                <a:xfrm rot="21228523">
                  <a:off x="5599289" y="2585536"/>
                  <a:ext cx="357531" cy="580412"/>
                  <a:chOff x="4555683" y="1455731"/>
                  <a:chExt cx="523774" cy="846995"/>
                </a:xfrm>
                <a:solidFill>
                  <a:schemeClr val="bg1"/>
                </a:solidFill>
              </p:grpSpPr>
              <p:sp>
                <p:nvSpPr>
                  <p:cNvPr id="119" name="아래로 구부러진 화살표 118"/>
                  <p:cNvSpPr/>
                  <p:nvPr/>
                </p:nvSpPr>
                <p:spPr>
                  <a:xfrm rot="19057694">
                    <a:off x="4555683" y="1455731"/>
                    <a:ext cx="523774" cy="367309"/>
                  </a:xfrm>
                  <a:prstGeom prst="curvedDownArrow">
                    <a:avLst>
                      <a:gd name="adj1" fmla="val 25000"/>
                      <a:gd name="adj2" fmla="val 60988"/>
                      <a:gd name="adj3" fmla="val 25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위로 구부러진 화살표 119"/>
                  <p:cNvSpPr/>
                  <p:nvPr/>
                </p:nvSpPr>
                <p:spPr>
                  <a:xfrm rot="18620092" flipH="1">
                    <a:off x="4637116" y="1925630"/>
                    <a:ext cx="354969" cy="399223"/>
                  </a:xfrm>
                  <a:prstGeom prst="curvedUpArrow">
                    <a:avLst>
                      <a:gd name="adj1" fmla="val 25000"/>
                      <a:gd name="adj2" fmla="val 0"/>
                      <a:gd name="adj3" fmla="val 25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7" name="직사각형 116"/>
                <p:cNvSpPr/>
                <p:nvPr/>
              </p:nvSpPr>
              <p:spPr>
                <a:xfrm rot="2038842">
                  <a:off x="5612298" y="3046179"/>
                  <a:ext cx="36000" cy="6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이등변 삼각형 117"/>
                <p:cNvSpPr/>
                <p:nvPr/>
              </p:nvSpPr>
              <p:spPr>
                <a:xfrm rot="18161487">
                  <a:off x="5534507" y="3009992"/>
                  <a:ext cx="72000" cy="6480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66" name="직선 연결선 65"/>
          <p:cNvCxnSpPr>
            <a:stCxn id="73" idx="1"/>
            <a:endCxn id="73" idx="1"/>
          </p:cNvCxnSpPr>
          <p:nvPr/>
        </p:nvCxnSpPr>
        <p:spPr>
          <a:xfrm>
            <a:off x="4404171" y="126037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3186265" y="672016"/>
            <a:ext cx="1548000" cy="2808000"/>
            <a:chOff x="1259632" y="1268760"/>
            <a:chExt cx="1548000" cy="2808000"/>
          </a:xfrm>
        </p:grpSpPr>
        <p:sp>
          <p:nvSpPr>
            <p:cNvPr id="68" name="직사각형 67"/>
            <p:cNvSpPr/>
            <p:nvPr/>
          </p:nvSpPr>
          <p:spPr>
            <a:xfrm>
              <a:off x="1259632" y="1268760"/>
              <a:ext cx="1548000" cy="2808000"/>
            </a:xfrm>
            <a:prstGeom prst="rect">
              <a:avLst/>
            </a:prstGeom>
            <a:solidFill>
              <a:srgbClr val="FF4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259632" y="1268760"/>
              <a:ext cx="1548000" cy="1440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smtClean="0"/>
                <a:t>KNU</a:t>
              </a:r>
              <a:endParaRPr lang="ko-KR" altLang="en-US" sz="600" b="1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348197" y="1176072"/>
            <a:ext cx="1224136" cy="1318937"/>
            <a:chOff x="2883829" y="2950344"/>
            <a:chExt cx="1224136" cy="1318937"/>
          </a:xfrm>
        </p:grpSpPr>
        <p:grpSp>
          <p:nvGrpSpPr>
            <p:cNvPr id="71" name="그룹 70"/>
            <p:cNvGrpSpPr/>
            <p:nvPr/>
          </p:nvGrpSpPr>
          <p:grpSpPr>
            <a:xfrm>
              <a:off x="2883829" y="2952699"/>
              <a:ext cx="1224136" cy="1316582"/>
              <a:chOff x="2883829" y="2952699"/>
              <a:chExt cx="1224136" cy="1316582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2883829" y="2952699"/>
                <a:ext cx="1224136" cy="1316582"/>
                <a:chOff x="2883829" y="2952699"/>
                <a:chExt cx="1224136" cy="1316582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2883829" y="2952699"/>
                  <a:ext cx="1224136" cy="13165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US" altLang="ko-KR" sz="700" b="1" dirty="0" smtClean="0">
                      <a:solidFill>
                        <a:schemeClr val="tx1"/>
                      </a:solidFill>
                    </a:rPr>
                    <a:t>1. </a:t>
                  </a:r>
                  <a:r>
                    <a:rPr lang="ko-KR" altLang="en-US" sz="700" b="1" dirty="0" smtClean="0">
                      <a:solidFill>
                        <a:schemeClr val="tx1"/>
                      </a:solidFill>
                    </a:rPr>
                    <a:t>성별</a:t>
                  </a:r>
                  <a:endParaRPr lang="en-US" altLang="ko-KR" sz="700" b="1" dirty="0" smtClean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 smtClean="0">
                      <a:solidFill>
                        <a:schemeClr val="tx1"/>
                      </a:solidFill>
                    </a:rPr>
                    <a:t>○ 남자</a:t>
                  </a:r>
                  <a:r>
                    <a:rPr lang="en-US" altLang="ko-KR" sz="700" dirty="0" smtClean="0">
                      <a:solidFill>
                        <a:schemeClr val="tx1"/>
                      </a:solidFill>
                    </a:rPr>
                    <a:t>    </a:t>
                  </a:r>
                  <a:r>
                    <a:rPr lang="ko-KR" altLang="en-US" sz="700" dirty="0" smtClean="0">
                      <a:solidFill>
                        <a:schemeClr val="tx1"/>
                      </a:solidFill>
                    </a:rPr>
                    <a:t>○ 여자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endParaRPr lang="en-US" altLang="ko-KR" sz="7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700" b="1" dirty="0" smtClean="0">
                      <a:solidFill>
                        <a:schemeClr val="tx1"/>
                      </a:solidFill>
                    </a:rPr>
                    <a:t>2. </a:t>
                  </a:r>
                  <a:r>
                    <a:rPr lang="ko-KR" altLang="en-US" sz="700" b="1" dirty="0" smtClean="0">
                      <a:solidFill>
                        <a:schemeClr val="tx1"/>
                      </a:solidFill>
                    </a:rPr>
                    <a:t>연령대</a:t>
                  </a:r>
                  <a:endParaRPr lang="en-US" altLang="ko-KR" sz="700" b="1" dirty="0" smtClean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○</a:t>
                  </a:r>
                  <a:r>
                    <a:rPr lang="en-US" altLang="ko-KR" sz="700" dirty="0" smtClean="0">
                      <a:solidFill>
                        <a:schemeClr val="tx1"/>
                      </a:solidFill>
                    </a:rPr>
                    <a:t> 20</a:t>
                  </a:r>
                  <a:r>
                    <a:rPr lang="ko-KR" altLang="en-US" sz="700" dirty="0" smtClean="0">
                      <a:solidFill>
                        <a:schemeClr val="tx1"/>
                      </a:solidFill>
                    </a:rPr>
                    <a:t>대 이하</a:t>
                  </a:r>
                  <a:endParaRPr lang="en-US" altLang="ko-KR" sz="7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○</a:t>
                  </a:r>
                  <a:r>
                    <a:rPr lang="en-US" altLang="ko-KR" sz="700" dirty="0" smtClean="0">
                      <a:solidFill>
                        <a:schemeClr val="tx1"/>
                      </a:solidFill>
                    </a:rPr>
                    <a:t> 20</a:t>
                  </a:r>
                  <a:r>
                    <a:rPr lang="ko-KR" altLang="en-US" sz="700" dirty="0" smtClean="0">
                      <a:solidFill>
                        <a:schemeClr val="tx1"/>
                      </a:solidFill>
                    </a:rPr>
                    <a:t>대</a:t>
                  </a:r>
                  <a:endParaRPr lang="en-US" altLang="ko-KR" sz="7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○</a:t>
                  </a:r>
                  <a:r>
                    <a:rPr lang="en-US" altLang="ko-KR" sz="700" dirty="0" smtClean="0">
                      <a:solidFill>
                        <a:schemeClr val="tx1"/>
                      </a:solidFill>
                    </a:rPr>
                    <a:t> 30</a:t>
                  </a:r>
                  <a:r>
                    <a:rPr lang="ko-KR" altLang="en-US" sz="700" dirty="0" smtClean="0">
                      <a:solidFill>
                        <a:schemeClr val="tx1"/>
                      </a:solidFill>
                    </a:rPr>
                    <a:t>대</a:t>
                  </a:r>
                  <a:endParaRPr lang="en-US" altLang="ko-KR" sz="7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○</a:t>
                  </a:r>
                  <a:r>
                    <a:rPr lang="en-US" altLang="ko-KR" sz="700" dirty="0" smtClean="0">
                      <a:solidFill>
                        <a:schemeClr val="tx1"/>
                      </a:solidFill>
                    </a:rPr>
                    <a:t> 40</a:t>
                  </a:r>
                  <a:r>
                    <a:rPr lang="ko-KR" altLang="en-US" sz="700" dirty="0" smtClean="0">
                      <a:solidFill>
                        <a:schemeClr val="tx1"/>
                      </a:solidFill>
                    </a:rPr>
                    <a:t>대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700" dirty="0" smtClean="0">
                      <a:solidFill>
                        <a:schemeClr val="tx1"/>
                      </a:solidFill>
                    </a:rPr>
                    <a:t>이상</a:t>
                  </a:r>
                  <a:endParaRPr lang="en-US" altLang="ko-KR" sz="700" dirty="0" smtClean="0">
                    <a:solidFill>
                      <a:schemeClr val="tx1"/>
                    </a:solidFill>
                  </a:endParaRPr>
                </a:p>
                <a:p>
                  <a:endParaRPr lang="en-US" altLang="ko-KR" sz="6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2883829" y="2952699"/>
                  <a:ext cx="1224136" cy="1695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Survey</a:t>
                  </a:r>
                  <a:endParaRPr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78" name="타원 77"/>
              <p:cNvSpPr/>
              <p:nvPr/>
            </p:nvSpPr>
            <p:spPr>
              <a:xfrm>
                <a:off x="3421554" y="3421602"/>
                <a:ext cx="45720" cy="457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994968" y="3851171"/>
                <a:ext cx="45720" cy="457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3939803" y="2950344"/>
              <a:ext cx="168162" cy="166245"/>
              <a:chOff x="3939803" y="2950344"/>
              <a:chExt cx="168162" cy="166245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3939803" y="2952698"/>
                <a:ext cx="165600" cy="1638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3939803" y="2950344"/>
                <a:ext cx="168162" cy="166245"/>
                <a:chOff x="3939803" y="2950344"/>
                <a:chExt cx="168162" cy="166245"/>
              </a:xfrm>
            </p:grpSpPr>
            <p:cxnSp>
              <p:nvCxnSpPr>
                <p:cNvPr id="75" name="직선 연결선 74"/>
                <p:cNvCxnSpPr/>
                <p:nvPr/>
              </p:nvCxnSpPr>
              <p:spPr>
                <a:xfrm>
                  <a:off x="3939803" y="2952698"/>
                  <a:ext cx="168162" cy="163891"/>
                </a:xfrm>
                <a:prstGeom prst="line">
                  <a:avLst/>
                </a:prstGeom>
                <a:ln w="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/>
                <p:cNvCxnSpPr/>
                <p:nvPr/>
              </p:nvCxnSpPr>
              <p:spPr>
                <a:xfrm flipH="1">
                  <a:off x="3939803" y="2950344"/>
                  <a:ext cx="168162" cy="163891"/>
                </a:xfrm>
                <a:prstGeom prst="line">
                  <a:avLst/>
                </a:prstGeom>
                <a:ln w="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3" name="모서리가 둥근 직사각형 82"/>
          <p:cNvSpPr/>
          <p:nvPr/>
        </p:nvSpPr>
        <p:spPr>
          <a:xfrm>
            <a:off x="3580333" y="2969097"/>
            <a:ext cx="735955" cy="223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쇼핑시작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4892655" y="672899"/>
            <a:ext cx="1548000" cy="2808000"/>
            <a:chOff x="1259632" y="1268760"/>
            <a:chExt cx="1548000" cy="2808000"/>
          </a:xfrm>
        </p:grpSpPr>
        <p:sp>
          <p:nvSpPr>
            <p:cNvPr id="85" name="직사각형 84"/>
            <p:cNvSpPr/>
            <p:nvPr/>
          </p:nvSpPr>
          <p:spPr>
            <a:xfrm>
              <a:off x="1259632" y="1268760"/>
              <a:ext cx="1548000" cy="2808000"/>
            </a:xfrm>
            <a:prstGeom prst="rect">
              <a:avLst/>
            </a:prstGeom>
            <a:solidFill>
              <a:srgbClr val="FF4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259632" y="1268760"/>
              <a:ext cx="1548000" cy="1440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smtClean="0"/>
                <a:t>KNU</a:t>
              </a:r>
              <a:endParaRPr lang="ko-KR" altLang="en-US" sz="600" b="1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992685" y="932797"/>
            <a:ext cx="626400" cy="140400"/>
            <a:chOff x="6472230" y="2464762"/>
            <a:chExt cx="626400" cy="140400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6472230" y="2464762"/>
              <a:ext cx="626400" cy="140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 err="1" smtClean="0">
                  <a:solidFill>
                    <a:schemeClr val="bg1">
                      <a:lumMod val="65000"/>
                    </a:schemeClr>
                  </a:solidFill>
                </a:rPr>
                <a:t>대분류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2" name="이등변 삼각형 91"/>
            <p:cNvSpPr/>
            <p:nvPr/>
          </p:nvSpPr>
          <p:spPr>
            <a:xfrm flipV="1">
              <a:off x="6961960" y="2502422"/>
              <a:ext cx="92220" cy="795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712765" y="932797"/>
            <a:ext cx="626400" cy="140400"/>
            <a:chOff x="7192310" y="2464762"/>
            <a:chExt cx="626400" cy="14040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7192310" y="2464762"/>
              <a:ext cx="626400" cy="140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중분류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5" name="이등변 삼각형 94"/>
            <p:cNvSpPr/>
            <p:nvPr/>
          </p:nvSpPr>
          <p:spPr>
            <a:xfrm flipV="1">
              <a:off x="7687394" y="2502422"/>
              <a:ext cx="92220" cy="795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4992685" y="1142471"/>
            <a:ext cx="1346480" cy="140400"/>
            <a:chOff x="6472230" y="2674436"/>
            <a:chExt cx="1346480" cy="140400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6472230" y="2674436"/>
              <a:ext cx="1346480" cy="140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물품검색</a:t>
              </a:r>
              <a:endParaRPr lang="ko-KR" altLang="en-US" sz="5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1637" y="2698580"/>
              <a:ext cx="97200" cy="97200"/>
            </a:xfrm>
            <a:prstGeom prst="rect">
              <a:avLst/>
            </a:prstGeom>
          </p:spPr>
        </p:pic>
      </p:grpSp>
      <p:sp>
        <p:nvSpPr>
          <p:cNvPr id="99" name="직사각형 98"/>
          <p:cNvSpPr/>
          <p:nvPr/>
        </p:nvSpPr>
        <p:spPr>
          <a:xfrm>
            <a:off x="4892655" y="1392979"/>
            <a:ext cx="1548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4992685" y="3289002"/>
            <a:ext cx="1333026" cy="172800"/>
            <a:chOff x="6472230" y="4820967"/>
            <a:chExt cx="1333026" cy="172800"/>
          </a:xfrm>
        </p:grpSpPr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2230" y="4830493"/>
              <a:ext cx="144016" cy="144016"/>
            </a:xfrm>
            <a:prstGeom prst="rect">
              <a:avLst/>
            </a:prstGeom>
          </p:spPr>
        </p:pic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902" y="4820967"/>
              <a:ext cx="172800" cy="172800"/>
            </a:xfrm>
            <a:prstGeom prst="rect">
              <a:avLst/>
            </a:prstGeom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54" y="4835821"/>
              <a:ext cx="136800" cy="136800"/>
            </a:xfrm>
            <a:prstGeom prst="rect">
              <a:avLst/>
            </a:prstGeom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1256" y="4835050"/>
              <a:ext cx="144000" cy="144000"/>
            </a:xfrm>
            <a:prstGeom prst="rect">
              <a:avLst/>
            </a:prstGeom>
          </p:spPr>
        </p:pic>
      </p:grpSp>
      <p:grpSp>
        <p:nvGrpSpPr>
          <p:cNvPr id="105" name="그룹 104"/>
          <p:cNvGrpSpPr/>
          <p:nvPr/>
        </p:nvGrpSpPr>
        <p:grpSpPr>
          <a:xfrm>
            <a:off x="4892655" y="1560810"/>
            <a:ext cx="1548000" cy="504056"/>
            <a:chOff x="6372200" y="2996952"/>
            <a:chExt cx="1548000" cy="504056"/>
          </a:xfrm>
        </p:grpSpPr>
        <p:grpSp>
          <p:nvGrpSpPr>
            <p:cNvPr id="106" name="그룹 105"/>
            <p:cNvGrpSpPr/>
            <p:nvPr/>
          </p:nvGrpSpPr>
          <p:grpSpPr>
            <a:xfrm>
              <a:off x="6372200" y="2996952"/>
              <a:ext cx="1548000" cy="504056"/>
              <a:chOff x="6372200" y="2996952"/>
              <a:chExt cx="1548000" cy="504056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6372200" y="2996952"/>
                <a:ext cx="1548000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1" name="그림 120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8941" y="3020767"/>
                <a:ext cx="601532" cy="459570"/>
              </a:xfrm>
              <a:prstGeom prst="rect">
                <a:avLst/>
              </a:prstGeom>
            </p:spPr>
          </p:pic>
          <p:pic>
            <p:nvPicPr>
              <p:cNvPr id="122" name="그림 121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6845" y="3026442"/>
                <a:ext cx="126000" cy="126000"/>
              </a:xfrm>
              <a:prstGeom prst="rect">
                <a:avLst/>
              </a:prstGeom>
            </p:spPr>
          </p:pic>
        </p:grpSp>
        <p:sp>
          <p:nvSpPr>
            <p:cNvPr id="107" name="TextBox 106"/>
            <p:cNvSpPr txBox="1"/>
            <p:nvPr/>
          </p:nvSpPr>
          <p:spPr>
            <a:xfrm>
              <a:off x="7194542" y="2996952"/>
              <a:ext cx="68982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 smtClean="0"/>
                <a:t>삼겹살</a:t>
              </a:r>
              <a:r>
                <a:rPr lang="en-US" altLang="ko-KR" sz="500" b="1" dirty="0" smtClean="0"/>
                <a:t>(500g)</a:t>
              </a:r>
            </a:p>
            <a:p>
              <a:endParaRPr lang="en-US" altLang="ko-KR" sz="300" b="1" dirty="0" smtClean="0"/>
            </a:p>
            <a:p>
              <a:r>
                <a:rPr lang="en-US" altLang="ko-KR" sz="600" b="1" strike="sngStrike" dirty="0" smtClean="0"/>
                <a:t>10000</a:t>
              </a:r>
              <a:r>
                <a:rPr lang="ko-KR" altLang="en-US" sz="600" b="1" strike="sngStrike" dirty="0" smtClean="0"/>
                <a:t>원</a:t>
              </a:r>
              <a:endParaRPr lang="en-US" altLang="ko-KR" sz="600" b="1" strike="sngStrike" dirty="0" smtClean="0"/>
            </a:p>
            <a:p>
              <a:endParaRPr lang="en-US" altLang="ko-KR" sz="300" b="1" dirty="0" smtClean="0"/>
            </a:p>
            <a:p>
              <a:pPr algn="ctr"/>
              <a:r>
                <a:rPr lang="en-US" altLang="ko-KR" sz="600" b="1" dirty="0" smtClean="0"/>
                <a:t>8200</a:t>
              </a:r>
              <a:r>
                <a:rPr lang="ko-KR" altLang="en-US" sz="600" b="1" dirty="0" smtClean="0"/>
                <a:t>원</a:t>
              </a:r>
              <a:endParaRPr lang="ko-KR" altLang="en-US" sz="600" b="1" dirty="0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6144" y="3340276"/>
              <a:ext cx="158224" cy="158224"/>
            </a:xfrm>
            <a:prstGeom prst="rect">
              <a:avLst/>
            </a:prstGeom>
          </p:spPr>
        </p:pic>
      </p:grpSp>
      <p:grpSp>
        <p:nvGrpSpPr>
          <p:cNvPr id="123" name="그룹 122"/>
          <p:cNvGrpSpPr/>
          <p:nvPr/>
        </p:nvGrpSpPr>
        <p:grpSpPr>
          <a:xfrm>
            <a:off x="4892655" y="2136874"/>
            <a:ext cx="1548000" cy="504056"/>
            <a:chOff x="6372200" y="3573016"/>
            <a:chExt cx="1548000" cy="504056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372200" y="3573016"/>
              <a:ext cx="1548000" cy="504056"/>
              <a:chOff x="6372200" y="3573016"/>
              <a:chExt cx="1548000" cy="504056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6372200" y="3573016"/>
                <a:ext cx="1548000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9" name="그림 128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6845" y="3597917"/>
                <a:ext cx="126000" cy="126000"/>
              </a:xfrm>
              <a:prstGeom prst="rect">
                <a:avLst/>
              </a:prstGeom>
            </p:spPr>
          </p:pic>
        </p:grpSp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6144" y="3918848"/>
              <a:ext cx="158224" cy="158224"/>
            </a:xfrm>
            <a:prstGeom prst="rect">
              <a:avLst/>
            </a:prstGeom>
          </p:spPr>
        </p:pic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6243" y="3627294"/>
              <a:ext cx="641687" cy="430038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7194541" y="3578822"/>
              <a:ext cx="72565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 smtClean="0"/>
                <a:t>청포도</a:t>
              </a:r>
              <a:r>
                <a:rPr lang="en-US" altLang="ko-KR" sz="500" b="1" dirty="0" smtClean="0"/>
                <a:t>(800g </a:t>
              </a:r>
              <a:r>
                <a:rPr lang="ko-KR" altLang="en-US" sz="500" b="1" dirty="0" err="1" smtClean="0"/>
                <a:t>한팩</a:t>
              </a:r>
              <a:r>
                <a:rPr lang="en-US" altLang="ko-KR" sz="500" b="1" dirty="0" smtClean="0"/>
                <a:t>)</a:t>
              </a:r>
            </a:p>
            <a:p>
              <a:endParaRPr lang="en-US" altLang="ko-KR" sz="300" b="1" dirty="0" smtClean="0"/>
            </a:p>
            <a:p>
              <a:r>
                <a:rPr lang="en-US" altLang="ko-KR" sz="600" b="1" strike="sngStrike" dirty="0" smtClean="0"/>
                <a:t>7310</a:t>
              </a:r>
              <a:r>
                <a:rPr lang="ko-KR" altLang="en-US" sz="600" b="1" strike="sngStrike" dirty="0" smtClean="0"/>
                <a:t>원</a:t>
              </a:r>
              <a:endParaRPr lang="en-US" altLang="ko-KR" sz="600" b="1" strike="sngStrike" dirty="0" smtClean="0"/>
            </a:p>
            <a:p>
              <a:endParaRPr lang="en-US" altLang="ko-KR" sz="300" b="1" dirty="0" smtClean="0"/>
            </a:p>
            <a:p>
              <a:pPr algn="ctr"/>
              <a:r>
                <a:rPr lang="en-US" altLang="ko-KR" sz="600" b="1" dirty="0" smtClean="0"/>
                <a:t>6290</a:t>
              </a:r>
              <a:r>
                <a:rPr lang="ko-KR" altLang="en-US" sz="600" b="1" dirty="0" smtClean="0"/>
                <a:t>원</a:t>
              </a:r>
              <a:endParaRPr lang="ko-KR" altLang="en-US" sz="600" b="1" dirty="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4892655" y="2708175"/>
            <a:ext cx="1584176" cy="504056"/>
            <a:chOff x="6372200" y="4149080"/>
            <a:chExt cx="1584176" cy="504056"/>
          </a:xfrm>
        </p:grpSpPr>
        <p:grpSp>
          <p:nvGrpSpPr>
            <p:cNvPr id="131" name="그룹 130"/>
            <p:cNvGrpSpPr/>
            <p:nvPr/>
          </p:nvGrpSpPr>
          <p:grpSpPr>
            <a:xfrm>
              <a:off x="6372200" y="4149080"/>
              <a:ext cx="1548000" cy="504056"/>
              <a:chOff x="6372200" y="4149080"/>
              <a:chExt cx="1548000" cy="504056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6372200" y="4149080"/>
                <a:ext cx="1548000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6845" y="4178221"/>
                <a:ext cx="126000" cy="126000"/>
              </a:xfrm>
              <a:prstGeom prst="rect">
                <a:avLst/>
              </a:prstGeom>
            </p:spPr>
          </p:pic>
        </p:grp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6144" y="4494912"/>
              <a:ext cx="158224" cy="158224"/>
            </a:xfrm>
            <a:prstGeom prst="rect">
              <a:avLst/>
            </a:prstGeom>
          </p:spPr>
        </p:pic>
        <p:sp>
          <p:nvSpPr>
            <p:cNvPr id="133" name="TextBox 132"/>
            <p:cNvSpPr txBox="1"/>
            <p:nvPr/>
          </p:nvSpPr>
          <p:spPr>
            <a:xfrm>
              <a:off x="7194541" y="4159169"/>
              <a:ext cx="76183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 smtClean="0"/>
                <a:t>비비고 </a:t>
              </a:r>
              <a:r>
                <a:rPr lang="ko-KR" altLang="en-US" sz="500" b="1" dirty="0" err="1" smtClean="0"/>
                <a:t>왕교자</a:t>
              </a:r>
              <a:r>
                <a:rPr lang="en-US" altLang="ko-KR" sz="500" b="1" dirty="0" smtClean="0"/>
                <a:t>(</a:t>
              </a:r>
              <a:r>
                <a:rPr lang="ko-KR" altLang="en-US" sz="500" b="1" dirty="0" err="1" smtClean="0"/>
                <a:t>한팩</a:t>
              </a:r>
              <a:r>
                <a:rPr lang="en-US" altLang="ko-KR" sz="500" b="1" dirty="0" smtClean="0"/>
                <a:t>)</a:t>
              </a:r>
            </a:p>
            <a:p>
              <a:endParaRPr lang="en-US" altLang="ko-KR" sz="300" b="1" dirty="0" smtClean="0"/>
            </a:p>
            <a:p>
              <a:r>
                <a:rPr lang="en-US" altLang="ko-KR" sz="600" b="1" strike="sngStrike" dirty="0" smtClean="0"/>
                <a:t>14500</a:t>
              </a:r>
              <a:r>
                <a:rPr lang="ko-KR" altLang="en-US" sz="600" b="1" strike="sngStrike" dirty="0" smtClean="0"/>
                <a:t>원</a:t>
              </a:r>
              <a:endParaRPr lang="en-US" altLang="ko-KR" sz="600" b="1" strike="sngStrike" dirty="0" smtClean="0"/>
            </a:p>
            <a:p>
              <a:endParaRPr lang="en-US" altLang="ko-KR" sz="300" b="1" dirty="0" smtClean="0"/>
            </a:p>
            <a:p>
              <a:pPr algn="ctr"/>
              <a:r>
                <a:rPr lang="en-US" altLang="ko-KR" sz="600" b="1" dirty="0" smtClean="0"/>
                <a:t>12900</a:t>
              </a:r>
              <a:r>
                <a:rPr lang="ko-KR" altLang="en-US" sz="600" b="1" dirty="0" smtClean="0"/>
                <a:t>원</a:t>
              </a:r>
              <a:endParaRPr lang="ko-KR" altLang="en-US" sz="600" b="1" dirty="0"/>
            </a:p>
          </p:txBody>
        </p:sp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2845" y="4178221"/>
              <a:ext cx="720080" cy="466612"/>
            </a:xfrm>
            <a:prstGeom prst="rect">
              <a:avLst/>
            </a:prstGeom>
          </p:spPr>
        </p:pic>
      </p:grpSp>
      <p:sp>
        <p:nvSpPr>
          <p:cNvPr id="137" name="TextBox 136"/>
          <p:cNvSpPr txBox="1"/>
          <p:nvPr/>
        </p:nvSpPr>
        <p:spPr>
          <a:xfrm>
            <a:off x="4892655" y="1395184"/>
            <a:ext cx="4635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 smtClean="0"/>
              <a:t>행사 상품</a:t>
            </a:r>
            <a:endParaRPr lang="en-US" altLang="ko-KR" sz="500" b="1" dirty="0" smtClean="0"/>
          </a:p>
        </p:txBody>
      </p:sp>
      <p:sp>
        <p:nvSpPr>
          <p:cNvPr id="139" name="TextBox 138"/>
          <p:cNvSpPr txBox="1"/>
          <p:nvPr/>
        </p:nvSpPr>
        <p:spPr>
          <a:xfrm>
            <a:off x="7060456" y="5872225"/>
            <a:ext cx="804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4E00"/>
                </a:solidFill>
                <a:latin typeface="굴림" pitchFamily="50" charset="-127"/>
                <a:ea typeface="굴림" pitchFamily="50" charset="-127"/>
              </a:rPr>
              <a:t>상품 검색</a:t>
            </a:r>
            <a:endParaRPr lang="ko-KR" altLang="en-US" sz="1000" b="1" dirty="0">
              <a:solidFill>
                <a:srgbClr val="FF4E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6656920" y="3603940"/>
            <a:ext cx="1548000" cy="2808000"/>
          </a:xfrm>
          <a:prstGeom prst="rect">
            <a:avLst/>
          </a:prstGeom>
          <a:solidFill>
            <a:srgbClr val="FF4E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6656920" y="3603940"/>
            <a:ext cx="1548000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6656920" y="3747940"/>
            <a:ext cx="1548000" cy="2409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2" name="Picture 11" descr="C:\Users\master\Desktop\interfa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38" y="6225490"/>
            <a:ext cx="135232" cy="13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2" descr="C:\Users\master\Desktop\ho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620" y="6234884"/>
            <a:ext cx="106787" cy="10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13" descr="C:\Users\master\Desktop\commerc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652" y="6225490"/>
            <a:ext cx="131374" cy="13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14" descr="C:\Users\master\Desktop\technolog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606" y="6213456"/>
            <a:ext cx="133201" cy="13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9" name="직선 연결선 158"/>
          <p:cNvCxnSpPr/>
          <p:nvPr/>
        </p:nvCxnSpPr>
        <p:spPr>
          <a:xfrm>
            <a:off x="6656920" y="4156081"/>
            <a:ext cx="154361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6656920" y="3944920"/>
            <a:ext cx="154361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6600379" y="3775637"/>
            <a:ext cx="4594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공지 사항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7796794" y="5808346"/>
            <a:ext cx="61649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/>
          <p:cNvSpPr txBox="1"/>
          <p:nvPr/>
        </p:nvSpPr>
        <p:spPr>
          <a:xfrm>
            <a:off x="7933570" y="3589651"/>
            <a:ext cx="384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/>
                </a:solidFill>
              </a:rPr>
              <a:t>4:45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604371" y="3589651"/>
            <a:ext cx="384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/>
                </a:solidFill>
              </a:rPr>
              <a:t>KNU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600379" y="3966137"/>
            <a:ext cx="4594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이용 안내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7" name="직선 연결선 176"/>
          <p:cNvCxnSpPr/>
          <p:nvPr/>
        </p:nvCxnSpPr>
        <p:spPr>
          <a:xfrm>
            <a:off x="6656920" y="4365631"/>
            <a:ext cx="154361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600379" y="4175687"/>
            <a:ext cx="4594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</a:t>
            </a:r>
            <a:r>
              <a:rPr lang="ko-KR" altLang="en-US" sz="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9" name="직선 연결선 178"/>
          <p:cNvCxnSpPr/>
          <p:nvPr/>
        </p:nvCxnSpPr>
        <p:spPr>
          <a:xfrm>
            <a:off x="6656920" y="4575181"/>
            <a:ext cx="154361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600379" y="4385237"/>
            <a:ext cx="4594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문의하기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1" name="직선 연결선 180"/>
          <p:cNvCxnSpPr/>
          <p:nvPr/>
        </p:nvCxnSpPr>
        <p:spPr>
          <a:xfrm>
            <a:off x="6656920" y="4779968"/>
            <a:ext cx="154361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6600379" y="4590024"/>
            <a:ext cx="4594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개발자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3" name="직선 연결선 182"/>
          <p:cNvCxnSpPr/>
          <p:nvPr/>
        </p:nvCxnSpPr>
        <p:spPr>
          <a:xfrm>
            <a:off x="7878683" y="6176572"/>
            <a:ext cx="278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/>
          <p:cNvGrpSpPr/>
          <p:nvPr/>
        </p:nvGrpSpPr>
        <p:grpSpPr>
          <a:xfrm>
            <a:off x="4907930" y="3608214"/>
            <a:ext cx="1548000" cy="2808000"/>
            <a:chOff x="3491880" y="2204864"/>
            <a:chExt cx="1548000" cy="2808000"/>
          </a:xfrm>
        </p:grpSpPr>
        <p:grpSp>
          <p:nvGrpSpPr>
            <p:cNvPr id="185" name="그룹 184"/>
            <p:cNvGrpSpPr/>
            <p:nvPr/>
          </p:nvGrpSpPr>
          <p:grpSpPr>
            <a:xfrm>
              <a:off x="3491880" y="2204864"/>
              <a:ext cx="1548000" cy="2808000"/>
              <a:chOff x="6372200" y="2204864"/>
              <a:chExt cx="1548000" cy="2808000"/>
            </a:xfrm>
          </p:grpSpPr>
          <p:grpSp>
            <p:nvGrpSpPr>
              <p:cNvPr id="187" name="그룹 186"/>
              <p:cNvGrpSpPr/>
              <p:nvPr/>
            </p:nvGrpSpPr>
            <p:grpSpPr>
              <a:xfrm>
                <a:off x="6372200" y="2204864"/>
                <a:ext cx="1548000" cy="2808000"/>
                <a:chOff x="1259632" y="1268760"/>
                <a:chExt cx="1548000" cy="2808000"/>
              </a:xfrm>
            </p:grpSpPr>
            <p:sp>
              <p:nvSpPr>
                <p:cNvPr id="204" name="직사각형 203"/>
                <p:cNvSpPr/>
                <p:nvPr/>
              </p:nvSpPr>
              <p:spPr>
                <a:xfrm>
                  <a:off x="1259632" y="1268760"/>
                  <a:ext cx="1548000" cy="2808000"/>
                </a:xfrm>
                <a:prstGeom prst="rect">
                  <a:avLst/>
                </a:prstGeom>
                <a:solidFill>
                  <a:srgbClr val="FF4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직사각형 204"/>
                <p:cNvSpPr/>
                <p:nvPr/>
              </p:nvSpPr>
              <p:spPr>
                <a:xfrm>
                  <a:off x="1259632" y="1268760"/>
                  <a:ext cx="1548000" cy="14401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600" b="1" dirty="0" smtClean="0"/>
                    <a:t>KNU</a:t>
                  </a:r>
                  <a:endParaRPr lang="ko-KR" altLang="en-US" sz="600" b="1" dirty="0"/>
                </a:p>
              </p:txBody>
            </p:sp>
          </p:grpSp>
          <p:grpSp>
            <p:nvGrpSpPr>
              <p:cNvPr id="188" name="그룹 187"/>
              <p:cNvGrpSpPr/>
              <p:nvPr/>
            </p:nvGrpSpPr>
            <p:grpSpPr>
              <a:xfrm>
                <a:off x="6472230" y="2464762"/>
                <a:ext cx="626400" cy="140400"/>
                <a:chOff x="6472230" y="2464762"/>
                <a:chExt cx="626400" cy="140400"/>
              </a:xfrm>
            </p:grpSpPr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6472230" y="2464762"/>
                  <a:ext cx="626400" cy="140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이등변 삼각형 202"/>
                <p:cNvSpPr/>
                <p:nvPr/>
              </p:nvSpPr>
              <p:spPr>
                <a:xfrm flipV="1">
                  <a:off x="6961960" y="2502422"/>
                  <a:ext cx="92220" cy="79500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9" name="그룹 188"/>
              <p:cNvGrpSpPr/>
              <p:nvPr/>
            </p:nvGrpSpPr>
            <p:grpSpPr>
              <a:xfrm>
                <a:off x="7192310" y="2464762"/>
                <a:ext cx="626400" cy="140400"/>
                <a:chOff x="7192310" y="2464762"/>
                <a:chExt cx="626400" cy="140400"/>
              </a:xfrm>
            </p:grpSpPr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7192310" y="2464762"/>
                  <a:ext cx="626400" cy="140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이등변 삼각형 200"/>
                <p:cNvSpPr/>
                <p:nvPr/>
              </p:nvSpPr>
              <p:spPr>
                <a:xfrm flipV="1">
                  <a:off x="7687394" y="2502422"/>
                  <a:ext cx="92220" cy="79500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0" name="그룹 189"/>
              <p:cNvGrpSpPr/>
              <p:nvPr/>
            </p:nvGrpSpPr>
            <p:grpSpPr>
              <a:xfrm>
                <a:off x="6472230" y="2674436"/>
                <a:ext cx="1346480" cy="140400"/>
                <a:chOff x="6472230" y="2674436"/>
                <a:chExt cx="1346480" cy="140400"/>
              </a:xfrm>
            </p:grpSpPr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6472230" y="2674436"/>
                  <a:ext cx="1346480" cy="140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물품검색</a:t>
                  </a:r>
                  <a:endParaRPr lang="ko-KR" altLang="en-US" sz="5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pic>
              <p:nvPicPr>
                <p:cNvPr id="199" name="그림 198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1637" y="2698580"/>
                  <a:ext cx="97200" cy="97200"/>
                </a:xfrm>
                <a:prstGeom prst="rect">
                  <a:avLst/>
                </a:prstGeom>
              </p:spPr>
            </p:pic>
          </p:grpSp>
          <p:sp>
            <p:nvSpPr>
              <p:cNvPr id="191" name="직사각형 190"/>
              <p:cNvSpPr/>
              <p:nvPr/>
            </p:nvSpPr>
            <p:spPr>
              <a:xfrm>
                <a:off x="6372200" y="2924944"/>
                <a:ext cx="1548000" cy="1831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92" name="그룹 191"/>
              <p:cNvGrpSpPr/>
              <p:nvPr/>
            </p:nvGrpSpPr>
            <p:grpSpPr>
              <a:xfrm>
                <a:off x="6472230" y="4820967"/>
                <a:ext cx="1333026" cy="172800"/>
                <a:chOff x="6472230" y="4820967"/>
                <a:chExt cx="1333026" cy="172800"/>
              </a:xfrm>
            </p:grpSpPr>
            <p:pic>
              <p:nvPicPr>
                <p:cNvPr id="194" name="그림 193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72230" y="4830493"/>
                  <a:ext cx="144016" cy="144016"/>
                </a:xfrm>
                <a:prstGeom prst="rect">
                  <a:avLst/>
                </a:prstGeom>
              </p:spPr>
            </p:pic>
            <p:pic>
              <p:nvPicPr>
                <p:cNvPr id="195" name="그림 194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0902" y="4820967"/>
                  <a:ext cx="172800" cy="172800"/>
                </a:xfrm>
                <a:prstGeom prst="rect">
                  <a:avLst/>
                </a:prstGeom>
              </p:spPr>
            </p:pic>
            <p:pic>
              <p:nvPicPr>
                <p:cNvPr id="196" name="그림 195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3454" y="4835821"/>
                  <a:ext cx="136800" cy="136800"/>
                </a:xfrm>
                <a:prstGeom prst="rect">
                  <a:avLst/>
                </a:prstGeom>
              </p:spPr>
            </p:pic>
            <p:pic>
              <p:nvPicPr>
                <p:cNvPr id="197" name="그림 196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61256" y="4835050"/>
                  <a:ext cx="144000" cy="144000"/>
                </a:xfrm>
                <a:prstGeom prst="rect">
                  <a:avLst/>
                </a:prstGeom>
              </p:spPr>
            </p:pic>
          </p:grpSp>
          <p:sp>
            <p:nvSpPr>
              <p:cNvPr id="193" name="TextBox 192"/>
              <p:cNvSpPr txBox="1"/>
              <p:nvPr/>
            </p:nvSpPr>
            <p:spPr>
              <a:xfrm>
                <a:off x="6372200" y="2927149"/>
                <a:ext cx="742511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00" b="1" dirty="0" smtClean="0"/>
                  <a:t>관리자 마케팅 관리</a:t>
                </a:r>
                <a:endParaRPr lang="en-US" altLang="ko-KR" sz="500" b="1" dirty="0" smtClean="0"/>
              </a:p>
            </p:txBody>
          </p:sp>
        </p:grpSp>
        <p:cxnSp>
          <p:nvCxnSpPr>
            <p:cNvPr id="186" name="직선 연결선 185"/>
            <p:cNvCxnSpPr/>
            <p:nvPr/>
          </p:nvCxnSpPr>
          <p:spPr>
            <a:xfrm>
              <a:off x="3491880" y="3096426"/>
              <a:ext cx="15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Box 205"/>
          <p:cNvSpPr txBox="1"/>
          <p:nvPr/>
        </p:nvSpPr>
        <p:spPr>
          <a:xfrm>
            <a:off x="5580942" y="581360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성별</a:t>
            </a:r>
            <a:endParaRPr lang="ko-KR" altLang="en-US" sz="600" b="1" dirty="0"/>
          </a:p>
        </p:txBody>
      </p:sp>
      <p:graphicFrame>
        <p:nvGraphicFramePr>
          <p:cNvPr id="207" name="차트 206"/>
          <p:cNvGraphicFramePr/>
          <p:nvPr>
            <p:extLst>
              <p:ext uri="{D42A27DB-BD31-4B8C-83A1-F6EECF244321}">
                <p14:modId xmlns:p14="http://schemas.microsoft.com/office/powerpoint/2010/main" val="2125186936"/>
              </p:ext>
            </p:extLst>
          </p:nvPr>
        </p:nvGraphicFramePr>
        <p:xfrm>
          <a:off x="5051126" y="4623985"/>
          <a:ext cx="1300526" cy="1163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cxnSp>
        <p:nvCxnSpPr>
          <p:cNvPr id="208" name="직선 연결선 207"/>
          <p:cNvCxnSpPr/>
          <p:nvPr/>
        </p:nvCxnSpPr>
        <p:spPr>
          <a:xfrm>
            <a:off x="5757783" y="6176572"/>
            <a:ext cx="278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3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115</Words>
  <Application>Microsoft Office PowerPoint</Application>
  <PresentationFormat>화면 슬라이드 쇼(4:3)</PresentationFormat>
  <Paragraphs>63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20</cp:revision>
  <dcterms:created xsi:type="dcterms:W3CDTF">2016-03-27T05:47:33Z</dcterms:created>
  <dcterms:modified xsi:type="dcterms:W3CDTF">2016-03-27T08:41:52Z</dcterms:modified>
</cp:coreProperties>
</file>