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1" r:id="rId4"/>
    <p:sldId id="257" r:id="rId5"/>
    <p:sldId id="262" r:id="rId6"/>
    <p:sldId id="263" r:id="rId7"/>
    <p:sldId id="259" r:id="rId8"/>
    <p:sldId id="260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6B51-8869-4B76-A1E4-46A5A526BF6A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58189-F2D4-4F30-96A7-7B72146EA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8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58189-F2D4-4F30-96A7-7B72146EAE4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6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58189-F2D4-4F30-96A7-7B72146EAE4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0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手繪多邊形 6"/>
          <p:cNvSpPr/>
          <p:nvPr/>
        </p:nvSpPr>
        <p:spPr>
          <a:xfrm>
            <a:off x="2791407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9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8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/>
        </p:nvSpPr>
        <p:spPr>
          <a:xfrm rot="10800000" flipV="1">
            <a:off x="-1" y="2348897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7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7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8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664619" y="6492876"/>
            <a:ext cx="527381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49D835D-C9F8-4328-AFC1-46532F48D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3426" y="2048848"/>
            <a:ext cx="11173241" cy="4440493"/>
          </a:xfrm>
        </p:spPr>
        <p:txBody>
          <a:bodyPr>
            <a:normAutofit/>
          </a:bodyPr>
          <a:lstStyle>
            <a:lvl1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703849" y="308656"/>
            <a:ext cx="9832673" cy="1560173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664619" y="6492876"/>
            <a:ext cx="527381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49D835D-C9F8-4328-AFC1-46532F48D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28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29" y="2612927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014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/>
        </p:nvSpPr>
        <p:spPr>
          <a:xfrm rot="10800000" flipH="1">
            <a:off x="0" y="-30104"/>
            <a:ext cx="6594493" cy="6888103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79"/>
            <a:ext cx="5940660" cy="4776529"/>
          </a:xfrm>
        </p:spPr>
        <p:txBody>
          <a:bodyPr/>
          <a:lstStyle>
            <a:lvl1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33" y="1328768"/>
            <a:ext cx="3228359" cy="1344149"/>
          </a:xfrm>
        </p:spPr>
        <p:txBody>
          <a:bodyPr>
            <a:noAutofit/>
          </a:bodyPr>
          <a:lstStyle>
            <a:lvl1pPr marL="0" marR="0" indent="-457189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664619" y="6492876"/>
            <a:ext cx="527381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49D835D-C9F8-4328-AFC1-46532F48D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4174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/>
        </p:nvSpPr>
        <p:spPr>
          <a:xfrm>
            <a:off x="1" y="6309319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5453" y="428667"/>
            <a:ext cx="1531168" cy="540060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21695" y="2168861"/>
            <a:ext cx="8948644" cy="24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04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03847" y="308656"/>
            <a:ext cx="9952687" cy="15601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95425" y="1988854"/>
            <a:ext cx="11221247" cy="462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手繪多邊形 6"/>
          <p:cNvSpPr/>
          <p:nvPr/>
        </p:nvSpPr>
        <p:spPr>
          <a:xfrm rot="16200000" flipV="1">
            <a:off x="-278183" y="295179"/>
            <a:ext cx="1318760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25178" y="381014"/>
            <a:ext cx="1085849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803920" y="6644270"/>
            <a:ext cx="4572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00" rIns="96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667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667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667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667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735614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664619" y="6492876"/>
            <a:ext cx="527381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49D835D-C9F8-4328-AFC1-46532F48D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4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ML6A01</a:t>
            </a:r>
            <a:r>
              <a:rPr lang="zh-TW" altLang="en-US" dirty="0" smtClean="0"/>
              <a:t> 康嘉恩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Tabu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Search+Kmeans</a:t>
            </a:r>
            <a:r>
              <a:rPr lang="zh-TW" altLang="en-US" sz="3600" dirty="0"/>
              <a:t>應用於二階層動態衛星路徑問</a:t>
            </a:r>
            <a:r>
              <a:rPr lang="zh-TW" altLang="en-US" sz="3600" dirty="0" smtClean="0"/>
              <a:t>題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&amp;</a:t>
            </a:r>
            <a:br>
              <a:rPr lang="en-US" altLang="zh-TW" sz="3600" dirty="0" smtClean="0"/>
            </a:br>
            <a:r>
              <a:rPr lang="zh-TW" altLang="en-US" sz="3600" dirty="0" smtClean="0"/>
              <a:t>過</a:t>
            </a:r>
            <a:r>
              <a:rPr lang="zh-TW" altLang="en-US" sz="3600" dirty="0"/>
              <a:t>往技術經驗分享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Multicast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UDP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傳送壓縮</a:t>
            </a:r>
            <a:r>
              <a:rPr lang="zh-TW" altLang="en-US" dirty="0"/>
              <a:t>文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四小時內會有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萬筆資料</a:t>
            </a:r>
            <a:endParaRPr lang="en-US" altLang="zh-TW" dirty="0" smtClean="0"/>
          </a:p>
          <a:p>
            <a:pPr marL="0" indent="0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即時交易行情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Picture 10" descr="交易所图标免费下载_交易所矢量图标-88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4446894"/>
            <a:ext cx="1449766" cy="14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114779" y="4629407"/>
            <a:ext cx="2202748" cy="321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114779" y="5021238"/>
            <a:ext cx="2202748" cy="301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114779" y="5425071"/>
            <a:ext cx="2202748" cy="31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person icon | EIT RawMate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1" y="4539397"/>
            <a:ext cx="1357263" cy="13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g Data] Hadoop 3.x v.s 2.x - 想方涉法- 量瓶外的天空M-Y-Ocea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17" y="4621021"/>
            <a:ext cx="3826916" cy="12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向右箭號 11"/>
          <p:cNvSpPr/>
          <p:nvPr/>
        </p:nvSpPr>
        <p:spPr>
          <a:xfrm>
            <a:off x="7315198" y="5037745"/>
            <a:ext cx="8425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7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Y: Multithreading vs Multiprocessing in Python | by Varun Kumar G | Level 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94" y="3507419"/>
            <a:ext cx="6217939" cy="316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Multiprocess</a:t>
            </a:r>
            <a:r>
              <a:rPr lang="en-US" altLang="zh-TW" sz="2800" dirty="0"/>
              <a:t> (</a:t>
            </a:r>
            <a:r>
              <a:rPr lang="zh-TW" altLang="en-US" sz="2800" dirty="0"/>
              <a:t>多行程</a:t>
            </a:r>
            <a:r>
              <a:rPr lang="en-US" altLang="zh-TW" sz="2800" dirty="0"/>
              <a:t>)</a:t>
            </a:r>
            <a:r>
              <a:rPr lang="en-US" altLang="zh-TW" dirty="0" smtClean="0"/>
              <a:t> </a:t>
            </a:r>
          </a:p>
          <a:p>
            <a:pPr marL="990586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每個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使用一個核心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Multithread</a:t>
            </a:r>
            <a:r>
              <a:rPr lang="en-US" altLang="zh-TW" sz="2800" dirty="0"/>
              <a:t> (</a:t>
            </a:r>
            <a:r>
              <a:rPr lang="zh-TW" altLang="en-US" sz="2800" dirty="0"/>
              <a:t>執行緒</a:t>
            </a:r>
            <a:r>
              <a:rPr lang="en-US" altLang="zh-TW" sz="2800" dirty="0"/>
              <a:t>)</a:t>
            </a:r>
            <a:endParaRPr lang="en-US" altLang="zh-TW" dirty="0" smtClean="0"/>
          </a:p>
          <a:p>
            <a:pPr marL="990586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多個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都使用一個核心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Multiprocess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多行程</a:t>
            </a:r>
            <a:r>
              <a:rPr lang="en-US" altLang="zh-TW" sz="3600" dirty="0" smtClean="0"/>
              <a:t>) &amp; </a:t>
            </a:r>
            <a:r>
              <a:rPr lang="en-US" altLang="zh-TW" sz="3600" dirty="0"/>
              <a:t>Multithread(</a:t>
            </a:r>
            <a:r>
              <a:rPr lang="zh-TW" altLang="en-US" sz="3600" dirty="0"/>
              <a:t>執行</a:t>
            </a:r>
            <a:r>
              <a:rPr lang="zh-TW" altLang="en-US" sz="3600" dirty="0"/>
              <a:t>緒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63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>
          <a:xfrm>
            <a:off x="2495629" y="3325090"/>
            <a:ext cx="9449760" cy="3104259"/>
          </a:xfrm>
        </p:spPr>
        <p:txBody>
          <a:bodyPr/>
          <a:lstStyle/>
          <a:p>
            <a:r>
              <a:rPr lang="en-US" altLang="zh-TW" sz="3200" dirty="0" err="1"/>
              <a:t>Tabu</a:t>
            </a:r>
            <a:r>
              <a:rPr lang="en-US" altLang="zh-TW" sz="3200" dirty="0"/>
              <a:t> </a:t>
            </a:r>
            <a:r>
              <a:rPr lang="en-US" altLang="zh-TW" sz="3200" dirty="0" err="1"/>
              <a:t>Search+Kmeans</a:t>
            </a:r>
            <a:r>
              <a:rPr lang="zh-TW" altLang="en-US" sz="3200" dirty="0"/>
              <a:t>應用於二階層動態衛星路徑問題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664950" y="6492875"/>
            <a:ext cx="527050" cy="365125"/>
          </a:xfrm>
        </p:spPr>
        <p:txBody>
          <a:bodyPr/>
          <a:lstStyle/>
          <a:p>
            <a:fld id="{849D835D-C9F8-4328-AFC1-46532F48D5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46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5" name="右彎箭號 4"/>
          <p:cNvSpPr/>
          <p:nvPr/>
        </p:nvSpPr>
        <p:spPr>
          <a:xfrm rot="16200000" flipH="1" flipV="1">
            <a:off x="7343208" y="1795894"/>
            <a:ext cx="1426452" cy="1770871"/>
          </a:xfrm>
          <a:prstGeom prst="bentArrow">
            <a:avLst>
              <a:gd name="adj1" fmla="val 19255"/>
              <a:gd name="adj2" fmla="val 2054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08" y="3394556"/>
            <a:ext cx="1345256" cy="134525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144910" y="1788917"/>
            <a:ext cx="1896177" cy="72189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5715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BUY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41" y="3333953"/>
            <a:ext cx="1333913" cy="13339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03" y="1886741"/>
            <a:ext cx="589277" cy="5892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628" y="3241569"/>
            <a:ext cx="1651230" cy="1651230"/>
          </a:xfrm>
          <a:prstGeom prst="rect">
            <a:avLst/>
          </a:prstGeom>
        </p:spPr>
      </p:pic>
      <p:sp>
        <p:nvSpPr>
          <p:cNvPr id="11" name="右彎箭號 10"/>
          <p:cNvSpPr/>
          <p:nvPr/>
        </p:nvSpPr>
        <p:spPr>
          <a:xfrm>
            <a:off x="3253339" y="1857676"/>
            <a:ext cx="1799923" cy="1405288"/>
          </a:xfrm>
          <a:prstGeom prst="bentArrow">
            <a:avLst>
              <a:gd name="adj1" fmla="val 19255"/>
              <a:gd name="adj2" fmla="val 2054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右彎箭號 11"/>
          <p:cNvSpPr/>
          <p:nvPr/>
        </p:nvSpPr>
        <p:spPr>
          <a:xfrm flipH="1" flipV="1">
            <a:off x="7170996" y="4739811"/>
            <a:ext cx="1853989" cy="1468041"/>
          </a:xfrm>
          <a:prstGeom prst="bentArrow">
            <a:avLst>
              <a:gd name="adj1" fmla="val 19255"/>
              <a:gd name="adj2" fmla="val 2054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16200000">
            <a:off x="3410246" y="4502081"/>
            <a:ext cx="1276595" cy="2009437"/>
          </a:xfrm>
          <a:prstGeom prst="bentArrow">
            <a:avLst>
              <a:gd name="adj1" fmla="val 19255"/>
              <a:gd name="adj2" fmla="val 2054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93" y="5383526"/>
            <a:ext cx="859259" cy="8592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50" y="5335398"/>
            <a:ext cx="907387" cy="90738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08" y="5117284"/>
            <a:ext cx="266242" cy="26624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118">
            <a:off x="4886115" y="2213753"/>
            <a:ext cx="594114" cy="59411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558755" y="3128740"/>
            <a:ext cx="2608976" cy="1988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774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二階層動態衛星路徑問</a:t>
            </a:r>
            <a:r>
              <a:rPr lang="zh-TW" altLang="en-US" dirty="0" smtClean="0"/>
              <a:t>題</a:t>
            </a:r>
            <a:r>
              <a:rPr lang="en-US" altLang="zh-TW" dirty="0" smtClean="0"/>
              <a:t>(2E-LRPDS)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14" y="4980217"/>
            <a:ext cx="536547" cy="53654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31" y="4914317"/>
            <a:ext cx="536547" cy="536547"/>
          </a:xfrm>
          <a:prstGeom prst="rect">
            <a:avLst/>
          </a:prstGeom>
        </p:spPr>
      </p:pic>
      <p:pic>
        <p:nvPicPr>
          <p:cNvPr id="11" name="Picture 8" descr="ãtruck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10" y="4858455"/>
            <a:ext cx="1218896" cy="121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B69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84" y="4788657"/>
            <a:ext cx="919671" cy="91967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05" y="4166893"/>
            <a:ext cx="613759" cy="613759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649370" y="3903350"/>
            <a:ext cx="9595982" cy="107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02129" y="4361223"/>
            <a:ext cx="1370888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2 echelon</a:t>
            </a:r>
            <a:br>
              <a:rPr lang="en-US" altLang="zh-TW" sz="2400" dirty="0" smtClean="0"/>
            </a:br>
            <a:r>
              <a:rPr lang="en-US" altLang="zh-TW" sz="2400" dirty="0" smtClean="0"/>
              <a:t>problem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Dynamic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Satellites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634450" y="4115559"/>
            <a:ext cx="1499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Dynamic</a:t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/>
              <a:t>Satellite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787299" y="5772377"/>
            <a:ext cx="868731" cy="42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Depot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640319" y="5741961"/>
            <a:ext cx="1270052" cy="42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Customer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15" y="4626086"/>
            <a:ext cx="1051582" cy="105651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0" y="5467903"/>
            <a:ext cx="570113" cy="570113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991452" y="4053641"/>
            <a:ext cx="10253900" cy="2257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28" y="5557418"/>
            <a:ext cx="536547" cy="536547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B69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84" y="2285963"/>
            <a:ext cx="919671" cy="919671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05" y="1664199"/>
            <a:ext cx="613759" cy="613759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1257300" y="2367478"/>
            <a:ext cx="1277409" cy="75663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2 echelon</a:t>
            </a:r>
            <a:br>
              <a:rPr lang="en-US" altLang="zh-TW" sz="2400" dirty="0" smtClean="0"/>
            </a:br>
            <a:r>
              <a:rPr lang="en-US" altLang="zh-TW" sz="2400" dirty="0" smtClean="0"/>
              <a:t>problem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6726235" y="3239268"/>
            <a:ext cx="1230878" cy="4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Satellite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787299" y="3269683"/>
            <a:ext cx="868731" cy="42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Depot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640319" y="3239267"/>
            <a:ext cx="1270052" cy="42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Customer</a:t>
            </a:r>
            <a:endParaRPr lang="zh-TW" altLang="en-US" sz="2400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15" y="2123392"/>
            <a:ext cx="1051582" cy="1056514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48" y="2651649"/>
            <a:ext cx="489752" cy="489750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15" y="2380457"/>
            <a:ext cx="832303" cy="832303"/>
          </a:xfrm>
          <a:prstGeom prst="rect">
            <a:avLst/>
          </a:prstGeom>
        </p:spPr>
      </p:pic>
      <p:pic>
        <p:nvPicPr>
          <p:cNvPr id="51" name="Picture 8" descr="ãtruck iconãçåçæå°çµæ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67" y="2380457"/>
            <a:ext cx="1168082" cy="11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4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1845 0.0016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2.70833E-6 -2.22222E-6 L 0.11445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2444 -0.0423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1.875E-6 -2.59259E-6 C -0.00208 -0.0037 -0.00417 -0.00694 -0.00573 -0.01111 C -0.00794 -0.0169 -0.0056 -0.01343 -0.00833 -0.01667 C -0.00873 -0.01806 -0.00912 -0.01921 -0.00938 -0.02037 C -0.00977 -0.02153 -0.01016 -0.02222 -0.01042 -0.02315 C -0.01107 -0.02477 -0.01159 -0.02639 -0.01198 -0.02778 C -0.01237 -0.02917 -0.01276 -0.03032 -0.01302 -0.03148 C -0.01341 -0.0331 -0.01367 -0.03472 -0.01406 -0.03611 C -0.01458 -0.0375 -0.01511 -0.03866 -0.01563 -0.03981 C -0.0168 -0.0456 -0.01706 -0.04653 -0.01771 -0.05278 C -0.02031 -0.07477 -0.01745 -0.05301 -0.01979 -0.07037 C -0.01966 -0.07176 -0.01979 -0.07338 -0.01927 -0.07407 C -0.01888 -0.075 -0.01771 -0.07593 -0.01719 -0.075 C -0.0168 -0.07431 -0.01758 -0.07269 -0.01771 -0.0713 C -0.01784 -0.07153 -0.02227 -0.08218 -0.01823 -0.08056 C -0.0168 -0.08009 -0.01615 -0.07315 -0.01615 -0.07315 C -0.01667 -0.07269 -0.01719 -0.0713 -0.01771 -0.0713 C -0.01966 -0.07199 -0.01849 -0.07662 -0.01823 -0.07778 C -0.01797 -0.07708 -0.01576 -0.07269 -0.01771 -0.0713 C -0.01836 -0.07106 -0.01849 -0.07315 -0.01875 -0.07407 C -0.01862 -0.07546 -0.01888 -0.07731 -0.01823 -0.07778 C -0.01641 -0.07986 -0.0155 -0.07454 -0.01511 -0.07315 C -0.01537 -0.07222 -0.01589 -0.06644 -0.01771 -0.0713 C -0.01862 -0.07361 -0.01836 -0.07639 -0.01875 -0.0787 C -0.01914 -0.08056 -0.01992 -0.08194 -0.02031 -0.08333 C -0.02083 -0.08495 -0.0211 -0.08657 -0.02136 -0.08796 C -0.02083 -0.08843 -0.02044 -0.08912 -0.01979 -0.08889 C -0.01133 -0.08843 -0.00287 -0.08704 0.00573 -0.08611 L 0.02656 -0.08426 C 0.02969 -0.08333 0.03268 -0.08218 0.03594 -0.08148 C 0.05091 -0.0787 0.08047 -0.07847 0.09062 -0.07778 L 0.11719 -0.075 C 0.12083 -0.07477 0.12448 -0.07431 0.12812 -0.07315 C 0.1293 -0.07292 0.13047 -0.0713 0.13177 -0.07037 C 0.1332 -0.06968 0.13476 -0.06898 0.13646 -0.06852 C 0.14466 -0.06667 0.14427 -0.06667 0.15 -0.06667 " pathEditMode="relative" ptsTypes="AAAAAAAAAAAAAAAAAAAAAAAAAAAAAAAAAAA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Mathematical Formulation-Objective function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55" t="5859" r="2139" b="2297"/>
          <a:stretch/>
        </p:blipFill>
        <p:spPr>
          <a:xfrm>
            <a:off x="1725770" y="2212996"/>
            <a:ext cx="9445659" cy="1093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>
            <a:off x="133350" y="393833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83677" y="3899748"/>
            <a:ext cx="10908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Fulfill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whole demand from customers by using the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lowest system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cost.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520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Framework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2385" y="2025982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Initial Condition and parameter setting</a:t>
                </a:r>
              </a:p>
              <a:p>
                <a:pPr lvl="1">
                  <a:buFont typeface="Calibri" panose="020F0502020204030204" pitchFamily="34" charset="0"/>
                  <a:buChar char="₋"/>
                </a:pPr>
                <a:r>
                  <a:rPr lang="en-US" altLang="zh-TW" sz="2400" dirty="0" smtClean="0">
                    <a:latin typeface="Cambria Math" panose="02040503050406030204" pitchFamily="18" charset="0"/>
                  </a:rPr>
                  <a:t>depot, initial CPs, customers, possible CPs location</a:t>
                </a:r>
                <a:endParaRPr lang="en-US" altLang="zh-TW" sz="2400" b="0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Calibri" panose="020F0502020204030204" pitchFamily="34" charset="0"/>
                  <a:buChar char="₋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𝑛𝐶𝑃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TW" sz="2400" dirty="0" smtClean="0"/>
                  <a:t>,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𝑠𝑖𝑧𝑒𝐶𝐹</m:t>
                    </m:r>
                  </m:oMath>
                </a14:m>
                <a:r>
                  <a:rPr lang="en-US" altLang="zh-TW" sz="2400" dirty="0" smtClean="0"/>
                  <a:t>,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𝐶𝐴𝑁𝐷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𝑙𝑒𝑛𝑇𝑎𝑏𝑢</m:t>
                    </m:r>
                  </m:oMath>
                </a14:m>
                <a:r>
                  <a:rPr lang="en-US" altLang="zh-TW" sz="2400" dirty="0" smtClean="0"/>
                  <a:t>,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𝑖𝑡𝑒𝑟𝑇𝑎𝑏𝑢</m:t>
                    </m:r>
                  </m:oMath>
                </a14:m>
                <a:endParaRPr lang="en-US" altLang="zh-TW" sz="2400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Select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𝑛𝐶𝑃</m:t>
                    </m:r>
                  </m:oMath>
                </a14:m>
                <a:r>
                  <a:rPr lang="zh-TW" altLang="en-US" i="1" dirty="0" smtClean="0"/>
                  <a:t> </a:t>
                </a:r>
                <a:r>
                  <a:rPr lang="en-US" altLang="zh-TW" dirty="0" smtClean="0"/>
                  <a:t>the closest initial CPs to depot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Generate route for CFs by using </a:t>
                </a:r>
                <a:r>
                  <a:rPr lang="en-US" altLang="zh-TW" dirty="0" err="1" smtClean="0"/>
                  <a:t>Tabu</a:t>
                </a:r>
                <a:r>
                  <a:rPr lang="en-US" altLang="zh-TW" dirty="0" smtClean="0"/>
                  <a:t> Search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Update track’s route by using K-means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Check is all customer be </a:t>
                </a:r>
                <a:r>
                  <a:rPr lang="en-US" altLang="zh-TW" dirty="0" smtClean="0"/>
                  <a:t>served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Trucks and CFs back to initial points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2385" y="2025982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986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7895" y="1265292"/>
            <a:ext cx="4077049" cy="5192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9301410" y="1173012"/>
            <a:ext cx="2293690" cy="1037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301410" y="2331289"/>
            <a:ext cx="1190795" cy="490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01409" y="3094887"/>
            <a:ext cx="1190795" cy="59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301409" y="3965666"/>
            <a:ext cx="1190795" cy="59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257460" y="4725789"/>
            <a:ext cx="1234744" cy="939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272534" y="5826901"/>
            <a:ext cx="1234744" cy="665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55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97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8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>
          <a:xfrm>
            <a:off x="2495629" y="3325090"/>
            <a:ext cx="9449760" cy="3104259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過往經驗分享</a:t>
            </a:r>
            <a:r>
              <a:rPr lang="zh-TW" altLang="en-US" sz="4400" dirty="0"/>
              <a:t/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664950" y="6492875"/>
            <a:ext cx="527050" cy="365125"/>
          </a:xfrm>
        </p:spPr>
        <p:txBody>
          <a:bodyPr/>
          <a:lstStyle/>
          <a:p>
            <a:fld id="{849D835D-C9F8-4328-AFC1-46532F48D5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2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介接不同平台，讓使用者統一用同一接口取用其他服務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可快速</a:t>
            </a:r>
            <a:r>
              <a:rPr lang="zh-TW" altLang="en-US" dirty="0"/>
              <a:t>建</a:t>
            </a:r>
            <a:r>
              <a:rPr lang="zh-TW" altLang="en-US" dirty="0" smtClean="0"/>
              <a:t>立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擁有</a:t>
            </a:r>
            <a:r>
              <a:rPr lang="en-US" altLang="zh-TW" dirty="0" smtClean="0">
                <a:hlinkClick r:id="rId2"/>
              </a:rPr>
              <a:t>Swagger </a:t>
            </a:r>
            <a:r>
              <a:rPr lang="en-US" altLang="zh-TW" dirty="0">
                <a:hlinkClick r:id="rId2"/>
              </a:rPr>
              <a:t>UI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Flask-</a:t>
            </a:r>
            <a:r>
              <a:rPr lang="en-US" altLang="zh-TW" dirty="0" err="1" smtClean="0"/>
              <a:t>RESTPlus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pic>
        <p:nvPicPr>
          <p:cNvPr id="1026" name="Picture 2" descr="How to secure your REST API from attackers - Report Cyber Cr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5"/>
          <a:stretch/>
        </p:blipFill>
        <p:spPr bwMode="auto">
          <a:xfrm>
            <a:off x="3129646" y="3554000"/>
            <a:ext cx="6141354" cy="3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00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中的Socket 程式設計（指南） - IT閱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234" y="2979085"/>
            <a:ext cx="3340100" cy="37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分為</a:t>
            </a:r>
            <a:r>
              <a:rPr lang="en-US" altLang="zh-TW" dirty="0" smtClean="0"/>
              <a:t>serve</a:t>
            </a:r>
            <a:r>
              <a:rPr lang="zh-TW" altLang="en-US" dirty="0" smtClean="0"/>
              <a:t>端及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將資料進行傳送，又分兩種傳輸協定分別為</a:t>
            </a:r>
            <a:r>
              <a:rPr lang="en-US" altLang="zh-TW" dirty="0" smtClean="0"/>
              <a:t>TCP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UDP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35D-C9F8-4328-AFC1-46532F48D59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052" name="Picture 4" descr="person icon | EIT RawMate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" y="4209761"/>
            <a:ext cx="1357263" cy="13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i Icon from Information Technology Pack |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4209761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rver Icon – Free Download, PNG and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96" y="4152561"/>
            <a:ext cx="1414463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交易所图标免费下载_交易所矢量图标-88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4117258"/>
            <a:ext cx="1449766" cy="14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1470267" y="4564150"/>
            <a:ext cx="538589" cy="294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514340" y="4564150"/>
            <a:ext cx="538589" cy="294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509172" y="4569101"/>
            <a:ext cx="538589" cy="294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flipH="1">
            <a:off x="5491114" y="5043252"/>
            <a:ext cx="538589" cy="2941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H="1">
            <a:off x="3486955" y="5028985"/>
            <a:ext cx="538589" cy="2941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1461709" y="5006969"/>
            <a:ext cx="538589" cy="2941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86564" y="4019550"/>
            <a:ext cx="775861" cy="172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85977" y="3583713"/>
            <a:ext cx="1509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</a:p>
        </p:txBody>
      </p:sp>
    </p:spTree>
    <p:extLst>
      <p:ext uri="{BB962C8B-B14F-4D97-AF65-F5344CB8AC3E}">
        <p14:creationId xmlns:p14="http://schemas.microsoft.com/office/powerpoint/2010/main" val="2857178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O" id="{B41E4B7B-3D7E-44D7-81CC-52F3D75E5226}" vid="{74198F2C-F4B0-486B-ACEB-CE3BDE5BE07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AUO</Template>
  <TotalTime>164</TotalTime>
  <Words>302</Words>
  <Application>Microsoft Office PowerPoint</Application>
  <PresentationFormat>寬螢幕</PresentationFormat>
  <Paragraphs>57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Noto Sans CJK SC Medium</vt:lpstr>
      <vt:lpstr>微軟正黑體</vt:lpstr>
      <vt:lpstr>新細明體</vt:lpstr>
      <vt:lpstr>標楷體</vt:lpstr>
      <vt:lpstr>Arial</vt:lpstr>
      <vt:lpstr>Calibri</vt:lpstr>
      <vt:lpstr>Cambria Math</vt:lpstr>
      <vt:lpstr>Gill Sans MT</vt:lpstr>
      <vt:lpstr>Symbol</vt:lpstr>
      <vt:lpstr>Times New Roman</vt:lpstr>
      <vt:lpstr>AUO</vt:lpstr>
      <vt:lpstr>Tabu Search+Kmeans應用於二階層動態衛星路徑問題 &amp; 過往技術經驗分享</vt:lpstr>
      <vt:lpstr>PowerPoint 簡報</vt:lpstr>
      <vt:lpstr>Background</vt:lpstr>
      <vt:lpstr>二階層動態衛星路徑問題(2E-LRPDS)</vt:lpstr>
      <vt:lpstr>Mathematical Formulation-Objective function</vt:lpstr>
      <vt:lpstr>Research Framework</vt:lpstr>
      <vt:lpstr>PowerPoint 簡報</vt:lpstr>
      <vt:lpstr>Flask-RESTPlus API</vt:lpstr>
      <vt:lpstr>socket</vt:lpstr>
      <vt:lpstr>即時交易行情</vt:lpstr>
      <vt:lpstr>Multiprocess(多行程) &amp; Multithread(執行緒)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Nina Kang 康嘉恩</dc:creator>
  <cp:lastModifiedBy>Nina Kang 康嘉恩</cp:lastModifiedBy>
  <cp:revision>13</cp:revision>
  <dcterms:created xsi:type="dcterms:W3CDTF">2021-09-13T05:30:26Z</dcterms:created>
  <dcterms:modified xsi:type="dcterms:W3CDTF">2021-09-13T08:14:45Z</dcterms:modified>
</cp:coreProperties>
</file>