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78" r:id="rId3"/>
    <p:sldId id="266" r:id="rId4"/>
    <p:sldId id="268" r:id="rId5"/>
    <p:sldId id="265" r:id="rId6"/>
    <p:sldId id="258" r:id="rId7"/>
    <p:sldId id="298" r:id="rId8"/>
    <p:sldId id="283" r:id="rId9"/>
    <p:sldId id="282" r:id="rId10"/>
    <p:sldId id="259" r:id="rId11"/>
    <p:sldId id="267" r:id="rId12"/>
    <p:sldId id="272" r:id="rId13"/>
    <p:sldId id="273" r:id="rId14"/>
    <p:sldId id="299" r:id="rId15"/>
    <p:sldId id="260" r:id="rId16"/>
    <p:sldId id="284" r:id="rId17"/>
    <p:sldId id="271" r:id="rId18"/>
    <p:sldId id="274" r:id="rId19"/>
    <p:sldId id="275" r:id="rId20"/>
    <p:sldId id="289" r:id="rId21"/>
    <p:sldId id="295" r:id="rId22"/>
    <p:sldId id="300" r:id="rId23"/>
    <p:sldId id="296" r:id="rId24"/>
    <p:sldId id="287" r:id="rId25"/>
    <p:sldId id="288" r:id="rId26"/>
    <p:sldId id="281" r:id="rId27"/>
    <p:sldId id="291" r:id="rId28"/>
    <p:sldId id="285" r:id="rId29"/>
    <p:sldId id="286" r:id="rId30"/>
    <p:sldId id="297" r:id="rId31"/>
    <p:sldId id="292" r:id="rId32"/>
    <p:sldId id="264" r:id="rId33"/>
    <p:sldId id="307" r:id="rId34"/>
    <p:sldId id="303" r:id="rId35"/>
    <p:sldId id="304" r:id="rId36"/>
    <p:sldId id="305" r:id="rId37"/>
    <p:sldId id="306" r:id="rId38"/>
    <p:sldId id="301" r:id="rId39"/>
    <p:sldId id="290" r:id="rId40"/>
    <p:sldId id="262" r:id="rId41"/>
    <p:sldId id="270" r:id="rId42"/>
    <p:sldId id="269" r:id="rId43"/>
    <p:sldId id="277" r:id="rId44"/>
    <p:sldId id="309" r:id="rId45"/>
    <p:sldId id="276" r:id="rId46"/>
    <p:sldId id="30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D1A0E-E5A5-4002-89EC-5C8EEAB4558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275910-7B32-4469-9D79-7624558855A3}">
      <dgm:prSet phldrT="[Text]"/>
      <dgm:spPr/>
      <dgm:t>
        <a:bodyPr/>
        <a:lstStyle/>
        <a:p>
          <a:r>
            <a:rPr lang="en-US" dirty="0" smtClean="0"/>
            <a:t>/</a:t>
          </a:r>
          <a:endParaRPr lang="en-US" dirty="0"/>
        </a:p>
      </dgm:t>
    </dgm:pt>
    <dgm:pt modelId="{B32B5243-2A0B-4377-8892-6DAD38C5EBF1}" type="parTrans" cxnId="{7DCB4057-5DB7-45F0-A430-736104098E65}">
      <dgm:prSet/>
      <dgm:spPr/>
      <dgm:t>
        <a:bodyPr/>
        <a:lstStyle/>
        <a:p>
          <a:endParaRPr lang="en-US"/>
        </a:p>
      </dgm:t>
    </dgm:pt>
    <dgm:pt modelId="{BA88AEA5-FA0B-4743-8EC0-D99D1CEDA4C8}" type="sibTrans" cxnId="{7DCB4057-5DB7-45F0-A430-736104098E65}">
      <dgm:prSet/>
      <dgm:spPr/>
      <dgm:t>
        <a:bodyPr/>
        <a:lstStyle/>
        <a:p>
          <a:endParaRPr lang="en-US"/>
        </a:p>
      </dgm:t>
    </dgm:pt>
    <dgm:pt modelId="{E9E377D4-02E3-4BB0-917E-4C66177FA152}">
      <dgm:prSet phldrT="[Text]"/>
      <dgm:spPr/>
      <dgm:t>
        <a:bodyPr/>
        <a:lstStyle/>
        <a:p>
          <a:r>
            <a:rPr lang="en-US" dirty="0" smtClean="0"/>
            <a:t>/app1/p1</a:t>
          </a:r>
          <a:endParaRPr lang="en-US" dirty="0"/>
        </a:p>
      </dgm:t>
    </dgm:pt>
    <dgm:pt modelId="{8CA9165C-C2EC-4EF0-92EB-2387A130A566}" type="parTrans" cxnId="{B1B378C8-27E0-48C4-A48D-52D4BC121C63}">
      <dgm:prSet/>
      <dgm:spPr/>
      <dgm:t>
        <a:bodyPr/>
        <a:lstStyle/>
        <a:p>
          <a:endParaRPr lang="en-US"/>
        </a:p>
      </dgm:t>
    </dgm:pt>
    <dgm:pt modelId="{7A1F4B26-8442-48D9-B379-8F3D2190EA8C}" type="sibTrans" cxnId="{B1B378C8-27E0-48C4-A48D-52D4BC121C63}">
      <dgm:prSet/>
      <dgm:spPr/>
      <dgm:t>
        <a:bodyPr/>
        <a:lstStyle/>
        <a:p>
          <a:endParaRPr lang="en-US"/>
        </a:p>
      </dgm:t>
    </dgm:pt>
    <dgm:pt modelId="{C3956EB4-C5EA-40D0-8222-D4B800BF05C7}">
      <dgm:prSet phldrT="[Text]"/>
      <dgm:spPr/>
      <dgm:t>
        <a:bodyPr/>
        <a:lstStyle/>
        <a:p>
          <a:r>
            <a:rPr lang="en-US" dirty="0" smtClean="0"/>
            <a:t>/app1/p2</a:t>
          </a:r>
          <a:endParaRPr lang="en-US" dirty="0"/>
        </a:p>
      </dgm:t>
    </dgm:pt>
    <dgm:pt modelId="{05AB21DC-DC57-4117-81BD-913BD528960F}" type="parTrans" cxnId="{A7B1663E-DD04-4CBC-BCEB-57A26F630C04}">
      <dgm:prSet/>
      <dgm:spPr/>
      <dgm:t>
        <a:bodyPr/>
        <a:lstStyle/>
        <a:p>
          <a:endParaRPr lang="en-US"/>
        </a:p>
      </dgm:t>
    </dgm:pt>
    <dgm:pt modelId="{D051A3E1-2129-43C9-95FE-83DBA19B520B}" type="sibTrans" cxnId="{A7B1663E-DD04-4CBC-BCEB-57A26F630C04}">
      <dgm:prSet/>
      <dgm:spPr/>
      <dgm:t>
        <a:bodyPr/>
        <a:lstStyle/>
        <a:p>
          <a:endParaRPr lang="en-US"/>
        </a:p>
      </dgm:t>
    </dgm:pt>
    <dgm:pt modelId="{A6717B09-B6C3-4A52-88BD-EDB0FC1AD98E}">
      <dgm:prSet phldrT="[Text]"/>
      <dgm:spPr/>
      <dgm:t>
        <a:bodyPr/>
        <a:lstStyle/>
        <a:p>
          <a:r>
            <a:rPr lang="en-US" dirty="0" smtClean="0"/>
            <a:t>/app2</a:t>
          </a:r>
          <a:endParaRPr lang="en-US" dirty="0"/>
        </a:p>
      </dgm:t>
    </dgm:pt>
    <dgm:pt modelId="{6120D9AD-B703-411C-8377-D016C5A00281}" type="parTrans" cxnId="{9482FB2D-6348-4FB1-B820-4BDF0F8AF39B}">
      <dgm:prSet/>
      <dgm:spPr/>
      <dgm:t>
        <a:bodyPr/>
        <a:lstStyle/>
        <a:p>
          <a:endParaRPr lang="en-US"/>
        </a:p>
      </dgm:t>
    </dgm:pt>
    <dgm:pt modelId="{8305A34C-91F8-4F3A-B90F-9430CB826DF1}" type="sibTrans" cxnId="{9482FB2D-6348-4FB1-B820-4BDF0F8AF39B}">
      <dgm:prSet/>
      <dgm:spPr/>
      <dgm:t>
        <a:bodyPr/>
        <a:lstStyle/>
        <a:p>
          <a:endParaRPr lang="en-US"/>
        </a:p>
      </dgm:t>
    </dgm:pt>
    <dgm:pt modelId="{9F2CC986-D4B0-4A82-9E32-96A89A11E708}">
      <dgm:prSet phldrT="[Text]"/>
      <dgm:spPr/>
      <dgm:t>
        <a:bodyPr/>
        <a:lstStyle/>
        <a:p>
          <a:r>
            <a:rPr lang="en-US" dirty="0" smtClean="0"/>
            <a:t>/app2/p1</a:t>
          </a:r>
          <a:endParaRPr lang="en-US" dirty="0"/>
        </a:p>
      </dgm:t>
    </dgm:pt>
    <dgm:pt modelId="{70583B25-7799-4107-A5CA-E6942523E304}" type="parTrans" cxnId="{53AB7AB2-1A34-45F4-A976-38821771452E}">
      <dgm:prSet/>
      <dgm:spPr/>
      <dgm:t>
        <a:bodyPr/>
        <a:lstStyle/>
        <a:p>
          <a:endParaRPr lang="en-US"/>
        </a:p>
      </dgm:t>
    </dgm:pt>
    <dgm:pt modelId="{31A1008E-A4FC-4414-9D97-57E69299BA4A}" type="sibTrans" cxnId="{53AB7AB2-1A34-45F4-A976-38821771452E}">
      <dgm:prSet/>
      <dgm:spPr/>
      <dgm:t>
        <a:bodyPr/>
        <a:lstStyle/>
        <a:p>
          <a:endParaRPr lang="en-US"/>
        </a:p>
      </dgm:t>
    </dgm:pt>
    <dgm:pt modelId="{9E0E7068-7143-4C29-9347-420A0054740D}">
      <dgm:prSet phldrT="[Text]"/>
      <dgm:spPr/>
      <dgm:t>
        <a:bodyPr/>
        <a:lstStyle/>
        <a:p>
          <a:r>
            <a:rPr lang="en-US" dirty="0" smtClean="0"/>
            <a:t>/app1</a:t>
          </a:r>
          <a:endParaRPr lang="en-US" dirty="0"/>
        </a:p>
      </dgm:t>
    </dgm:pt>
    <dgm:pt modelId="{494F7F57-4042-417A-8321-79319F180D3F}" type="sibTrans" cxnId="{12CCD788-1631-4959-BCF4-5C3C2B8813C2}">
      <dgm:prSet/>
      <dgm:spPr/>
      <dgm:t>
        <a:bodyPr/>
        <a:lstStyle/>
        <a:p>
          <a:endParaRPr lang="en-US"/>
        </a:p>
      </dgm:t>
    </dgm:pt>
    <dgm:pt modelId="{5D028F93-0AC7-4AC7-BE91-50C36AFD995E}" type="parTrans" cxnId="{12CCD788-1631-4959-BCF4-5C3C2B8813C2}">
      <dgm:prSet/>
      <dgm:spPr/>
      <dgm:t>
        <a:bodyPr/>
        <a:lstStyle/>
        <a:p>
          <a:endParaRPr lang="en-US"/>
        </a:p>
      </dgm:t>
    </dgm:pt>
    <dgm:pt modelId="{BAAE41FF-14F2-47DD-AAB3-6A4515934CB2}" type="pres">
      <dgm:prSet presAssocID="{DCDD1A0E-E5A5-4002-89EC-5C8EEAB455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C3D936-5CA7-436E-B458-8D309C873B2D}" type="pres">
      <dgm:prSet presAssocID="{7C275910-7B32-4469-9D79-7624558855A3}" presName="hierRoot1" presStyleCnt="0"/>
      <dgm:spPr/>
    </dgm:pt>
    <dgm:pt modelId="{F52DA1A2-5C95-428F-AD2F-18BD4195C77E}" type="pres">
      <dgm:prSet presAssocID="{7C275910-7B32-4469-9D79-7624558855A3}" presName="composite" presStyleCnt="0"/>
      <dgm:spPr/>
    </dgm:pt>
    <dgm:pt modelId="{EB35299A-8AF8-4910-A759-9C8E8C8A75D3}" type="pres">
      <dgm:prSet presAssocID="{7C275910-7B32-4469-9D79-7624558855A3}" presName="image" presStyleLbl="node0" presStyleIdx="0" presStyleCnt="1"/>
      <dgm:spPr/>
    </dgm:pt>
    <dgm:pt modelId="{524343E3-26E1-44C0-93D7-79B0C6408482}" type="pres">
      <dgm:prSet presAssocID="{7C275910-7B32-4469-9D79-7624558855A3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0178DA-ED46-4DD9-8544-147E7B32C522}" type="pres">
      <dgm:prSet presAssocID="{7C275910-7B32-4469-9D79-7624558855A3}" presName="hierChild2" presStyleCnt="0"/>
      <dgm:spPr/>
    </dgm:pt>
    <dgm:pt modelId="{FB936B80-89DE-41DF-8837-174F86634F5A}" type="pres">
      <dgm:prSet presAssocID="{5D028F93-0AC7-4AC7-BE91-50C36AFD995E}" presName="Name10" presStyleLbl="parChTrans1D2" presStyleIdx="0" presStyleCnt="2"/>
      <dgm:spPr/>
    </dgm:pt>
    <dgm:pt modelId="{CADD496F-D9DE-4735-B94D-20A57DB378D4}" type="pres">
      <dgm:prSet presAssocID="{9E0E7068-7143-4C29-9347-420A0054740D}" presName="hierRoot2" presStyleCnt="0"/>
      <dgm:spPr/>
    </dgm:pt>
    <dgm:pt modelId="{9B529C96-6CCD-47E0-9B88-3B386063DF01}" type="pres">
      <dgm:prSet presAssocID="{9E0E7068-7143-4C29-9347-420A0054740D}" presName="composite2" presStyleCnt="0"/>
      <dgm:spPr/>
    </dgm:pt>
    <dgm:pt modelId="{6D9ABF70-92D0-4CCC-95B9-19483F0FC082}" type="pres">
      <dgm:prSet presAssocID="{9E0E7068-7143-4C29-9347-420A0054740D}" presName="image2" presStyleLbl="node2" presStyleIdx="0" presStyleCnt="2"/>
      <dgm:spPr/>
    </dgm:pt>
    <dgm:pt modelId="{2764A3E3-512A-4439-9747-A509D4E21E39}" type="pres">
      <dgm:prSet presAssocID="{9E0E7068-7143-4C29-9347-420A0054740D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417BC5-E992-463E-AEE8-E076ACA318EB}" type="pres">
      <dgm:prSet presAssocID="{9E0E7068-7143-4C29-9347-420A0054740D}" presName="hierChild3" presStyleCnt="0"/>
      <dgm:spPr/>
    </dgm:pt>
    <dgm:pt modelId="{FF8B8C92-B083-430F-BEC9-1CD082F80540}" type="pres">
      <dgm:prSet presAssocID="{8CA9165C-C2EC-4EF0-92EB-2387A130A566}" presName="Name17" presStyleLbl="parChTrans1D3" presStyleIdx="0" presStyleCnt="3"/>
      <dgm:spPr/>
    </dgm:pt>
    <dgm:pt modelId="{2F4BE4E1-E56C-4DA6-A18C-1518D7EF304C}" type="pres">
      <dgm:prSet presAssocID="{E9E377D4-02E3-4BB0-917E-4C66177FA152}" presName="hierRoot3" presStyleCnt="0"/>
      <dgm:spPr/>
    </dgm:pt>
    <dgm:pt modelId="{4C74B9A5-622E-4C6F-AF8C-39E94375C453}" type="pres">
      <dgm:prSet presAssocID="{E9E377D4-02E3-4BB0-917E-4C66177FA152}" presName="composite3" presStyleCnt="0"/>
      <dgm:spPr/>
    </dgm:pt>
    <dgm:pt modelId="{CB09CE54-0332-45A8-ABFF-71147431C64E}" type="pres">
      <dgm:prSet presAssocID="{E9E377D4-02E3-4BB0-917E-4C66177FA152}" presName="image3" presStyleLbl="node3" presStyleIdx="0" presStyleCnt="3"/>
      <dgm:spPr/>
    </dgm:pt>
    <dgm:pt modelId="{6E509165-C1D5-4669-A8AB-8C9D16BE4494}" type="pres">
      <dgm:prSet presAssocID="{E9E377D4-02E3-4BB0-917E-4C66177FA152}" presName="text3" presStyleLbl="revTx" presStyleIdx="2" presStyleCnt="6">
        <dgm:presLayoutVars>
          <dgm:chPref val="3"/>
        </dgm:presLayoutVars>
      </dgm:prSet>
      <dgm:spPr/>
    </dgm:pt>
    <dgm:pt modelId="{A4322C9F-2F5B-4127-83BF-69A1554A221A}" type="pres">
      <dgm:prSet presAssocID="{E9E377D4-02E3-4BB0-917E-4C66177FA152}" presName="hierChild4" presStyleCnt="0"/>
      <dgm:spPr/>
    </dgm:pt>
    <dgm:pt modelId="{4D99CC4F-6588-4E37-BC41-369F186F3794}" type="pres">
      <dgm:prSet presAssocID="{05AB21DC-DC57-4117-81BD-913BD528960F}" presName="Name17" presStyleLbl="parChTrans1D3" presStyleIdx="1" presStyleCnt="3"/>
      <dgm:spPr/>
    </dgm:pt>
    <dgm:pt modelId="{071E7F38-D353-4DFB-A2B6-2A50FF3837C2}" type="pres">
      <dgm:prSet presAssocID="{C3956EB4-C5EA-40D0-8222-D4B800BF05C7}" presName="hierRoot3" presStyleCnt="0"/>
      <dgm:spPr/>
    </dgm:pt>
    <dgm:pt modelId="{6C8F412F-495A-4987-95D5-AC96EA5CD275}" type="pres">
      <dgm:prSet presAssocID="{C3956EB4-C5EA-40D0-8222-D4B800BF05C7}" presName="composite3" presStyleCnt="0"/>
      <dgm:spPr/>
    </dgm:pt>
    <dgm:pt modelId="{E33FB497-FF2F-4D82-92A0-7FEEB96F60F4}" type="pres">
      <dgm:prSet presAssocID="{C3956EB4-C5EA-40D0-8222-D4B800BF05C7}" presName="image3" presStyleLbl="node3" presStyleIdx="1" presStyleCnt="3"/>
      <dgm:spPr/>
    </dgm:pt>
    <dgm:pt modelId="{A689141E-A02B-469E-8FD4-E4369C3BA0ED}" type="pres">
      <dgm:prSet presAssocID="{C3956EB4-C5EA-40D0-8222-D4B800BF05C7}" presName="text3" presStyleLbl="revTx" presStyleIdx="3" presStyleCnt="6">
        <dgm:presLayoutVars>
          <dgm:chPref val="3"/>
        </dgm:presLayoutVars>
      </dgm:prSet>
      <dgm:spPr/>
    </dgm:pt>
    <dgm:pt modelId="{F1F602E6-CD1F-4865-AD62-E72348100868}" type="pres">
      <dgm:prSet presAssocID="{C3956EB4-C5EA-40D0-8222-D4B800BF05C7}" presName="hierChild4" presStyleCnt="0"/>
      <dgm:spPr/>
    </dgm:pt>
    <dgm:pt modelId="{9369562F-7B0D-4E98-A5A9-F90C2F72A90D}" type="pres">
      <dgm:prSet presAssocID="{6120D9AD-B703-411C-8377-D016C5A00281}" presName="Name10" presStyleLbl="parChTrans1D2" presStyleIdx="1" presStyleCnt="2"/>
      <dgm:spPr/>
    </dgm:pt>
    <dgm:pt modelId="{C4989938-C925-4D2C-A1CF-12085359B046}" type="pres">
      <dgm:prSet presAssocID="{A6717B09-B6C3-4A52-88BD-EDB0FC1AD98E}" presName="hierRoot2" presStyleCnt="0"/>
      <dgm:spPr/>
    </dgm:pt>
    <dgm:pt modelId="{0AF0F90A-1BFA-4582-A3FD-9834FE4E857F}" type="pres">
      <dgm:prSet presAssocID="{A6717B09-B6C3-4A52-88BD-EDB0FC1AD98E}" presName="composite2" presStyleCnt="0"/>
      <dgm:spPr/>
    </dgm:pt>
    <dgm:pt modelId="{3FE98844-25E6-496C-B80C-43CC667FC95A}" type="pres">
      <dgm:prSet presAssocID="{A6717B09-B6C3-4A52-88BD-EDB0FC1AD98E}" presName="image2" presStyleLbl="node2" presStyleIdx="1" presStyleCnt="2"/>
      <dgm:spPr/>
    </dgm:pt>
    <dgm:pt modelId="{B8170024-D0C6-405C-9017-268ECB84E595}" type="pres">
      <dgm:prSet presAssocID="{A6717B09-B6C3-4A52-88BD-EDB0FC1AD98E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39A127-B8E4-4415-93F6-84825D17BD6E}" type="pres">
      <dgm:prSet presAssocID="{A6717B09-B6C3-4A52-88BD-EDB0FC1AD98E}" presName="hierChild3" presStyleCnt="0"/>
      <dgm:spPr/>
    </dgm:pt>
    <dgm:pt modelId="{B888A151-DDAA-4695-8E64-41965671F685}" type="pres">
      <dgm:prSet presAssocID="{70583B25-7799-4107-A5CA-E6942523E304}" presName="Name17" presStyleLbl="parChTrans1D3" presStyleIdx="2" presStyleCnt="3"/>
      <dgm:spPr/>
    </dgm:pt>
    <dgm:pt modelId="{6BDD828B-6ABC-4809-B7C4-BB7DBF3E126E}" type="pres">
      <dgm:prSet presAssocID="{9F2CC986-D4B0-4A82-9E32-96A89A11E708}" presName="hierRoot3" presStyleCnt="0"/>
      <dgm:spPr/>
    </dgm:pt>
    <dgm:pt modelId="{19775876-9F47-4837-B1D0-DC28E217E3BB}" type="pres">
      <dgm:prSet presAssocID="{9F2CC986-D4B0-4A82-9E32-96A89A11E708}" presName="composite3" presStyleCnt="0"/>
      <dgm:spPr/>
    </dgm:pt>
    <dgm:pt modelId="{19C12B0B-11AD-494B-9AAC-0EFEB62097E2}" type="pres">
      <dgm:prSet presAssocID="{9F2CC986-D4B0-4A82-9E32-96A89A11E708}" presName="image3" presStyleLbl="node3" presStyleIdx="2" presStyleCnt="3"/>
      <dgm:spPr/>
    </dgm:pt>
    <dgm:pt modelId="{BCA6C093-F694-4506-8EBE-6C519F7A568F}" type="pres">
      <dgm:prSet presAssocID="{9F2CC986-D4B0-4A82-9E32-96A89A11E708}" presName="text3" presStyleLbl="revTx" presStyleIdx="5" presStyleCnt="6">
        <dgm:presLayoutVars>
          <dgm:chPref val="3"/>
        </dgm:presLayoutVars>
      </dgm:prSet>
      <dgm:spPr/>
    </dgm:pt>
    <dgm:pt modelId="{BF6DC500-A01C-4C4B-9D7A-68CD6E54B236}" type="pres">
      <dgm:prSet presAssocID="{9F2CC986-D4B0-4A82-9E32-96A89A11E708}" presName="hierChild4" presStyleCnt="0"/>
      <dgm:spPr/>
    </dgm:pt>
  </dgm:ptLst>
  <dgm:cxnLst>
    <dgm:cxn modelId="{E20093EF-7640-47B5-87F6-DE870E534B47}" type="presOf" srcId="{C3956EB4-C5EA-40D0-8222-D4B800BF05C7}" destId="{A689141E-A02B-469E-8FD4-E4369C3BA0ED}" srcOrd="0" destOrd="0" presId="urn:microsoft.com/office/officeart/2009/layout/CirclePictureHierarchy"/>
    <dgm:cxn modelId="{9482FB2D-6348-4FB1-B820-4BDF0F8AF39B}" srcId="{7C275910-7B32-4469-9D79-7624558855A3}" destId="{A6717B09-B6C3-4A52-88BD-EDB0FC1AD98E}" srcOrd="1" destOrd="0" parTransId="{6120D9AD-B703-411C-8377-D016C5A00281}" sibTransId="{8305A34C-91F8-4F3A-B90F-9430CB826DF1}"/>
    <dgm:cxn modelId="{09B6AF97-2B05-4A24-8C34-B40D57A9DB2D}" type="presOf" srcId="{8CA9165C-C2EC-4EF0-92EB-2387A130A566}" destId="{FF8B8C92-B083-430F-BEC9-1CD082F80540}" srcOrd="0" destOrd="0" presId="urn:microsoft.com/office/officeart/2009/layout/CirclePictureHierarchy"/>
    <dgm:cxn modelId="{ADAC22DA-2CEB-4E7E-9645-CC59EFC5E3CE}" type="presOf" srcId="{6120D9AD-B703-411C-8377-D016C5A00281}" destId="{9369562F-7B0D-4E98-A5A9-F90C2F72A90D}" srcOrd="0" destOrd="0" presId="urn:microsoft.com/office/officeart/2009/layout/CirclePictureHierarchy"/>
    <dgm:cxn modelId="{7D0C0196-0D72-481C-80A3-B1E1F56AF0BA}" type="presOf" srcId="{E9E377D4-02E3-4BB0-917E-4C66177FA152}" destId="{6E509165-C1D5-4669-A8AB-8C9D16BE4494}" srcOrd="0" destOrd="0" presId="urn:microsoft.com/office/officeart/2009/layout/CirclePictureHierarchy"/>
    <dgm:cxn modelId="{759910BC-6056-4C0E-B479-39C78CA5DB8D}" type="presOf" srcId="{05AB21DC-DC57-4117-81BD-913BD528960F}" destId="{4D99CC4F-6588-4E37-BC41-369F186F3794}" srcOrd="0" destOrd="0" presId="urn:microsoft.com/office/officeart/2009/layout/CirclePictureHierarchy"/>
    <dgm:cxn modelId="{C31E11FB-C407-408A-8E4B-7C42F3664D92}" type="presOf" srcId="{DCDD1A0E-E5A5-4002-89EC-5C8EEAB4558A}" destId="{BAAE41FF-14F2-47DD-AAB3-6A4515934CB2}" srcOrd="0" destOrd="0" presId="urn:microsoft.com/office/officeart/2009/layout/CirclePictureHierarchy"/>
    <dgm:cxn modelId="{53AB7AB2-1A34-45F4-A976-38821771452E}" srcId="{A6717B09-B6C3-4A52-88BD-EDB0FC1AD98E}" destId="{9F2CC986-D4B0-4A82-9E32-96A89A11E708}" srcOrd="0" destOrd="0" parTransId="{70583B25-7799-4107-A5CA-E6942523E304}" sibTransId="{31A1008E-A4FC-4414-9D97-57E69299BA4A}"/>
    <dgm:cxn modelId="{71BD4137-6F69-4D2F-B11D-E23A26106231}" type="presOf" srcId="{9F2CC986-D4B0-4A82-9E32-96A89A11E708}" destId="{BCA6C093-F694-4506-8EBE-6C519F7A568F}" srcOrd="0" destOrd="0" presId="urn:microsoft.com/office/officeart/2009/layout/CirclePictureHierarchy"/>
    <dgm:cxn modelId="{12CCD788-1631-4959-BCF4-5C3C2B8813C2}" srcId="{7C275910-7B32-4469-9D79-7624558855A3}" destId="{9E0E7068-7143-4C29-9347-420A0054740D}" srcOrd="0" destOrd="0" parTransId="{5D028F93-0AC7-4AC7-BE91-50C36AFD995E}" sibTransId="{494F7F57-4042-417A-8321-79319F180D3F}"/>
    <dgm:cxn modelId="{43D7C5EE-874C-491A-8888-921451B3ABC4}" type="presOf" srcId="{A6717B09-B6C3-4A52-88BD-EDB0FC1AD98E}" destId="{B8170024-D0C6-405C-9017-268ECB84E595}" srcOrd="0" destOrd="0" presId="urn:microsoft.com/office/officeart/2009/layout/CirclePictureHierarchy"/>
    <dgm:cxn modelId="{A7B1663E-DD04-4CBC-BCEB-57A26F630C04}" srcId="{9E0E7068-7143-4C29-9347-420A0054740D}" destId="{C3956EB4-C5EA-40D0-8222-D4B800BF05C7}" srcOrd="1" destOrd="0" parTransId="{05AB21DC-DC57-4117-81BD-913BD528960F}" sibTransId="{D051A3E1-2129-43C9-95FE-83DBA19B520B}"/>
    <dgm:cxn modelId="{591B0C24-00BF-40F7-BF2C-6311C80E0999}" type="presOf" srcId="{7C275910-7B32-4469-9D79-7624558855A3}" destId="{524343E3-26E1-44C0-93D7-79B0C6408482}" srcOrd="0" destOrd="0" presId="urn:microsoft.com/office/officeart/2009/layout/CirclePictureHierarchy"/>
    <dgm:cxn modelId="{B1B378C8-27E0-48C4-A48D-52D4BC121C63}" srcId="{9E0E7068-7143-4C29-9347-420A0054740D}" destId="{E9E377D4-02E3-4BB0-917E-4C66177FA152}" srcOrd="0" destOrd="0" parTransId="{8CA9165C-C2EC-4EF0-92EB-2387A130A566}" sibTransId="{7A1F4B26-8442-48D9-B379-8F3D2190EA8C}"/>
    <dgm:cxn modelId="{7DCB4057-5DB7-45F0-A430-736104098E65}" srcId="{DCDD1A0E-E5A5-4002-89EC-5C8EEAB4558A}" destId="{7C275910-7B32-4469-9D79-7624558855A3}" srcOrd="0" destOrd="0" parTransId="{B32B5243-2A0B-4377-8892-6DAD38C5EBF1}" sibTransId="{BA88AEA5-FA0B-4743-8EC0-D99D1CEDA4C8}"/>
    <dgm:cxn modelId="{E56B328B-C2CC-45D1-8669-0BCC61B6384A}" type="presOf" srcId="{5D028F93-0AC7-4AC7-BE91-50C36AFD995E}" destId="{FB936B80-89DE-41DF-8837-174F86634F5A}" srcOrd="0" destOrd="0" presId="urn:microsoft.com/office/officeart/2009/layout/CirclePictureHierarchy"/>
    <dgm:cxn modelId="{E0D7D039-707D-4C54-84F3-7168914469E9}" type="presOf" srcId="{70583B25-7799-4107-A5CA-E6942523E304}" destId="{B888A151-DDAA-4695-8E64-41965671F685}" srcOrd="0" destOrd="0" presId="urn:microsoft.com/office/officeart/2009/layout/CirclePictureHierarchy"/>
    <dgm:cxn modelId="{E456E3FF-6B03-46B7-918E-A8CCFCC8B22A}" type="presOf" srcId="{9E0E7068-7143-4C29-9347-420A0054740D}" destId="{2764A3E3-512A-4439-9747-A509D4E21E39}" srcOrd="0" destOrd="0" presId="urn:microsoft.com/office/officeart/2009/layout/CirclePictureHierarchy"/>
    <dgm:cxn modelId="{7B478DB1-86DE-4412-83A1-F2BBD8BF0A65}" type="presParOf" srcId="{BAAE41FF-14F2-47DD-AAB3-6A4515934CB2}" destId="{72C3D936-5CA7-436E-B458-8D309C873B2D}" srcOrd="0" destOrd="0" presId="urn:microsoft.com/office/officeart/2009/layout/CirclePictureHierarchy"/>
    <dgm:cxn modelId="{7EABA668-D807-4091-98EA-76864B3E6947}" type="presParOf" srcId="{72C3D936-5CA7-436E-B458-8D309C873B2D}" destId="{F52DA1A2-5C95-428F-AD2F-18BD4195C77E}" srcOrd="0" destOrd="0" presId="urn:microsoft.com/office/officeart/2009/layout/CirclePictureHierarchy"/>
    <dgm:cxn modelId="{1DDC949F-94E5-44F6-B841-3A9A0FFF19E5}" type="presParOf" srcId="{F52DA1A2-5C95-428F-AD2F-18BD4195C77E}" destId="{EB35299A-8AF8-4910-A759-9C8E8C8A75D3}" srcOrd="0" destOrd="0" presId="urn:microsoft.com/office/officeart/2009/layout/CirclePictureHierarchy"/>
    <dgm:cxn modelId="{75539984-F873-4F77-9013-BD5B508B4474}" type="presParOf" srcId="{F52DA1A2-5C95-428F-AD2F-18BD4195C77E}" destId="{524343E3-26E1-44C0-93D7-79B0C6408482}" srcOrd="1" destOrd="0" presId="urn:microsoft.com/office/officeart/2009/layout/CirclePictureHierarchy"/>
    <dgm:cxn modelId="{279D25C6-BBBF-4938-9DCC-E5029C7E3C54}" type="presParOf" srcId="{72C3D936-5CA7-436E-B458-8D309C873B2D}" destId="{4D0178DA-ED46-4DD9-8544-147E7B32C522}" srcOrd="1" destOrd="0" presId="urn:microsoft.com/office/officeart/2009/layout/CirclePictureHierarchy"/>
    <dgm:cxn modelId="{F99BC388-C88F-4EEC-9425-B15EB24CAE73}" type="presParOf" srcId="{4D0178DA-ED46-4DD9-8544-147E7B32C522}" destId="{FB936B80-89DE-41DF-8837-174F86634F5A}" srcOrd="0" destOrd="0" presId="urn:microsoft.com/office/officeart/2009/layout/CirclePictureHierarchy"/>
    <dgm:cxn modelId="{374481DA-AFC9-4A92-882F-53BDBA58AC55}" type="presParOf" srcId="{4D0178DA-ED46-4DD9-8544-147E7B32C522}" destId="{CADD496F-D9DE-4735-B94D-20A57DB378D4}" srcOrd="1" destOrd="0" presId="urn:microsoft.com/office/officeart/2009/layout/CirclePictureHierarchy"/>
    <dgm:cxn modelId="{3AEEAF09-817A-4D76-9745-D2364BA9208F}" type="presParOf" srcId="{CADD496F-D9DE-4735-B94D-20A57DB378D4}" destId="{9B529C96-6CCD-47E0-9B88-3B386063DF01}" srcOrd="0" destOrd="0" presId="urn:microsoft.com/office/officeart/2009/layout/CirclePictureHierarchy"/>
    <dgm:cxn modelId="{899ED326-75FD-4E23-A977-F82CC5DC9F0D}" type="presParOf" srcId="{9B529C96-6CCD-47E0-9B88-3B386063DF01}" destId="{6D9ABF70-92D0-4CCC-95B9-19483F0FC082}" srcOrd="0" destOrd="0" presId="urn:microsoft.com/office/officeart/2009/layout/CirclePictureHierarchy"/>
    <dgm:cxn modelId="{E64FBD6E-423A-4343-98D0-6754CA8A6B31}" type="presParOf" srcId="{9B529C96-6CCD-47E0-9B88-3B386063DF01}" destId="{2764A3E3-512A-4439-9747-A509D4E21E39}" srcOrd="1" destOrd="0" presId="urn:microsoft.com/office/officeart/2009/layout/CirclePictureHierarchy"/>
    <dgm:cxn modelId="{44F9216A-756D-4D2F-8706-0907B41D1489}" type="presParOf" srcId="{CADD496F-D9DE-4735-B94D-20A57DB378D4}" destId="{55417BC5-E992-463E-AEE8-E076ACA318EB}" srcOrd="1" destOrd="0" presId="urn:microsoft.com/office/officeart/2009/layout/CirclePictureHierarchy"/>
    <dgm:cxn modelId="{9C8ED056-8098-4B2E-8ED6-E70F9F5FAEA0}" type="presParOf" srcId="{55417BC5-E992-463E-AEE8-E076ACA318EB}" destId="{FF8B8C92-B083-430F-BEC9-1CD082F80540}" srcOrd="0" destOrd="0" presId="urn:microsoft.com/office/officeart/2009/layout/CirclePictureHierarchy"/>
    <dgm:cxn modelId="{1E5EC8CF-2418-462A-887B-BD38D29B2603}" type="presParOf" srcId="{55417BC5-E992-463E-AEE8-E076ACA318EB}" destId="{2F4BE4E1-E56C-4DA6-A18C-1518D7EF304C}" srcOrd="1" destOrd="0" presId="urn:microsoft.com/office/officeart/2009/layout/CirclePictureHierarchy"/>
    <dgm:cxn modelId="{F59EB806-ED3E-483E-B9F0-D4A5845B4EF6}" type="presParOf" srcId="{2F4BE4E1-E56C-4DA6-A18C-1518D7EF304C}" destId="{4C74B9A5-622E-4C6F-AF8C-39E94375C453}" srcOrd="0" destOrd="0" presId="urn:microsoft.com/office/officeart/2009/layout/CirclePictureHierarchy"/>
    <dgm:cxn modelId="{F9C241CE-A524-4FCB-BFA5-3108DFA3FE99}" type="presParOf" srcId="{4C74B9A5-622E-4C6F-AF8C-39E94375C453}" destId="{CB09CE54-0332-45A8-ABFF-71147431C64E}" srcOrd="0" destOrd="0" presId="urn:microsoft.com/office/officeart/2009/layout/CirclePictureHierarchy"/>
    <dgm:cxn modelId="{8852A528-C1A2-4819-B1DE-89969C117625}" type="presParOf" srcId="{4C74B9A5-622E-4C6F-AF8C-39E94375C453}" destId="{6E509165-C1D5-4669-A8AB-8C9D16BE4494}" srcOrd="1" destOrd="0" presId="urn:microsoft.com/office/officeart/2009/layout/CirclePictureHierarchy"/>
    <dgm:cxn modelId="{4D807355-E985-4FB2-9D1A-6EDF8D02996A}" type="presParOf" srcId="{2F4BE4E1-E56C-4DA6-A18C-1518D7EF304C}" destId="{A4322C9F-2F5B-4127-83BF-69A1554A221A}" srcOrd="1" destOrd="0" presId="urn:microsoft.com/office/officeart/2009/layout/CirclePictureHierarchy"/>
    <dgm:cxn modelId="{42D8C4CC-1D19-4428-9C3E-9991BC03B8AF}" type="presParOf" srcId="{55417BC5-E992-463E-AEE8-E076ACA318EB}" destId="{4D99CC4F-6588-4E37-BC41-369F186F3794}" srcOrd="2" destOrd="0" presId="urn:microsoft.com/office/officeart/2009/layout/CirclePictureHierarchy"/>
    <dgm:cxn modelId="{DBB624CD-595F-4AA7-BDCE-9AA903601F0D}" type="presParOf" srcId="{55417BC5-E992-463E-AEE8-E076ACA318EB}" destId="{071E7F38-D353-4DFB-A2B6-2A50FF3837C2}" srcOrd="3" destOrd="0" presId="urn:microsoft.com/office/officeart/2009/layout/CirclePictureHierarchy"/>
    <dgm:cxn modelId="{0BF52BBE-BF76-47D9-BCDB-E75D0B3BCEC3}" type="presParOf" srcId="{071E7F38-D353-4DFB-A2B6-2A50FF3837C2}" destId="{6C8F412F-495A-4987-95D5-AC96EA5CD275}" srcOrd="0" destOrd="0" presId="urn:microsoft.com/office/officeart/2009/layout/CirclePictureHierarchy"/>
    <dgm:cxn modelId="{78BEE7EA-CF07-4FAC-9836-B193B49BF765}" type="presParOf" srcId="{6C8F412F-495A-4987-95D5-AC96EA5CD275}" destId="{E33FB497-FF2F-4D82-92A0-7FEEB96F60F4}" srcOrd="0" destOrd="0" presId="urn:microsoft.com/office/officeart/2009/layout/CirclePictureHierarchy"/>
    <dgm:cxn modelId="{487468BB-8F88-47A2-82C4-774C283A6A89}" type="presParOf" srcId="{6C8F412F-495A-4987-95D5-AC96EA5CD275}" destId="{A689141E-A02B-469E-8FD4-E4369C3BA0ED}" srcOrd="1" destOrd="0" presId="urn:microsoft.com/office/officeart/2009/layout/CirclePictureHierarchy"/>
    <dgm:cxn modelId="{C0D92DF9-FFCE-4A67-A3A4-516541C8469B}" type="presParOf" srcId="{071E7F38-D353-4DFB-A2B6-2A50FF3837C2}" destId="{F1F602E6-CD1F-4865-AD62-E72348100868}" srcOrd="1" destOrd="0" presId="urn:microsoft.com/office/officeart/2009/layout/CirclePictureHierarchy"/>
    <dgm:cxn modelId="{CA8EB267-9B32-4330-B20B-541846003B4F}" type="presParOf" srcId="{4D0178DA-ED46-4DD9-8544-147E7B32C522}" destId="{9369562F-7B0D-4E98-A5A9-F90C2F72A90D}" srcOrd="2" destOrd="0" presId="urn:microsoft.com/office/officeart/2009/layout/CirclePictureHierarchy"/>
    <dgm:cxn modelId="{BDB298C1-CF9C-4767-AF78-837A10644B3F}" type="presParOf" srcId="{4D0178DA-ED46-4DD9-8544-147E7B32C522}" destId="{C4989938-C925-4D2C-A1CF-12085359B046}" srcOrd="3" destOrd="0" presId="urn:microsoft.com/office/officeart/2009/layout/CirclePictureHierarchy"/>
    <dgm:cxn modelId="{2593F274-960E-427B-A1FD-F0957C7CEB30}" type="presParOf" srcId="{C4989938-C925-4D2C-A1CF-12085359B046}" destId="{0AF0F90A-1BFA-4582-A3FD-9834FE4E857F}" srcOrd="0" destOrd="0" presId="urn:microsoft.com/office/officeart/2009/layout/CirclePictureHierarchy"/>
    <dgm:cxn modelId="{415694F2-66A6-41F3-9A87-90898EBDE1C5}" type="presParOf" srcId="{0AF0F90A-1BFA-4582-A3FD-9834FE4E857F}" destId="{3FE98844-25E6-496C-B80C-43CC667FC95A}" srcOrd="0" destOrd="0" presId="urn:microsoft.com/office/officeart/2009/layout/CirclePictureHierarchy"/>
    <dgm:cxn modelId="{E6E0FD96-82EA-410F-BA62-2174AC00A607}" type="presParOf" srcId="{0AF0F90A-1BFA-4582-A3FD-9834FE4E857F}" destId="{B8170024-D0C6-405C-9017-268ECB84E595}" srcOrd="1" destOrd="0" presId="urn:microsoft.com/office/officeart/2009/layout/CirclePictureHierarchy"/>
    <dgm:cxn modelId="{80C5F078-4850-4BCE-AFA8-89F459500F90}" type="presParOf" srcId="{C4989938-C925-4D2C-A1CF-12085359B046}" destId="{7C39A127-B8E4-4415-93F6-84825D17BD6E}" srcOrd="1" destOrd="0" presId="urn:microsoft.com/office/officeart/2009/layout/CirclePictureHierarchy"/>
    <dgm:cxn modelId="{1B915192-BA11-4017-B892-8225A4581FD3}" type="presParOf" srcId="{7C39A127-B8E4-4415-93F6-84825D17BD6E}" destId="{B888A151-DDAA-4695-8E64-41965671F685}" srcOrd="0" destOrd="0" presId="urn:microsoft.com/office/officeart/2009/layout/CirclePictureHierarchy"/>
    <dgm:cxn modelId="{B741181A-F905-4019-98B9-EDF2FDEEC1CB}" type="presParOf" srcId="{7C39A127-B8E4-4415-93F6-84825D17BD6E}" destId="{6BDD828B-6ABC-4809-B7C4-BB7DBF3E126E}" srcOrd="1" destOrd="0" presId="urn:microsoft.com/office/officeart/2009/layout/CirclePictureHierarchy"/>
    <dgm:cxn modelId="{A7BC7296-62DB-4F26-B57F-C101E3358991}" type="presParOf" srcId="{6BDD828B-6ABC-4809-B7C4-BB7DBF3E126E}" destId="{19775876-9F47-4837-B1D0-DC28E217E3BB}" srcOrd="0" destOrd="0" presId="urn:microsoft.com/office/officeart/2009/layout/CirclePictureHierarchy"/>
    <dgm:cxn modelId="{4CCBD489-A077-43B4-9374-2486B96453BC}" type="presParOf" srcId="{19775876-9F47-4837-B1D0-DC28E217E3BB}" destId="{19C12B0B-11AD-494B-9AAC-0EFEB62097E2}" srcOrd="0" destOrd="0" presId="urn:microsoft.com/office/officeart/2009/layout/CirclePictureHierarchy"/>
    <dgm:cxn modelId="{CE1F29C0-804E-44F0-9899-51619EE410BD}" type="presParOf" srcId="{19775876-9F47-4837-B1D0-DC28E217E3BB}" destId="{BCA6C093-F694-4506-8EBE-6C519F7A568F}" srcOrd="1" destOrd="0" presId="urn:microsoft.com/office/officeart/2009/layout/CirclePictureHierarchy"/>
    <dgm:cxn modelId="{156736E7-510C-4EC2-B477-50342B06465F}" type="presParOf" srcId="{6BDD828B-6ABC-4809-B7C4-BB7DBF3E126E}" destId="{BF6DC500-A01C-4C4B-9D7A-68CD6E54B23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8A151-DDAA-4695-8E64-41965671F685}">
      <dsp:nvSpPr>
        <dsp:cNvPr id="0" name=""/>
        <dsp:cNvSpPr/>
      </dsp:nvSpPr>
      <dsp:spPr>
        <a:xfrm>
          <a:off x="3840480" y="2500328"/>
          <a:ext cx="91440" cy="204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9562F-7B0D-4E98-A5A9-F90C2F72A90D}">
      <dsp:nvSpPr>
        <dsp:cNvPr id="0" name=""/>
        <dsp:cNvSpPr/>
      </dsp:nvSpPr>
      <dsp:spPr>
        <a:xfrm>
          <a:off x="2550318" y="1648603"/>
          <a:ext cx="1335881" cy="204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822"/>
              </a:lnTo>
              <a:lnTo>
                <a:pt x="1335881" y="102822"/>
              </a:lnTo>
              <a:lnTo>
                <a:pt x="1335881" y="204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9CC4F-6588-4E37-BC41-369F186F3794}">
      <dsp:nvSpPr>
        <dsp:cNvPr id="0" name=""/>
        <dsp:cNvSpPr/>
      </dsp:nvSpPr>
      <dsp:spPr>
        <a:xfrm>
          <a:off x="1214437" y="2500328"/>
          <a:ext cx="890587" cy="204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822"/>
              </a:lnTo>
              <a:lnTo>
                <a:pt x="890587" y="102822"/>
              </a:lnTo>
              <a:lnTo>
                <a:pt x="890587" y="204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B8C92-B083-430F-BEC9-1CD082F80540}">
      <dsp:nvSpPr>
        <dsp:cNvPr id="0" name=""/>
        <dsp:cNvSpPr/>
      </dsp:nvSpPr>
      <dsp:spPr>
        <a:xfrm>
          <a:off x="323850" y="2500328"/>
          <a:ext cx="890587" cy="204025"/>
        </a:xfrm>
        <a:custGeom>
          <a:avLst/>
          <a:gdLst/>
          <a:ahLst/>
          <a:cxnLst/>
          <a:rect l="0" t="0" r="0" b="0"/>
          <a:pathLst>
            <a:path>
              <a:moveTo>
                <a:pt x="890587" y="0"/>
              </a:moveTo>
              <a:lnTo>
                <a:pt x="890587" y="102822"/>
              </a:lnTo>
              <a:lnTo>
                <a:pt x="0" y="102822"/>
              </a:lnTo>
              <a:lnTo>
                <a:pt x="0" y="204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36B80-89DE-41DF-8837-174F86634F5A}">
      <dsp:nvSpPr>
        <dsp:cNvPr id="0" name=""/>
        <dsp:cNvSpPr/>
      </dsp:nvSpPr>
      <dsp:spPr>
        <a:xfrm>
          <a:off x="1214437" y="1648603"/>
          <a:ext cx="1335881" cy="204025"/>
        </a:xfrm>
        <a:custGeom>
          <a:avLst/>
          <a:gdLst/>
          <a:ahLst/>
          <a:cxnLst/>
          <a:rect l="0" t="0" r="0" b="0"/>
          <a:pathLst>
            <a:path>
              <a:moveTo>
                <a:pt x="1335881" y="0"/>
              </a:moveTo>
              <a:lnTo>
                <a:pt x="1335881" y="102822"/>
              </a:lnTo>
              <a:lnTo>
                <a:pt x="0" y="102822"/>
              </a:lnTo>
              <a:lnTo>
                <a:pt x="0" y="204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5299A-8AF8-4910-A759-9C8E8C8A75D3}">
      <dsp:nvSpPr>
        <dsp:cNvPr id="0" name=""/>
        <dsp:cNvSpPr/>
      </dsp:nvSpPr>
      <dsp:spPr>
        <a:xfrm>
          <a:off x="2226468" y="1000903"/>
          <a:ext cx="647700" cy="647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343E3-26E1-44C0-93D7-79B0C6408482}">
      <dsp:nvSpPr>
        <dsp:cNvPr id="0" name=""/>
        <dsp:cNvSpPr/>
      </dsp:nvSpPr>
      <dsp:spPr>
        <a:xfrm>
          <a:off x="2874168" y="999283"/>
          <a:ext cx="971549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/</a:t>
          </a:r>
          <a:endParaRPr lang="en-US" sz="1700" kern="1200" dirty="0"/>
        </a:p>
      </dsp:txBody>
      <dsp:txXfrm>
        <a:off x="2874168" y="999283"/>
        <a:ext cx="971549" cy="647700"/>
      </dsp:txXfrm>
    </dsp:sp>
    <dsp:sp modelId="{6D9ABF70-92D0-4CCC-95B9-19483F0FC082}">
      <dsp:nvSpPr>
        <dsp:cNvPr id="0" name=""/>
        <dsp:cNvSpPr/>
      </dsp:nvSpPr>
      <dsp:spPr>
        <a:xfrm>
          <a:off x="890587" y="1852628"/>
          <a:ext cx="647700" cy="647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4A3E3-512A-4439-9747-A509D4E21E39}">
      <dsp:nvSpPr>
        <dsp:cNvPr id="0" name=""/>
        <dsp:cNvSpPr/>
      </dsp:nvSpPr>
      <dsp:spPr>
        <a:xfrm>
          <a:off x="1538287" y="1851009"/>
          <a:ext cx="971549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/app1</a:t>
          </a:r>
          <a:endParaRPr lang="en-US" sz="1700" kern="1200" dirty="0"/>
        </a:p>
      </dsp:txBody>
      <dsp:txXfrm>
        <a:off x="1538287" y="1851009"/>
        <a:ext cx="971549" cy="647700"/>
      </dsp:txXfrm>
    </dsp:sp>
    <dsp:sp modelId="{CB09CE54-0332-45A8-ABFF-71147431C64E}">
      <dsp:nvSpPr>
        <dsp:cNvPr id="0" name=""/>
        <dsp:cNvSpPr/>
      </dsp:nvSpPr>
      <dsp:spPr>
        <a:xfrm>
          <a:off x="0" y="2704354"/>
          <a:ext cx="647700" cy="647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09165-C1D5-4669-A8AB-8C9D16BE4494}">
      <dsp:nvSpPr>
        <dsp:cNvPr id="0" name=""/>
        <dsp:cNvSpPr/>
      </dsp:nvSpPr>
      <dsp:spPr>
        <a:xfrm>
          <a:off x="647700" y="2702734"/>
          <a:ext cx="971549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/app1/p1</a:t>
          </a:r>
          <a:endParaRPr lang="en-US" sz="1700" kern="1200" dirty="0"/>
        </a:p>
      </dsp:txBody>
      <dsp:txXfrm>
        <a:off x="647700" y="2702734"/>
        <a:ext cx="971549" cy="647700"/>
      </dsp:txXfrm>
    </dsp:sp>
    <dsp:sp modelId="{E33FB497-FF2F-4D82-92A0-7FEEB96F60F4}">
      <dsp:nvSpPr>
        <dsp:cNvPr id="0" name=""/>
        <dsp:cNvSpPr/>
      </dsp:nvSpPr>
      <dsp:spPr>
        <a:xfrm>
          <a:off x="1781175" y="2704354"/>
          <a:ext cx="647700" cy="647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9141E-A02B-469E-8FD4-E4369C3BA0ED}">
      <dsp:nvSpPr>
        <dsp:cNvPr id="0" name=""/>
        <dsp:cNvSpPr/>
      </dsp:nvSpPr>
      <dsp:spPr>
        <a:xfrm>
          <a:off x="2428875" y="2702734"/>
          <a:ext cx="971549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/app1/p2</a:t>
          </a:r>
          <a:endParaRPr lang="en-US" sz="1700" kern="1200" dirty="0"/>
        </a:p>
      </dsp:txBody>
      <dsp:txXfrm>
        <a:off x="2428875" y="2702734"/>
        <a:ext cx="971549" cy="647700"/>
      </dsp:txXfrm>
    </dsp:sp>
    <dsp:sp modelId="{3FE98844-25E6-496C-B80C-43CC667FC95A}">
      <dsp:nvSpPr>
        <dsp:cNvPr id="0" name=""/>
        <dsp:cNvSpPr/>
      </dsp:nvSpPr>
      <dsp:spPr>
        <a:xfrm>
          <a:off x="3562350" y="1852628"/>
          <a:ext cx="647700" cy="647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70024-D0C6-405C-9017-268ECB84E595}">
      <dsp:nvSpPr>
        <dsp:cNvPr id="0" name=""/>
        <dsp:cNvSpPr/>
      </dsp:nvSpPr>
      <dsp:spPr>
        <a:xfrm>
          <a:off x="4210050" y="1851009"/>
          <a:ext cx="971549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/app2</a:t>
          </a:r>
          <a:endParaRPr lang="en-US" sz="1700" kern="1200" dirty="0"/>
        </a:p>
      </dsp:txBody>
      <dsp:txXfrm>
        <a:off x="4210050" y="1851009"/>
        <a:ext cx="971549" cy="647700"/>
      </dsp:txXfrm>
    </dsp:sp>
    <dsp:sp modelId="{19C12B0B-11AD-494B-9AAC-0EFEB62097E2}">
      <dsp:nvSpPr>
        <dsp:cNvPr id="0" name=""/>
        <dsp:cNvSpPr/>
      </dsp:nvSpPr>
      <dsp:spPr>
        <a:xfrm>
          <a:off x="3562350" y="2704354"/>
          <a:ext cx="647700" cy="647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6C093-F694-4506-8EBE-6C519F7A568F}">
      <dsp:nvSpPr>
        <dsp:cNvPr id="0" name=""/>
        <dsp:cNvSpPr/>
      </dsp:nvSpPr>
      <dsp:spPr>
        <a:xfrm>
          <a:off x="4210050" y="2702734"/>
          <a:ext cx="971549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/app2/p1</a:t>
          </a:r>
          <a:endParaRPr lang="en-US" sz="1700" kern="1200" dirty="0"/>
        </a:p>
      </dsp:txBody>
      <dsp:txXfrm>
        <a:off x="4210050" y="2702734"/>
        <a:ext cx="971549" cy="647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F1426-8A99-4C9D-AAA8-A3240562844A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FC56-234C-407A-97D2-07A0CE541C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FC56-234C-407A-97D2-07A0CE541C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3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7924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0808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9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D159-7083-48C9-88DE-3F666ED9E9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Hadoop Eco System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Shanghai Data Science Meetup</a:t>
            </a:r>
          </a:p>
          <a:p>
            <a:endParaRPr lang="en-US" dirty="0"/>
          </a:p>
          <a:p>
            <a:r>
              <a:rPr lang="en-US" dirty="0" err="1" smtClean="0"/>
              <a:t>Karthik</a:t>
            </a:r>
            <a:r>
              <a:rPr lang="en-US" dirty="0"/>
              <a:t> </a:t>
            </a:r>
            <a:r>
              <a:rPr lang="en-US" dirty="0" err="1" smtClean="0"/>
              <a:t>Rajasethupathy</a:t>
            </a:r>
            <a:r>
              <a:rPr lang="en-US" dirty="0" smtClean="0"/>
              <a:t>, </a:t>
            </a:r>
            <a:r>
              <a:rPr lang="en-US" dirty="0"/>
              <a:t>Christian Kuka</a:t>
            </a:r>
          </a:p>
        </p:txBody>
      </p:sp>
    </p:spTree>
    <p:extLst>
      <p:ext uri="{BB962C8B-B14F-4D97-AF65-F5344CB8AC3E}">
        <p14:creationId xmlns:p14="http://schemas.microsoft.com/office/powerpoint/2010/main" val="3106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Distributed service </a:t>
            </a:r>
            <a:r>
              <a:rPr lang="en-US" dirty="0"/>
              <a:t>for </a:t>
            </a:r>
            <a:r>
              <a:rPr lang="en-US" dirty="0" smtClean="0"/>
              <a:t>collecting</a:t>
            </a:r>
            <a:r>
              <a:rPr lang="en-US" dirty="0"/>
              <a:t>, aggregating, and moving large amounts of streaming event data</a:t>
            </a:r>
            <a:r>
              <a:rPr lang="en-US" dirty="0" smtClean="0"/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05210" y="3187700"/>
            <a:ext cx="9424690" cy="202988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574800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8" name="Gerade Verbindung mit Pfeil 7"/>
            <p:cNvCxnSpPr>
              <a:stCxn id="6" idx="3"/>
              <a:endCxn id="7" idx="2"/>
            </p:cNvCxnSpPr>
            <p:nvPr/>
          </p:nvCxnSpPr>
          <p:spPr>
            <a:xfrm>
              <a:off x="2780010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68836" y="4848256"/>
              <a:ext cx="583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/>
                <a:t>Agent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http://flume.apache.org/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10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Flume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agent.sources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endParaRPr lang="en-US" sz="24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agent.channels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agent.sinks</a:t>
            </a:r>
            <a:r>
              <a:rPr lang="en-US" sz="2400" dirty="0"/>
              <a:t> = 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avro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.bind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localhost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.port</a:t>
            </a:r>
            <a:r>
              <a:rPr lang="en-US" sz="2400" dirty="0" smtClean="0"/>
              <a:t> </a:t>
            </a:r>
            <a:r>
              <a:rPr lang="en-US" sz="2400" dirty="0"/>
              <a:t>= 10000</a:t>
            </a:r>
          </a:p>
          <a:p>
            <a:pPr marL="0" indent="0">
              <a:buNone/>
            </a:pPr>
            <a:r>
              <a:rPr lang="en-US" sz="2400" dirty="0" err="1" smtClean="0"/>
              <a:t>agent.sources.</a:t>
            </a:r>
            <a:r>
              <a:rPr lang="en-US" sz="2400" dirty="0" err="1" smtClean="0">
                <a:solidFill>
                  <a:schemeClr val="accent6"/>
                </a:solidFill>
              </a:rPr>
              <a:t>mySource</a:t>
            </a:r>
            <a:r>
              <a:rPr lang="en-US" sz="2400" dirty="0" err="1" smtClean="0"/>
              <a:t>.channels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myChannel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hdfs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.channel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myChannel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agent.sinks.</a:t>
            </a:r>
            <a:r>
              <a:rPr lang="en-US" sz="2400" dirty="0" err="1" smtClean="0">
                <a:solidFill>
                  <a:schemeClr val="accent2"/>
                </a:solidFill>
              </a:rPr>
              <a:t>mySink</a:t>
            </a:r>
            <a:r>
              <a:rPr lang="en-US" sz="2400" dirty="0" err="1" smtClean="0"/>
              <a:t>.hdfs.path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hdfs://localhost:9000/flume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agent.channels.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r>
              <a:rPr lang="en-US" sz="2400" dirty="0" err="1" smtClean="0"/>
              <a:t>.type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memory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agent.channels.</a:t>
            </a:r>
            <a:r>
              <a:rPr lang="en-US" sz="2400" dirty="0" err="1" smtClean="0">
                <a:solidFill>
                  <a:schemeClr val="accent5"/>
                </a:solidFill>
              </a:rPr>
              <a:t>myChannel</a:t>
            </a:r>
            <a:r>
              <a:rPr lang="en-US" sz="2400" dirty="0" err="1" smtClean="0"/>
              <a:t>.capacity</a:t>
            </a:r>
            <a:r>
              <a:rPr lang="en-US" sz="2400" dirty="0" smtClean="0"/>
              <a:t> </a:t>
            </a:r>
            <a:r>
              <a:rPr lang="en-US" sz="2400" dirty="0"/>
              <a:t>= 100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Flume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Flume </a:t>
            </a:r>
          </a:p>
          <a:p>
            <a:pPr marL="457200" lvl="1" indent="0">
              <a:buNone/>
            </a:pPr>
            <a:r>
              <a:rPr lang="en-US" dirty="0"/>
              <a:t>$&gt; flume-ng agent </a:t>
            </a:r>
            <a:r>
              <a:rPr lang="en-US" dirty="0" smtClean="0"/>
              <a:t>--</a:t>
            </a:r>
            <a:r>
              <a:rPr lang="en-US" dirty="0" err="1" smtClean="0"/>
              <a:t>conf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conf</a:t>
            </a:r>
            <a:r>
              <a:rPr lang="en-US" dirty="0" smtClean="0"/>
              <a:t> </a:t>
            </a:r>
            <a:r>
              <a:rPr lang="en-US" dirty="0"/>
              <a:t>-f 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conf</a:t>
            </a:r>
            <a:r>
              <a:rPr lang="en-US" dirty="0" smtClean="0"/>
              <a:t>/flume-</a:t>
            </a:r>
            <a:r>
              <a:rPr lang="en-US" dirty="0" err="1" smtClean="0"/>
              <a:t>conf.properties</a:t>
            </a:r>
            <a:r>
              <a:rPr lang="en-US" dirty="0" smtClean="0"/>
              <a:t> -n agent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8315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8261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Flume Client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99239" y="5468806"/>
            <a:ext cx="1269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Gefaltete Ecke 5"/>
          <p:cNvSpPr/>
          <p:nvPr/>
        </p:nvSpPr>
        <p:spPr>
          <a:xfrm>
            <a:off x="2924101" y="4356727"/>
            <a:ext cx="836909" cy="1046136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Apache Log</a:t>
            </a:r>
            <a:endParaRPr lang="en-US" sz="1400" dirty="0"/>
          </a:p>
        </p:txBody>
      </p:sp>
      <p:cxnSp>
        <p:nvCxnSpPr>
          <p:cNvPr id="13" name="Gerade Verbindung mit Pfeil 7"/>
          <p:cNvCxnSpPr>
            <a:stCxn id="5" idx="3"/>
            <a:endCxn id="15" idx="2"/>
          </p:cNvCxnSpPr>
          <p:nvPr/>
        </p:nvCxnSpPr>
        <p:spPr>
          <a:xfrm>
            <a:off x="5199185" y="5468806"/>
            <a:ext cx="3053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253120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ylinder 3"/>
          <p:cNvSpPr/>
          <p:nvPr/>
        </p:nvSpPr>
        <p:spPr>
          <a:xfrm rot="5400000">
            <a:off x="8952052" y="4313107"/>
            <a:ext cx="1270000" cy="231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564521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451082" y="6145113"/>
            <a:ext cx="58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88896" y="6145113"/>
            <a:ext cx="8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41260" y="6145112"/>
            <a:ext cx="104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88895" y="4484557"/>
            <a:ext cx="3114083" cy="2029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Agent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1669" y="508634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AVRO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Flume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Pipe HTTP log entries to Flume client </a:t>
            </a:r>
          </a:p>
          <a:p>
            <a:pPr marL="457200" lvl="1" indent="0">
              <a:buNone/>
            </a:pPr>
            <a:r>
              <a:rPr lang="en-US" dirty="0" smtClean="0"/>
              <a:t>Add the following line in the Apache </a:t>
            </a:r>
            <a:r>
              <a:rPr lang="en-US" dirty="0" err="1" smtClean="0"/>
              <a:t>httpd</a:t>
            </a:r>
            <a:r>
              <a:rPr lang="en-US" dirty="0" smtClean="0"/>
              <a:t> configuration: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CustomLog</a:t>
            </a:r>
            <a:r>
              <a:rPr lang="en-US" dirty="0"/>
              <a:t> </a:t>
            </a:r>
            <a:r>
              <a:rPr lang="en-US" dirty="0" smtClean="0"/>
              <a:t>“||flume-ng </a:t>
            </a:r>
            <a:r>
              <a:rPr lang="en-US" dirty="0" err="1"/>
              <a:t>avro</a:t>
            </a:r>
            <a:r>
              <a:rPr lang="en-US" dirty="0"/>
              <a:t>-client </a:t>
            </a:r>
            <a:r>
              <a:rPr lang="en-US" dirty="0" smtClean="0"/>
              <a:t>–</a:t>
            </a:r>
            <a:r>
              <a:rPr lang="en-US" dirty="0" err="1" smtClean="0"/>
              <a:t>conf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conf</a:t>
            </a:r>
            <a:r>
              <a:rPr lang="en-US" dirty="0" smtClean="0"/>
              <a:t> -H </a:t>
            </a:r>
            <a:r>
              <a:rPr lang="en-US" dirty="0">
                <a:solidFill>
                  <a:schemeClr val="accent6"/>
                </a:solidFill>
              </a:rPr>
              <a:t>localhost </a:t>
            </a:r>
            <a:r>
              <a:rPr lang="en-US" dirty="0"/>
              <a:t>-p </a:t>
            </a:r>
            <a:r>
              <a:rPr lang="en-US" dirty="0">
                <a:solidFill>
                  <a:schemeClr val="accent6"/>
                </a:solidFill>
              </a:rPr>
              <a:t>10000</a:t>
            </a:r>
            <a:r>
              <a:rPr lang="en-US" dirty="0"/>
              <a:t>" combined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8315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8261" y="5086340"/>
            <a:ext cx="1230924" cy="764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Flume Client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99239" y="5468806"/>
            <a:ext cx="1269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Gefaltete Ecke 5"/>
          <p:cNvSpPr/>
          <p:nvPr/>
        </p:nvSpPr>
        <p:spPr>
          <a:xfrm>
            <a:off x="2924101" y="4356727"/>
            <a:ext cx="836909" cy="1046136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Apache Log</a:t>
            </a:r>
            <a:endParaRPr lang="en-US" sz="1400" dirty="0"/>
          </a:p>
        </p:txBody>
      </p:sp>
      <p:cxnSp>
        <p:nvCxnSpPr>
          <p:cNvPr id="13" name="Gerade Verbindung mit Pfeil 7"/>
          <p:cNvCxnSpPr>
            <a:stCxn id="5" idx="3"/>
            <a:endCxn id="15" idx="2"/>
          </p:cNvCxnSpPr>
          <p:nvPr/>
        </p:nvCxnSpPr>
        <p:spPr>
          <a:xfrm>
            <a:off x="5199185" y="5468806"/>
            <a:ext cx="30539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253120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ylinder 3"/>
          <p:cNvSpPr/>
          <p:nvPr/>
        </p:nvSpPr>
        <p:spPr>
          <a:xfrm rot="5400000">
            <a:off x="8952052" y="4313107"/>
            <a:ext cx="1270000" cy="231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564521" y="5290576"/>
            <a:ext cx="356461" cy="3564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451082" y="6145113"/>
            <a:ext cx="58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88896" y="6145113"/>
            <a:ext cx="8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41260" y="6145112"/>
            <a:ext cx="104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88895" y="4484557"/>
            <a:ext cx="3114083" cy="2029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Agent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1669" y="508634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AVRO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13</a:t>
            </a:fld>
            <a:endParaRPr lang="en-US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Result after a few search requests: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 smtClean="0"/>
              <a:t>/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  <a:r>
              <a:rPr lang="en-US" sz="2000" dirty="0" err="1" smtClean="0"/>
              <a:t>hadoop</a:t>
            </a:r>
            <a:r>
              <a:rPr lang="en-US" sz="2000" dirty="0" smtClean="0"/>
              <a:t>-user/</a:t>
            </a:r>
            <a:r>
              <a:rPr lang="en-US" sz="2000" dirty="0" err="1" smtClean="0"/>
              <a:t>dfs</a:t>
            </a:r>
            <a:r>
              <a:rPr lang="en-US" sz="2000" dirty="0" smtClean="0"/>
              <a:t>/data/current/BP-92512059-127.0.1.1-1446363295938/current/finalized/subdir0/subdir0/blk_1073741825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SEQ^F!org.apache.hadoop.io.LongWritable"org.apache.hadoop.io.BytesWritable^@^@^@^@^@^@&lt;BA&gt;^</a:t>
            </a:r>
            <a:r>
              <a:rPr lang="en-US" sz="2000" dirty="0" err="1"/>
              <a:t>Hp</a:t>
            </a:r>
            <a:r>
              <a:rPr lang="en-US" sz="2000" dirty="0"/>
              <a:t>&lt;A0&gt;&lt;FD&gt; G^_5&lt;95&gt;[&lt;9C&gt;&lt;B7&gt;Y?&lt;B0&gt;^@^@^@&lt;A5</a:t>
            </a:r>
            <a:r>
              <a:rPr lang="en-US" sz="2000" dirty="0" smtClean="0"/>
              <a:t>&gt;^@^@^@^</a:t>
            </a:r>
            <a:r>
              <a:rPr lang="en-US" sz="2000" dirty="0"/>
              <a:t>H^@^@^AP&lt;C1&gt;&lt;F9&gt;&lt;C1&gt;&lt;9C&gt;^@^@^@&lt;99&gt;::1 - - [01/Nov/2015:15:36:00 +0800] "GET / HTTP/1.1" 200 792 "-" "Mozilla/5.0 (X11; Linux x86_64; rv:38.0) Gecko/20100101 Firefox/38.0 </a:t>
            </a:r>
            <a:r>
              <a:rPr lang="en-US" sz="2000" dirty="0" err="1"/>
              <a:t>Iceweasel</a:t>
            </a:r>
            <a:r>
              <a:rPr lang="en-US" sz="2000" dirty="0"/>
              <a:t>/38.3.0"^@^@^@&lt;A5&gt;^@^@^@^H^@^@^AP&lt;C1&gt;&lt;F9&gt;&lt;C1&gt;&lt;9E&gt;^@^@^@&lt;99&gt;::1 - - [01/Nov/2015:15:36:09 +0800] "GET / HTTP/1.1" 200 792 "-" "Mozilla/5.0 (X11; Linux x86_64; rv:38.0) Gecko/20100101 Firefox/38.0 </a:t>
            </a:r>
            <a:r>
              <a:rPr lang="en-US" sz="2000" dirty="0" err="1" smtClean="0"/>
              <a:t>Iceweasel</a:t>
            </a:r>
            <a:r>
              <a:rPr lang="en-US" sz="2000" dirty="0" smtClean="0"/>
              <a:t>/38.3.0“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Sequence file with HTTP requests in </a:t>
            </a:r>
            <a:r>
              <a:rPr lang="en-US" sz="2400" dirty="0" err="1" smtClean="0"/>
              <a:t>HDFS</a:t>
            </a:r>
            <a:endParaRPr lang="en-US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8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Analyze web access log data stored on </a:t>
            </a:r>
            <a:r>
              <a:rPr lang="en-US" dirty="0" err="1" smtClean="0"/>
              <a:t>HDFS</a:t>
            </a:r>
            <a:r>
              <a:rPr lang="en-US" dirty="0" smtClean="0"/>
              <a:t> to estimate frequent search terms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05210" y="4171950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682779" y="4171950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data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6060066" y="4678958"/>
            <a:ext cx="622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15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 execution framework for distributed parallel data processing</a:t>
            </a:r>
            <a:endParaRPr lang="en-US" dirty="0"/>
          </a:p>
          <a:p>
            <a:r>
              <a:rPr lang="en-US" dirty="0" smtClean="0"/>
              <a:t>2 Phases:</a:t>
            </a:r>
          </a:p>
          <a:p>
            <a:pPr lvl="1"/>
            <a:r>
              <a:rPr lang="en-US" dirty="0" smtClean="0"/>
              <a:t>Map: Map values to key/value pairs</a:t>
            </a:r>
          </a:p>
          <a:p>
            <a:pPr lvl="1"/>
            <a:r>
              <a:rPr lang="en-US" dirty="0" smtClean="0"/>
              <a:t>Reduce: Aggregate key/value pairs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05210" y="4171950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7297020" y="3008502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297020" y="4800383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 flipV="1">
            <a:off x="6060066" y="3429000"/>
            <a:ext cx="1236954" cy="1249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9"/>
          <p:cNvCxnSpPr>
            <a:stCxn id="16" idx="2"/>
            <a:endCxn id="17" idx="0"/>
          </p:cNvCxnSpPr>
          <p:nvPr/>
        </p:nvCxnSpPr>
        <p:spPr>
          <a:xfrm>
            <a:off x="8123795" y="3849498"/>
            <a:ext cx="0" cy="95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9"/>
          <p:cNvCxnSpPr>
            <a:stCxn id="17" idx="1"/>
            <a:endCxn id="5" idx="4"/>
          </p:cNvCxnSpPr>
          <p:nvPr/>
        </p:nvCxnSpPr>
        <p:spPr>
          <a:xfrm flipH="1" flipV="1">
            <a:off x="6060066" y="4678958"/>
            <a:ext cx="1236954" cy="541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16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5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http://hadoop.apache.org/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map/reduce?</a:t>
            </a:r>
          </a:p>
          <a:p>
            <a:r>
              <a:rPr lang="en-US" dirty="0" smtClean="0"/>
              <a:t>Programming </a:t>
            </a:r>
            <a:r>
              <a:rPr lang="en-US" dirty="0"/>
              <a:t>paradigm </a:t>
            </a:r>
            <a:r>
              <a:rPr lang="en-US" dirty="0" smtClean="0"/>
              <a:t>for processing large data sets across multiple servers</a:t>
            </a:r>
            <a:endParaRPr lang="en-US" dirty="0"/>
          </a:p>
          <a:p>
            <a:r>
              <a:rPr lang="en-US" dirty="0" smtClean="0"/>
              <a:t>Composed of a Map and a Reduce procedure</a:t>
            </a:r>
          </a:p>
          <a:p>
            <a:r>
              <a:rPr lang="en-US" dirty="0" smtClean="0"/>
              <a:t>Scalable </a:t>
            </a:r>
            <a:r>
              <a:rPr lang="en-US" dirty="0"/>
              <a:t>and </a:t>
            </a:r>
            <a:r>
              <a:rPr lang="en-US" dirty="0" smtClean="0"/>
              <a:t>fault-tolerant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17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502767" y="2435115"/>
            <a:ext cx="2101361" cy="1134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02768" y="4448456"/>
            <a:ext cx="2101361" cy="11342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424292"/>
              </p:ext>
            </p:extLst>
          </p:nvPr>
        </p:nvGraphicFramePr>
        <p:xfrm>
          <a:off x="7171591" y="5837847"/>
          <a:ext cx="276371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81858"/>
                <a:gridCol w="1381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523387"/>
              </p:ext>
            </p:extLst>
          </p:nvPr>
        </p:nvGraphicFramePr>
        <p:xfrm>
          <a:off x="7862518" y="1771757"/>
          <a:ext cx="1381858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81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8" idx="2"/>
            <a:endCxn id="4" idx="0"/>
          </p:cNvCxnSpPr>
          <p:nvPr/>
        </p:nvCxnSpPr>
        <p:spPr>
          <a:xfrm>
            <a:off x="8553447" y="2142597"/>
            <a:ext cx="1" cy="292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23" idx="0"/>
          </p:cNvCxnSpPr>
          <p:nvPr/>
        </p:nvCxnSpPr>
        <p:spPr>
          <a:xfrm>
            <a:off x="8553448" y="3569323"/>
            <a:ext cx="1" cy="2531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3" idx="2"/>
            <a:endCxn id="6" idx="0"/>
          </p:cNvCxnSpPr>
          <p:nvPr/>
        </p:nvCxnSpPr>
        <p:spPr>
          <a:xfrm>
            <a:off x="8553449" y="4193273"/>
            <a:ext cx="0" cy="2551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8553449" y="5582664"/>
            <a:ext cx="0" cy="2551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928662"/>
              </p:ext>
            </p:extLst>
          </p:nvPr>
        </p:nvGraphicFramePr>
        <p:xfrm>
          <a:off x="7171591" y="3822433"/>
          <a:ext cx="2763716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381858"/>
                <a:gridCol w="1381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Fußzeilenplatzhalt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3" name="Runde Klammer links 2"/>
          <p:cNvSpPr/>
          <p:nvPr/>
        </p:nvSpPr>
        <p:spPr>
          <a:xfrm>
            <a:off x="6858000" y="3683000"/>
            <a:ext cx="431800" cy="6223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unde Klammer links 18"/>
          <p:cNvSpPr/>
          <p:nvPr/>
        </p:nvSpPr>
        <p:spPr>
          <a:xfrm rot="10800000">
            <a:off x="9806594" y="3683000"/>
            <a:ext cx="431800" cy="6223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3764" y="2201565"/>
            <a:ext cx="24384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Mapper Process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Map/Reduce –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200" y="3812098"/>
            <a:ext cx="1219200" cy="381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32001" y="2019301"/>
            <a:ext cx="1815455" cy="5379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Format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32000" y="5591337"/>
            <a:ext cx="1815453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Format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32860" y="2622067"/>
            <a:ext cx="1364712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32859" y="3163825"/>
            <a:ext cx="1364712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03764" y="4267200"/>
            <a:ext cx="24384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Reducer Process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5722964" y="3801765"/>
            <a:ext cx="0" cy="465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 flipV="1">
            <a:off x="1422400" y="2288262"/>
            <a:ext cx="609600" cy="17143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9" idx="1"/>
          </p:cNvCxnSpPr>
          <p:nvPr/>
        </p:nvCxnSpPr>
        <p:spPr>
          <a:xfrm>
            <a:off x="1422400" y="4002599"/>
            <a:ext cx="609600" cy="18554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3" idx="1"/>
          </p:cNvCxnSpPr>
          <p:nvPr/>
        </p:nvCxnSpPr>
        <p:spPr>
          <a:xfrm flipV="1">
            <a:off x="3847453" y="5602799"/>
            <a:ext cx="1207792" cy="2552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10" idx="1"/>
          </p:cNvCxnSpPr>
          <p:nvPr/>
        </p:nvCxnSpPr>
        <p:spPr>
          <a:xfrm>
            <a:off x="3847455" y="2288261"/>
            <a:ext cx="1185405" cy="5258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0"/>
          </p:cNvCxnSpPr>
          <p:nvPr/>
        </p:nvCxnSpPr>
        <p:spPr>
          <a:xfrm flipH="1">
            <a:off x="5715216" y="3006116"/>
            <a:ext cx="1" cy="1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32859" y="4648201"/>
            <a:ext cx="1364712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55246" y="5412298"/>
            <a:ext cx="1342325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1" idx="2"/>
            <a:endCxn id="13" idx="0"/>
          </p:cNvCxnSpPr>
          <p:nvPr/>
        </p:nvCxnSpPr>
        <p:spPr>
          <a:xfrm>
            <a:off x="5715216" y="5181602"/>
            <a:ext cx="11193" cy="230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3"/>
            <a:endCxn id="12" idx="1"/>
          </p:cNvCxnSpPr>
          <p:nvPr/>
        </p:nvCxnSpPr>
        <p:spPr>
          <a:xfrm flipV="1">
            <a:off x="1422400" y="3429000"/>
            <a:ext cx="3610459" cy="5735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11" idx="1"/>
          </p:cNvCxnSpPr>
          <p:nvPr/>
        </p:nvCxnSpPr>
        <p:spPr>
          <a:xfrm>
            <a:off x="1422400" y="4002599"/>
            <a:ext cx="3610459" cy="9123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503765" y="6124737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503765" y="1295400"/>
            <a:ext cx="7078635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8" idx="3"/>
            <a:endCxn id="89" idx="1"/>
          </p:cNvCxnSpPr>
          <p:nvPr/>
        </p:nvCxnSpPr>
        <p:spPr>
          <a:xfrm flipV="1">
            <a:off x="3847456" y="1447800"/>
            <a:ext cx="656309" cy="84046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5" idx="2"/>
            <a:endCxn id="88" idx="0"/>
          </p:cNvCxnSpPr>
          <p:nvPr/>
        </p:nvCxnSpPr>
        <p:spPr>
          <a:xfrm>
            <a:off x="5722964" y="5867400"/>
            <a:ext cx="1" cy="25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34" idx="2"/>
            <a:endCxn id="14" idx="0"/>
          </p:cNvCxnSpPr>
          <p:nvPr/>
        </p:nvCxnSpPr>
        <p:spPr>
          <a:xfrm flipH="1">
            <a:off x="5722964" y="2019300"/>
            <a:ext cx="1" cy="182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503765" y="1600200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9144000" y="2201565"/>
            <a:ext cx="2438400" cy="1610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Mapper Process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9144000" y="4267200"/>
            <a:ext cx="24384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Reducer Process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44" idx="2"/>
            <a:endCxn id="145" idx="0"/>
          </p:cNvCxnSpPr>
          <p:nvPr/>
        </p:nvCxnSpPr>
        <p:spPr>
          <a:xfrm>
            <a:off x="10363200" y="3812097"/>
            <a:ext cx="0" cy="455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144000" y="6124737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145" idx="2"/>
            <a:endCxn id="147" idx="0"/>
          </p:cNvCxnSpPr>
          <p:nvPr/>
        </p:nvCxnSpPr>
        <p:spPr>
          <a:xfrm>
            <a:off x="10363200" y="5867400"/>
            <a:ext cx="0" cy="25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50" idx="2"/>
            <a:endCxn id="144" idx="0"/>
          </p:cNvCxnSpPr>
          <p:nvPr/>
        </p:nvCxnSpPr>
        <p:spPr>
          <a:xfrm>
            <a:off x="10363200" y="2019300"/>
            <a:ext cx="0" cy="182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144000" y="1600200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9695482" y="2622067"/>
            <a:ext cx="1342325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9695482" y="3163824"/>
            <a:ext cx="1342325" cy="53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cxnSp>
        <p:nvCxnSpPr>
          <p:cNvPr id="154" name="Straight Arrow Connector 153"/>
          <p:cNvCxnSpPr>
            <a:stCxn id="152" idx="2"/>
            <a:endCxn id="153" idx="0"/>
          </p:cNvCxnSpPr>
          <p:nvPr/>
        </p:nvCxnSpPr>
        <p:spPr>
          <a:xfrm>
            <a:off x="10366644" y="3006116"/>
            <a:ext cx="0" cy="1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9695482" y="4686300"/>
            <a:ext cx="1342325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9695482" y="5412298"/>
            <a:ext cx="1342325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cxnSp>
        <p:nvCxnSpPr>
          <p:cNvPr id="157" name="Straight Arrow Connector 156"/>
          <p:cNvCxnSpPr>
            <a:stCxn id="155" idx="2"/>
            <a:endCxn id="156" idx="0"/>
          </p:cNvCxnSpPr>
          <p:nvPr/>
        </p:nvCxnSpPr>
        <p:spPr>
          <a:xfrm>
            <a:off x="10366644" y="5219700"/>
            <a:ext cx="0" cy="192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" idx="2"/>
            <a:endCxn id="145" idx="0"/>
          </p:cNvCxnSpPr>
          <p:nvPr/>
        </p:nvCxnSpPr>
        <p:spPr>
          <a:xfrm>
            <a:off x="5722965" y="3801765"/>
            <a:ext cx="4640236" cy="46543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4" idx="2"/>
            <a:endCxn id="15" idx="0"/>
          </p:cNvCxnSpPr>
          <p:nvPr/>
        </p:nvCxnSpPr>
        <p:spPr>
          <a:xfrm flipH="1">
            <a:off x="5722965" y="3812097"/>
            <a:ext cx="4640236" cy="45510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207415" y="3801765"/>
            <a:ext cx="1871851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Partition, shuffle &amp; sort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285925" y="220156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422400" y="2719490"/>
            <a:ext cx="1117600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defines</a:t>
            </a:r>
            <a:endParaRPr lang="en-US" sz="1600" dirty="0"/>
          </a:p>
        </p:txBody>
      </p:sp>
      <p:sp>
        <p:nvSpPr>
          <p:cNvPr id="260" name="TextBox 259"/>
          <p:cNvSpPr txBox="1"/>
          <p:nvPr/>
        </p:nvSpPr>
        <p:spPr>
          <a:xfrm>
            <a:off x="1320800" y="4745624"/>
            <a:ext cx="1117600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defines</a:t>
            </a:r>
            <a:endParaRPr lang="en-US" sz="1600" dirty="0"/>
          </a:p>
        </p:txBody>
      </p:sp>
      <p:sp>
        <p:nvSpPr>
          <p:cNvPr id="261" name="TextBox 260"/>
          <p:cNvSpPr txBox="1"/>
          <p:nvPr/>
        </p:nvSpPr>
        <p:spPr>
          <a:xfrm>
            <a:off x="2438400" y="3550457"/>
            <a:ext cx="1117600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defines</a:t>
            </a:r>
            <a:endParaRPr lang="en-US" sz="1600" dirty="0"/>
          </a:p>
        </p:txBody>
      </p:sp>
      <p:sp>
        <p:nvSpPr>
          <p:cNvPr id="262" name="TextBox 261"/>
          <p:cNvSpPr txBox="1"/>
          <p:nvPr/>
        </p:nvSpPr>
        <p:spPr>
          <a:xfrm>
            <a:off x="2375437" y="4193098"/>
            <a:ext cx="1117600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defines</a:t>
            </a:r>
            <a:endParaRPr lang="en-US" sz="16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3764" y="2201564"/>
            <a:ext cx="2438400" cy="2827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Mapper Process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 – Mapper Process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73601" y="2622067"/>
            <a:ext cx="2133599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73600" y="3163825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03764" y="5412298"/>
            <a:ext cx="2438400" cy="4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Reducer Process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5722964" y="5029200"/>
            <a:ext cx="0" cy="383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0"/>
          </p:cNvCxnSpPr>
          <p:nvPr/>
        </p:nvCxnSpPr>
        <p:spPr>
          <a:xfrm>
            <a:off x="5740400" y="3006116"/>
            <a:ext cx="0" cy="1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512375" y="6124737"/>
            <a:ext cx="2429789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512375" y="1295400"/>
            <a:ext cx="7070025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15" idx="2"/>
            <a:endCxn id="88" idx="0"/>
          </p:cNvCxnSpPr>
          <p:nvPr/>
        </p:nvCxnSpPr>
        <p:spPr>
          <a:xfrm>
            <a:off x="5722965" y="5867401"/>
            <a:ext cx="4305" cy="25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34" idx="2"/>
            <a:endCxn id="14" idx="0"/>
          </p:cNvCxnSpPr>
          <p:nvPr/>
        </p:nvCxnSpPr>
        <p:spPr>
          <a:xfrm flipH="1">
            <a:off x="5722964" y="2019300"/>
            <a:ext cx="15176" cy="18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512375" y="1600200"/>
            <a:ext cx="2451531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9144000" y="2201564"/>
            <a:ext cx="2438400" cy="2827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Mapper Process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9144000" y="5412298"/>
            <a:ext cx="2438400" cy="455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Reducer Process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44" idx="2"/>
            <a:endCxn id="145" idx="0"/>
          </p:cNvCxnSpPr>
          <p:nvPr/>
        </p:nvCxnSpPr>
        <p:spPr>
          <a:xfrm>
            <a:off x="10363200" y="5029200"/>
            <a:ext cx="0" cy="383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144000" y="6124737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US" dirty="0"/>
          </a:p>
        </p:txBody>
      </p:sp>
      <p:cxnSp>
        <p:nvCxnSpPr>
          <p:cNvPr id="148" name="Straight Arrow Connector 147"/>
          <p:cNvCxnSpPr>
            <a:stCxn id="145" idx="2"/>
            <a:endCxn id="147" idx="0"/>
          </p:cNvCxnSpPr>
          <p:nvPr/>
        </p:nvCxnSpPr>
        <p:spPr>
          <a:xfrm>
            <a:off x="10363200" y="5867401"/>
            <a:ext cx="0" cy="25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50" idx="2"/>
            <a:endCxn id="144" idx="0"/>
          </p:cNvCxnSpPr>
          <p:nvPr/>
        </p:nvCxnSpPr>
        <p:spPr>
          <a:xfrm>
            <a:off x="10363200" y="2019300"/>
            <a:ext cx="0" cy="18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144000" y="1600200"/>
            <a:ext cx="2438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Split</a:t>
            </a:r>
            <a:endParaRPr lang="en-US" dirty="0"/>
          </a:p>
        </p:txBody>
      </p:sp>
      <p:cxnSp>
        <p:nvCxnSpPr>
          <p:cNvPr id="158" name="Straight Arrow Connector 157"/>
          <p:cNvCxnSpPr>
            <a:stCxn id="14" idx="2"/>
            <a:endCxn id="145" idx="0"/>
          </p:cNvCxnSpPr>
          <p:nvPr/>
        </p:nvCxnSpPr>
        <p:spPr>
          <a:xfrm>
            <a:off x="5722965" y="5029200"/>
            <a:ext cx="4640236" cy="38309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4" idx="2"/>
            <a:endCxn id="15" idx="0"/>
          </p:cNvCxnSpPr>
          <p:nvPr/>
        </p:nvCxnSpPr>
        <p:spPr>
          <a:xfrm flipH="1">
            <a:off x="5722965" y="5029200"/>
            <a:ext cx="4640236" cy="38309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125776" y="4323249"/>
            <a:ext cx="187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Partition, shuffle &amp; sort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285925" y="220156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673600" y="3813050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673600" y="4456041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Partitioner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3" idx="2"/>
            <a:endCxn id="65" idx="0"/>
          </p:cNvCxnSpPr>
          <p:nvPr/>
        </p:nvCxnSpPr>
        <p:spPr>
          <a:xfrm>
            <a:off x="5740400" y="4343400"/>
            <a:ext cx="0" cy="112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2"/>
            <a:endCxn id="63" idx="0"/>
          </p:cNvCxnSpPr>
          <p:nvPr/>
        </p:nvCxnSpPr>
        <p:spPr>
          <a:xfrm>
            <a:off x="5740400" y="3694175"/>
            <a:ext cx="0" cy="118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9296401" y="2616758"/>
            <a:ext cx="2133599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9296400" y="3158516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83" idx="2"/>
            <a:endCxn id="84" idx="0"/>
          </p:cNvCxnSpPr>
          <p:nvPr/>
        </p:nvCxnSpPr>
        <p:spPr>
          <a:xfrm>
            <a:off x="10363200" y="3000807"/>
            <a:ext cx="0" cy="15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9296400" y="3807740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9296400" y="4450732"/>
            <a:ext cx="2133600" cy="530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Partitioner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86" idx="2"/>
            <a:endCxn id="87" idx="0"/>
          </p:cNvCxnSpPr>
          <p:nvPr/>
        </p:nvCxnSpPr>
        <p:spPr>
          <a:xfrm>
            <a:off x="10363200" y="4338091"/>
            <a:ext cx="0" cy="112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4" idx="2"/>
            <a:endCxn id="86" idx="0"/>
          </p:cNvCxnSpPr>
          <p:nvPr/>
        </p:nvCxnSpPr>
        <p:spPr>
          <a:xfrm>
            <a:off x="10363200" y="3688866"/>
            <a:ext cx="0" cy="118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0202" y="2110432"/>
            <a:ext cx="3434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Mapper Process can contain 3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Mapper: Map incoming key/value pairs to new key/value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Combiner: Combine key/values with same key (Mini-Reducer)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Partitioner</a:t>
            </a:r>
            <a:r>
              <a:rPr lang="en-US" dirty="0" smtClean="0"/>
              <a:t>: Partition key/value pairs to reducer </a:t>
            </a:r>
            <a:r>
              <a:rPr lang="en-US" dirty="0" smtClean="0"/>
              <a:t>processes (Default: Hash 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this talk about?</a:t>
            </a:r>
            <a:endParaRPr lang="en-US" dirty="0"/>
          </a:p>
          <a:p>
            <a:r>
              <a:rPr lang="en-US" dirty="0" smtClean="0"/>
              <a:t>Giving an overview of the Hadoop Ecosystem and related Apache projects</a:t>
            </a:r>
          </a:p>
          <a:p>
            <a:r>
              <a:rPr lang="en-US" dirty="0" smtClean="0"/>
              <a:t>Showing the architecture/functionality of some projects</a:t>
            </a:r>
          </a:p>
          <a:p>
            <a:r>
              <a:rPr lang="en-US" dirty="0" smtClean="0"/>
              <a:t>Illustrating the combination of different projects based on a simple example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intention of this talk is to give an overview of the Hadoop Ecosystem for beginners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Perform Map-Step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class Map extends Mapper&lt;</a:t>
            </a:r>
            <a:r>
              <a:rPr lang="en-US" dirty="0" err="1"/>
              <a:t>LongWritable</a:t>
            </a:r>
            <a:r>
              <a:rPr lang="en-US" dirty="0"/>
              <a:t>, </a:t>
            </a:r>
            <a:r>
              <a:rPr lang="en-US" dirty="0" err="1"/>
              <a:t>BytesWritable</a:t>
            </a:r>
            <a:r>
              <a:rPr lang="en-US" dirty="0"/>
              <a:t>,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Text,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IntWritable</a:t>
            </a:r>
            <a:r>
              <a:rPr lang="en-US" dirty="0"/>
              <a:t>&gt;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public </a:t>
            </a:r>
            <a:r>
              <a:rPr lang="en-US" dirty="0"/>
              <a:t>void map(</a:t>
            </a:r>
            <a:r>
              <a:rPr lang="en-US" dirty="0" err="1"/>
              <a:t>LongWritable</a:t>
            </a:r>
            <a:r>
              <a:rPr lang="en-US" dirty="0"/>
              <a:t> key, </a:t>
            </a:r>
            <a:r>
              <a:rPr lang="en-US" dirty="0" err="1" smtClean="0"/>
              <a:t>BytesWritable</a:t>
            </a:r>
            <a:r>
              <a:rPr lang="en-US" dirty="0" smtClean="0"/>
              <a:t> value</a:t>
            </a:r>
            <a:r>
              <a:rPr lang="en-US" dirty="0"/>
              <a:t>, Context context)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String </a:t>
            </a:r>
            <a:r>
              <a:rPr lang="en-US" dirty="0"/>
              <a:t>line = new String(</a:t>
            </a:r>
            <a:r>
              <a:rPr lang="en-US" dirty="0" err="1"/>
              <a:t>value.getBytes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Text </a:t>
            </a:r>
            <a:r>
              <a:rPr lang="en-US" dirty="0"/>
              <a:t>word = new Text();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word.set</a:t>
            </a:r>
            <a:r>
              <a:rPr lang="en-US" dirty="0" smtClean="0"/>
              <a:t>(</a:t>
            </a:r>
            <a:r>
              <a:rPr lang="en-US" dirty="0" err="1" smtClean="0"/>
              <a:t>line.split</a:t>
            </a:r>
            <a:r>
              <a:rPr lang="en-US" dirty="0"/>
              <a:t>(" ")[6]);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context.write</a:t>
            </a:r>
            <a:r>
              <a:rPr lang="en-US" dirty="0" smtClean="0"/>
              <a:t>(</a:t>
            </a:r>
            <a:r>
              <a:rPr 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word</a:t>
            </a:r>
            <a:r>
              <a:rPr 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new </a:t>
            </a:r>
            <a:r>
              <a:rPr lang="en-US" sz="3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IntWritable</a:t>
            </a:r>
            <a:r>
              <a:rPr 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(1)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Perform Reduce-Step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class Reduce extends Reducer&lt;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Text,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IntWritable</a:t>
            </a:r>
            <a:r>
              <a:rPr lang="en-US" dirty="0"/>
              <a:t>, 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Text, </a:t>
            </a:r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IntWritable</a:t>
            </a:r>
            <a:r>
              <a:rPr lang="en-US" dirty="0"/>
              <a:t>&gt;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void reduce(Text key, </a:t>
            </a:r>
            <a:r>
              <a:rPr lang="en-US" dirty="0" err="1"/>
              <a:t>Iterable</a:t>
            </a:r>
            <a:r>
              <a:rPr lang="en-US" dirty="0"/>
              <a:t>&lt;</a:t>
            </a:r>
            <a:r>
              <a:rPr lang="en-US" dirty="0" err="1"/>
              <a:t>IntWritable</a:t>
            </a:r>
            <a:r>
              <a:rPr lang="en-US" dirty="0"/>
              <a:t>&gt; values, Context context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</a:t>
            </a:r>
            <a:r>
              <a:rPr lang="en-US" dirty="0"/>
              <a:t>for (</a:t>
            </a:r>
            <a:r>
              <a:rPr lang="en-US" dirty="0" err="1"/>
              <a:t>IntWritable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: values)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    </a:t>
            </a:r>
            <a:r>
              <a:rPr lang="en-US" dirty="0"/>
              <a:t>sum += </a:t>
            </a:r>
            <a:r>
              <a:rPr lang="en-US" dirty="0" err="1"/>
              <a:t>val.get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  </a:t>
            </a:r>
            <a:r>
              <a:rPr lang="en-US" dirty="0" err="1" smtClean="0"/>
              <a:t>context.write</a:t>
            </a:r>
            <a:r>
              <a:rPr lang="en-US" dirty="0" smtClean="0"/>
              <a:t>(</a:t>
            </a:r>
            <a:r>
              <a:rPr lang="en-US" sz="3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key</a:t>
            </a:r>
            <a:r>
              <a:rPr lang="en-US" sz="3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, new </a:t>
            </a:r>
            <a:r>
              <a:rPr lang="en-US" sz="38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IntWritable</a:t>
            </a:r>
            <a:r>
              <a:rPr lang="en-US" sz="3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(sum)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Driver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8700" cy="4351338"/>
          </a:xfrm>
        </p:spPr>
        <p:txBody>
          <a:bodyPr numCol="2" spcCol="18000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throws Exception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Configuration </a:t>
            </a:r>
            <a:r>
              <a:rPr lang="en-US" dirty="0" err="1"/>
              <a:t>conf</a:t>
            </a:r>
            <a:r>
              <a:rPr lang="en-US" dirty="0"/>
              <a:t> = new Configuration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Job </a:t>
            </a:r>
            <a:r>
              <a:rPr lang="en-US" dirty="0" err="1"/>
              <a:t>job</a:t>
            </a:r>
            <a:r>
              <a:rPr lang="en-US" dirty="0"/>
              <a:t> = new Job(</a:t>
            </a:r>
            <a:r>
              <a:rPr lang="en-US" dirty="0" err="1"/>
              <a:t>conf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dirty="0" err="1" smtClean="0"/>
              <a:t>searchcount</a:t>
            </a:r>
            <a:r>
              <a:rPr lang="en-US" dirty="0" smtClean="0"/>
              <a:t>");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job.setOutputKeyClass</a:t>
            </a:r>
            <a:r>
              <a:rPr lang="en-US" dirty="0" smtClean="0"/>
              <a:t>(</a:t>
            </a:r>
            <a:r>
              <a:rPr lang="en-US" dirty="0" err="1" smtClean="0"/>
              <a:t>Text.class</a:t>
            </a:r>
            <a:r>
              <a:rPr lang="en-US" dirty="0" smtClean="0"/>
              <a:t>);   </a:t>
            </a:r>
            <a:r>
              <a:rPr lang="en-US" dirty="0" err="1"/>
              <a:t>job.setOutputValueClass</a:t>
            </a:r>
            <a:r>
              <a:rPr lang="en-US" dirty="0"/>
              <a:t>(</a:t>
            </a:r>
            <a:r>
              <a:rPr lang="en-US" dirty="0" err="1"/>
              <a:t>IntWritable.class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 err="1" smtClean="0"/>
              <a:t>job.setMapperClass</a:t>
            </a:r>
            <a:r>
              <a:rPr lang="en-US" dirty="0" smtClean="0"/>
              <a:t>(</a:t>
            </a:r>
            <a:r>
              <a:rPr lang="en-US" sz="3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Map.class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 smtClean="0"/>
              <a:t>job.setReducerClass</a:t>
            </a:r>
            <a:r>
              <a:rPr lang="en-US" dirty="0" smtClean="0"/>
              <a:t>(</a:t>
            </a:r>
            <a:r>
              <a:rPr lang="en-US" sz="3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Reduce.class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job.setInputFormatClass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SequenceFileInputFormat</a:t>
            </a:r>
            <a:r>
              <a:rPr lang="en-US" dirty="0" err="1"/>
              <a:t>.class</a:t>
            </a:r>
            <a:r>
              <a:rPr lang="en-US" dirty="0" smtClean="0"/>
              <a:t>);   </a:t>
            </a:r>
            <a:r>
              <a:rPr lang="en-US" dirty="0" err="1"/>
              <a:t>job.setOutputFormatClass</a:t>
            </a:r>
            <a:r>
              <a:rPr lang="en-US" dirty="0"/>
              <a:t>(</a:t>
            </a:r>
            <a:r>
              <a:rPr lang="en-US" dirty="0" err="1"/>
              <a:t>TextOutputFormat.class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 err="1" smtClean="0"/>
              <a:t>FileInputFormat.addInputPath</a:t>
            </a:r>
            <a:r>
              <a:rPr lang="en-US" dirty="0" smtClean="0"/>
              <a:t>(job</a:t>
            </a:r>
            <a:r>
              <a:rPr lang="en-US" dirty="0"/>
              <a:t>, new Path(</a:t>
            </a:r>
            <a:r>
              <a:rPr lang="en-US" dirty="0" err="1"/>
              <a:t>args</a:t>
            </a:r>
            <a:r>
              <a:rPr lang="en-US" dirty="0"/>
              <a:t>[0]));</a:t>
            </a:r>
          </a:p>
          <a:p>
            <a:pPr marL="0" indent="0">
              <a:buNone/>
            </a:pPr>
            <a:r>
              <a:rPr lang="en-US" dirty="0" err="1" smtClean="0"/>
              <a:t>FileOutputFormat.setOutputPath</a:t>
            </a:r>
            <a:r>
              <a:rPr lang="en-US" dirty="0" smtClean="0"/>
              <a:t>(job</a:t>
            </a:r>
            <a:r>
              <a:rPr lang="en-US" dirty="0"/>
              <a:t>, new Path(</a:t>
            </a:r>
            <a:r>
              <a:rPr lang="en-US" dirty="0" err="1"/>
              <a:t>args</a:t>
            </a:r>
            <a:r>
              <a:rPr lang="en-US" dirty="0"/>
              <a:t>[1</a:t>
            </a:r>
            <a:r>
              <a:rPr lang="en-US" dirty="0" smtClean="0"/>
              <a:t>]));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job.waitForCompletion</a:t>
            </a:r>
            <a:r>
              <a:rPr lang="en-US" dirty="0" smtClean="0"/>
              <a:t>(true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79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Map/Reduce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Hadoop</a:t>
            </a:r>
          </a:p>
          <a:p>
            <a:pPr marL="457200" lvl="1" indent="0">
              <a:buNone/>
            </a:pPr>
            <a:r>
              <a:rPr lang="en-US" dirty="0"/>
              <a:t>$&gt; 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jar </a:t>
            </a:r>
            <a:r>
              <a:rPr lang="en-US" dirty="0" smtClean="0"/>
              <a:t>hadoop-example.jar </a:t>
            </a:r>
            <a:r>
              <a:rPr lang="en-US" dirty="0" err="1" smtClean="0"/>
              <a:t>searchcount</a:t>
            </a:r>
            <a:r>
              <a:rPr lang="en-US" dirty="0"/>
              <a:t> hdfs://localhost:9000/flume hdfs://</a:t>
            </a:r>
            <a:r>
              <a:rPr lang="en-US" dirty="0" smtClean="0"/>
              <a:t>localhost:9000/result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Karthik</a:t>
            </a:r>
            <a:r>
              <a:rPr lang="en-US" dirty="0" smtClean="0"/>
              <a:t> </a:t>
            </a:r>
            <a:r>
              <a:rPr lang="en-US" dirty="0" err="1" smtClean="0"/>
              <a:t>Rajasethupathy</a:t>
            </a:r>
            <a:r>
              <a:rPr lang="en-US" dirty="0" smtClean="0"/>
              <a:t>, Christian Kuka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23</a:t>
            </a:fld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368300" y="3429000"/>
            <a:ext cx="11823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  <a:p>
            <a:r>
              <a:rPr lang="en-US" dirty="0"/>
              <a:t>15/11/03 10:18:03 INFO </a:t>
            </a:r>
            <a:r>
              <a:rPr lang="en-US" dirty="0" err="1"/>
              <a:t>mapred.LocalJobRunner</a:t>
            </a:r>
            <a:r>
              <a:rPr lang="en-US" dirty="0"/>
              <a:t>: Waiting for map tasks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15/11/03 10:18:03 INFO </a:t>
            </a:r>
            <a:r>
              <a:rPr lang="en-US" dirty="0" err="1"/>
              <a:t>mapred.MapTask</a:t>
            </a:r>
            <a:r>
              <a:rPr lang="en-US" dirty="0"/>
              <a:t>: Processing split: hdfs://localhost:9000/flume/FlumeData.1446516967102:0+1111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15/11/03 10:18:03 INFO </a:t>
            </a:r>
            <a:r>
              <a:rPr lang="en-US" dirty="0" err="1"/>
              <a:t>mapred.LocalJobRunner</a:t>
            </a:r>
            <a:r>
              <a:rPr lang="en-US" dirty="0"/>
              <a:t>: reduce task executor complete.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15/11/03 10:18:04 INFO </a:t>
            </a:r>
            <a:r>
              <a:rPr lang="en-US" dirty="0" err="1"/>
              <a:t>mapreduce.Job</a:t>
            </a:r>
            <a:r>
              <a:rPr lang="en-US" dirty="0"/>
              <a:t>:  map 100% reduce 100%</a:t>
            </a:r>
          </a:p>
          <a:p>
            <a:r>
              <a:rPr lang="en-US" dirty="0"/>
              <a:t>15/11/03 10:18:04 INFO </a:t>
            </a:r>
            <a:r>
              <a:rPr lang="en-US" dirty="0" err="1"/>
              <a:t>mapreduce.Job</a:t>
            </a:r>
            <a:r>
              <a:rPr lang="en-US" dirty="0"/>
              <a:t>: Job job_local1804904239_0001 completed successfully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6949440" y="2769326"/>
            <a:ext cx="2390503" cy="309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Analyze web access log data stored on </a:t>
            </a:r>
            <a:r>
              <a:rPr lang="en-US" dirty="0" err="1" smtClean="0"/>
              <a:t>HDFS</a:t>
            </a:r>
            <a:r>
              <a:rPr lang="en-US" dirty="0" smtClean="0"/>
              <a:t> using a SQL-based language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05210" y="4171950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24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5" name="Rounded Rectangle 15"/>
          <p:cNvSpPr/>
          <p:nvPr/>
        </p:nvSpPr>
        <p:spPr>
          <a:xfrm>
            <a:off x="7297020" y="3008502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6" name="Rounded Rectangle 16"/>
          <p:cNvSpPr/>
          <p:nvPr/>
        </p:nvSpPr>
        <p:spPr>
          <a:xfrm>
            <a:off x="7297020" y="4800383"/>
            <a:ext cx="1653549" cy="8409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30" name="Gerade Verbindung mit Pfeil 9"/>
          <p:cNvCxnSpPr>
            <a:stCxn id="5" idx="4"/>
            <a:endCxn id="25" idx="1"/>
          </p:cNvCxnSpPr>
          <p:nvPr/>
        </p:nvCxnSpPr>
        <p:spPr>
          <a:xfrm flipV="1">
            <a:off x="6060066" y="3429000"/>
            <a:ext cx="1236954" cy="1249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9"/>
          <p:cNvCxnSpPr>
            <a:stCxn id="25" idx="2"/>
            <a:endCxn id="26" idx="0"/>
          </p:cNvCxnSpPr>
          <p:nvPr/>
        </p:nvCxnSpPr>
        <p:spPr>
          <a:xfrm>
            <a:off x="8123795" y="3849498"/>
            <a:ext cx="0" cy="95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9"/>
          <p:cNvCxnSpPr>
            <a:stCxn id="26" idx="1"/>
            <a:endCxn id="5" idx="4"/>
          </p:cNvCxnSpPr>
          <p:nvPr/>
        </p:nvCxnSpPr>
        <p:spPr>
          <a:xfrm flipH="1" flipV="1">
            <a:off x="6060066" y="4678958"/>
            <a:ext cx="1236954" cy="541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Gefaltete Ecke 32"/>
          <p:cNvSpPr/>
          <p:nvPr/>
        </p:nvSpPr>
        <p:spPr>
          <a:xfrm>
            <a:off x="9980023" y="2479456"/>
            <a:ext cx="1373777" cy="105809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… FROM … WHERE …</a:t>
            </a:r>
            <a:endParaRPr lang="en-US" dirty="0"/>
          </a:p>
        </p:txBody>
      </p:sp>
      <p:cxnSp>
        <p:nvCxnSpPr>
          <p:cNvPr id="34" name="Gerade Verbindung mit Pfeil 9"/>
          <p:cNvCxnSpPr>
            <a:stCxn id="33" idx="2"/>
            <a:endCxn id="24" idx="3"/>
          </p:cNvCxnSpPr>
          <p:nvPr/>
        </p:nvCxnSpPr>
        <p:spPr>
          <a:xfrm flipH="1">
            <a:off x="9339943" y="3537547"/>
            <a:ext cx="1326969" cy="779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304792">
              <a:spcBef>
                <a:spcPts val="0"/>
              </a:spcBef>
            </a:pPr>
            <a:r>
              <a:rPr lang="en" dirty="0"/>
              <a:t>Run Hive queries in HiveQL (HQL) a dialect of SQL (influenced by MySQL). </a:t>
            </a:r>
          </a:p>
          <a:p>
            <a:pPr marL="609585" indent="-304792">
              <a:spcBef>
                <a:spcPts val="0"/>
              </a:spcBef>
            </a:pPr>
            <a:r>
              <a:rPr lang="en" dirty="0"/>
              <a:t>Hive takes care of converting these queries to a series jobs for execution on the hadoop cluster.</a:t>
            </a:r>
          </a:p>
          <a:p>
            <a:pPr marL="609585" indent="-304792">
              <a:spcBef>
                <a:spcPts val="0"/>
              </a:spcBef>
            </a:pPr>
            <a:r>
              <a:rPr lang="en" dirty="0"/>
              <a:t>Can create:</a:t>
            </a:r>
          </a:p>
          <a:p>
            <a:pPr marL="1219170" lvl="1" indent="-304792">
              <a:spcBef>
                <a:spcPts val="0"/>
              </a:spcBef>
            </a:pPr>
            <a:r>
              <a:rPr lang="en" dirty="0"/>
              <a:t>User Defined Functions (UDF)</a:t>
            </a:r>
          </a:p>
          <a:p>
            <a:pPr marL="1219170" lvl="1" indent="-304792">
              <a:spcBef>
                <a:spcPts val="0"/>
              </a:spcBef>
            </a:pPr>
            <a:r>
              <a:rPr lang="en" dirty="0"/>
              <a:t>User Defined Aggregation Functions (UDAF)</a:t>
            </a:r>
          </a:p>
          <a:p>
            <a:pPr marL="1219170" lvl="1" indent="-304792">
              <a:spcBef>
                <a:spcPts val="0"/>
              </a:spcBef>
            </a:pPr>
            <a:r>
              <a:rPr lang="en" dirty="0"/>
              <a:t>User Defined Table Functions (UDTF)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05210" y="4942659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682779" y="494265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6060066" y="5449667"/>
            <a:ext cx="622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25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17" name="Gefaltete Ecke 16"/>
          <p:cNvSpPr/>
          <p:nvPr/>
        </p:nvSpPr>
        <p:spPr>
          <a:xfrm>
            <a:off x="8532223" y="3472248"/>
            <a:ext cx="1373777" cy="1058091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… FROM … WHERE …</a:t>
            </a:r>
            <a:endParaRPr lang="en-US" dirty="0"/>
          </a:p>
        </p:txBody>
      </p:sp>
      <p:cxnSp>
        <p:nvCxnSpPr>
          <p:cNvPr id="20" name="Gerade Verbindung mit Pfeil 19"/>
          <p:cNvCxnSpPr>
            <a:stCxn id="17" idx="2"/>
            <a:endCxn id="16" idx="0"/>
          </p:cNvCxnSpPr>
          <p:nvPr/>
        </p:nvCxnSpPr>
        <p:spPr>
          <a:xfrm flipH="1">
            <a:off x="7509554" y="4530339"/>
            <a:ext cx="1709558" cy="41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http://hive.apache.org/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Hive - Components</a:t>
            </a:r>
            <a:endParaRPr lang="en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buSzPct val="25000"/>
            </a:pPr>
            <a:r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  <a:endParaRPr lang="en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406" name="Shape 40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26</a:t>
            </a:fld>
            <a:endParaRPr lang="en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32" y="1498032"/>
            <a:ext cx="9432435" cy="48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/>
          <p:nvPr/>
        </p:nvSpPr>
        <p:spPr>
          <a:xfrm>
            <a:off x="1152067" y="1690733"/>
            <a:ext cx="4288400" cy="4192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Shape 409"/>
          <p:cNvSpPr/>
          <p:nvPr/>
        </p:nvSpPr>
        <p:spPr>
          <a:xfrm>
            <a:off x="6242933" y="4548667"/>
            <a:ext cx="4212800" cy="173679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Shape 410"/>
          <p:cNvSpPr/>
          <p:nvPr/>
        </p:nvSpPr>
        <p:spPr>
          <a:xfrm>
            <a:off x="6242933" y="1690733"/>
            <a:ext cx="4212800" cy="285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85142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Hive - Components</a:t>
            </a:r>
            <a:endParaRPr lang="en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buSzPct val="25000"/>
            </a:pPr>
            <a:r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11/03/2015</a:t>
            </a:r>
            <a:endParaRPr lang="en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406" name="Shape 40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33" tIns="45700" rIns="91433" bIns="45700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27</a:t>
            </a:fld>
            <a:endParaRPr lang="en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32" y="1498032"/>
            <a:ext cx="9432435" cy="48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/>
          <p:nvPr/>
        </p:nvSpPr>
        <p:spPr>
          <a:xfrm>
            <a:off x="1152067" y="1690733"/>
            <a:ext cx="4288400" cy="4192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Shape 409"/>
          <p:cNvSpPr/>
          <p:nvPr/>
        </p:nvSpPr>
        <p:spPr>
          <a:xfrm>
            <a:off x="6242933" y="4548667"/>
            <a:ext cx="4212800" cy="173679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Shape 410"/>
          <p:cNvSpPr/>
          <p:nvPr/>
        </p:nvSpPr>
        <p:spPr>
          <a:xfrm>
            <a:off x="6242933" y="1690733"/>
            <a:ext cx="4212800" cy="285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Shape 397"/>
          <p:cNvSpPr txBox="1">
            <a:spLocks noGrp="1"/>
          </p:cNvSpPr>
          <p:nvPr>
            <p:ph idx="1"/>
          </p:nvPr>
        </p:nvSpPr>
        <p:spPr>
          <a:xfrm>
            <a:off x="5603966" y="1498032"/>
            <a:ext cx="5749834" cy="48583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lIns="91433" tIns="45700" rIns="91433" bIns="457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UI - submit query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Driver - recieves query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Compiler - parses and does semantic analysis of query (plans jobs)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Metastore - stores all table info and column types</a:t>
            </a:r>
          </a:p>
          <a:p>
            <a:pPr marL="609585" indent="-304792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Execution Engine - manages execution of jobs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41331097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Hive </a:t>
            </a:r>
            <a:r>
              <a:rPr lang="en-US" dirty="0" smtClean="0"/>
              <a:t>Schema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EXTERNAL TABLE </a:t>
            </a:r>
            <a:r>
              <a:rPr lang="en-US" dirty="0" err="1"/>
              <a:t>apache_log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STRING</a:t>
            </a:r>
            <a:r>
              <a:rPr lang="en-US" dirty="0" smtClean="0"/>
              <a:t>, </a:t>
            </a:r>
            <a:r>
              <a:rPr lang="en-US" dirty="0" err="1"/>
              <a:t>identd</a:t>
            </a:r>
            <a:r>
              <a:rPr lang="en-US" dirty="0"/>
              <a:t> STRING, </a:t>
            </a:r>
            <a:r>
              <a:rPr lang="en-US" dirty="0" smtClean="0"/>
              <a:t>user </a:t>
            </a:r>
            <a:r>
              <a:rPr lang="en-US" dirty="0"/>
              <a:t>STRING</a:t>
            </a:r>
            <a:r>
              <a:rPr lang="en-US" dirty="0" smtClean="0"/>
              <a:t>, </a:t>
            </a:r>
            <a:r>
              <a:rPr lang="en-US" dirty="0" err="1"/>
              <a:t>finishtime</a:t>
            </a:r>
            <a:r>
              <a:rPr lang="en-US" dirty="0"/>
              <a:t> STRING</a:t>
            </a:r>
            <a:r>
              <a:rPr lang="en-US" dirty="0" smtClean="0"/>
              <a:t>, request </a:t>
            </a:r>
            <a:r>
              <a:rPr lang="en-US" dirty="0"/>
              <a:t>string, </a:t>
            </a:r>
            <a:r>
              <a:rPr lang="en-US" dirty="0" smtClean="0"/>
              <a:t>status string, size string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ROW </a:t>
            </a:r>
            <a:r>
              <a:rPr lang="en-US" dirty="0"/>
              <a:t>FORMAT </a:t>
            </a:r>
            <a:r>
              <a:rPr lang="en-US" dirty="0" err="1"/>
              <a:t>SERDE</a:t>
            </a:r>
            <a:r>
              <a:rPr lang="en-US" dirty="0"/>
              <a:t> 'org.apache.hadoop.hive.serde2.dynamic_type.DynamicSerDe'</a:t>
            </a:r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SERDEPROPERTIES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serialization.format</a:t>
            </a:r>
            <a:r>
              <a:rPr lang="en-US" dirty="0"/>
              <a:t>'='org.apache.hadoop.hive.serde2.thrift.TCTLSeparatedProtocol',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quote.delim</a:t>
            </a:r>
            <a:r>
              <a:rPr lang="en-US" dirty="0" smtClean="0"/>
              <a:t>'='("|\\[|\\])', '</a:t>
            </a:r>
            <a:r>
              <a:rPr lang="en-US" dirty="0" err="1" smtClean="0"/>
              <a:t>field.delim</a:t>
            </a:r>
            <a:r>
              <a:rPr lang="en-US" dirty="0"/>
              <a:t>'=' </a:t>
            </a:r>
            <a:r>
              <a:rPr lang="en-US" dirty="0" smtClean="0"/>
              <a:t>', '</a:t>
            </a:r>
            <a:r>
              <a:rPr lang="en-US" dirty="0" err="1" smtClean="0"/>
              <a:t>serialization.null.format</a:t>
            </a:r>
            <a:r>
              <a:rPr lang="en-US" dirty="0" smtClean="0"/>
              <a:t>'='-')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STORED AS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LOCATION '</a:t>
            </a:r>
            <a:r>
              <a:rPr lang="en-US" dirty="0" err="1"/>
              <a:t>hdfs</a:t>
            </a:r>
            <a:r>
              <a:rPr lang="en-US" dirty="0" smtClean="0"/>
              <a:t>://path/to/apache/files</a:t>
            </a:r>
            <a:r>
              <a:rPr lang="en-US" dirty="0"/>
              <a:t>/';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Hive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parse_url</a:t>
            </a:r>
            <a:r>
              <a:rPr lang="en-US" dirty="0" smtClean="0"/>
              <a:t>(</a:t>
            </a:r>
            <a:r>
              <a:rPr lang="en-US" dirty="0" err="1" smtClean="0"/>
              <a:t>concat</a:t>
            </a:r>
            <a:r>
              <a:rPr lang="en-US" dirty="0"/>
              <a:t>("http://www.some_example.com",split(requestline,' ')[1]),'</a:t>
            </a:r>
            <a:r>
              <a:rPr lang="en-US" dirty="0" err="1"/>
              <a:t>QUERY','q</a:t>
            </a:r>
            <a:r>
              <a:rPr lang="en-US" dirty="0"/>
              <a:t>') </a:t>
            </a:r>
            <a:r>
              <a:rPr lang="en-US" dirty="0" smtClean="0"/>
              <a:t>AS </a:t>
            </a:r>
            <a:r>
              <a:rPr lang="en-US" dirty="0"/>
              <a:t>query, count(*) </a:t>
            </a:r>
            <a:r>
              <a:rPr lang="en-US" dirty="0" smtClean="0"/>
              <a:t>AS co 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apache_log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parse_url</a:t>
            </a:r>
            <a:r>
              <a:rPr lang="en-US" dirty="0" smtClean="0"/>
              <a:t>(</a:t>
            </a:r>
            <a:r>
              <a:rPr lang="en-US" dirty="0" err="1" smtClean="0"/>
              <a:t>concat</a:t>
            </a:r>
            <a:r>
              <a:rPr lang="en-US" dirty="0"/>
              <a:t>("http://www.some_example.com",split(requestline,' ')[1]),'</a:t>
            </a:r>
            <a:r>
              <a:rPr lang="en-US" dirty="0" err="1"/>
              <a:t>QUERY','q</a:t>
            </a:r>
            <a:r>
              <a:rPr lang="en-US" dirty="0"/>
              <a:t>');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During this talk we will illustrate the usage of some components of the Hadoop Ecosystem based on the following web application.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 smtClean="0"/>
              <a:t>Each search request is transmitted to the web server using AJAX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Analyze </a:t>
            </a:r>
            <a:r>
              <a:rPr lang="en-US" dirty="0"/>
              <a:t>most frequent search terms in </a:t>
            </a:r>
            <a:r>
              <a:rPr lang="en-US" dirty="0" smtClean="0"/>
              <a:t>the </a:t>
            </a:r>
            <a:r>
              <a:rPr lang="en-US" dirty="0"/>
              <a:t>web form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"/>
          <a:stretch/>
        </p:blipFill>
        <p:spPr>
          <a:xfrm>
            <a:off x="961266" y="2635517"/>
            <a:ext cx="3741668" cy="240000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8610600" y="2844800"/>
            <a:ext cx="2743200" cy="16129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Webserver</a:t>
            </a:r>
            <a:endParaRPr lang="en-US" dirty="0"/>
          </a:p>
        </p:txBody>
      </p:sp>
      <p:sp>
        <p:nvSpPr>
          <p:cNvPr id="9" name="Pfeil nach rechts 8"/>
          <p:cNvSpPr/>
          <p:nvPr/>
        </p:nvSpPr>
        <p:spPr>
          <a:xfrm>
            <a:off x="4980367" y="3194050"/>
            <a:ext cx="3048000" cy="914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GET /….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Hive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Hive sets the following values for </a:t>
            </a:r>
            <a:r>
              <a:rPr lang="en-US" dirty="0" err="1"/>
              <a:t>hadoop</a:t>
            </a:r>
            <a:r>
              <a:rPr lang="en-US" dirty="0"/>
              <a:t> variables:</a:t>
            </a:r>
          </a:p>
          <a:p>
            <a:pPr lvl="1"/>
            <a:r>
              <a:rPr lang="en-US" dirty="0" err="1"/>
              <a:t>hadoop.bin.path</a:t>
            </a:r>
            <a:r>
              <a:rPr lang="en-US" dirty="0"/>
              <a:t> - $</a:t>
            </a:r>
            <a:r>
              <a:rPr lang="en-US" dirty="0" err="1"/>
              <a:t>HADOOP_HOME</a:t>
            </a:r>
            <a:r>
              <a:rPr lang="en-US" dirty="0"/>
              <a:t>/bin/</a:t>
            </a:r>
            <a:r>
              <a:rPr lang="en-US" dirty="0" err="1"/>
              <a:t>hadoop</a:t>
            </a:r>
            <a:r>
              <a:rPr lang="en-US" dirty="0"/>
              <a:t> - The location of </a:t>
            </a:r>
            <a:r>
              <a:rPr lang="en-US" dirty="0" err="1"/>
              <a:t>hadoop</a:t>
            </a:r>
            <a:r>
              <a:rPr lang="en-US" dirty="0"/>
              <a:t> script which is used to submit jobs to </a:t>
            </a:r>
            <a:r>
              <a:rPr lang="en-US" dirty="0" err="1"/>
              <a:t>hadoop</a:t>
            </a:r>
            <a:r>
              <a:rPr lang="en-US" dirty="0"/>
              <a:t> when submitting through a separate </a:t>
            </a:r>
            <a:r>
              <a:rPr lang="en-US" dirty="0" err="1"/>
              <a:t>jvm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hadoop.config.dir</a:t>
            </a:r>
            <a:r>
              <a:rPr lang="en-US" dirty="0"/>
              <a:t> - $</a:t>
            </a:r>
            <a:r>
              <a:rPr lang="en-US" dirty="0" err="1"/>
              <a:t>HADOOP_HOME</a:t>
            </a:r>
            <a:r>
              <a:rPr lang="en-US" dirty="0"/>
              <a:t>/</a:t>
            </a:r>
            <a:r>
              <a:rPr lang="en-US" dirty="0" err="1"/>
              <a:t>conf</a:t>
            </a:r>
            <a:r>
              <a:rPr lang="en-US" dirty="0"/>
              <a:t> - The location of the configuration directory of the </a:t>
            </a:r>
            <a:r>
              <a:rPr lang="en-US" dirty="0" err="1"/>
              <a:t>hadoop</a:t>
            </a:r>
            <a:r>
              <a:rPr lang="en-US" dirty="0"/>
              <a:t> installation</a:t>
            </a:r>
          </a:p>
          <a:p>
            <a:r>
              <a:rPr lang="en-US" dirty="0" smtClean="0"/>
              <a:t>Start Hadoop</a:t>
            </a:r>
          </a:p>
          <a:p>
            <a:r>
              <a:rPr lang="en-US" dirty="0" smtClean="0"/>
              <a:t>Start </a:t>
            </a:r>
            <a:r>
              <a:rPr lang="en-US" dirty="0"/>
              <a:t>Hive job:</a:t>
            </a:r>
          </a:p>
          <a:p>
            <a:pPr marL="457200" lvl="1" indent="0">
              <a:buNone/>
            </a:pPr>
            <a:r>
              <a:rPr lang="en-US" dirty="0"/>
              <a:t>$&gt; $</a:t>
            </a:r>
            <a:r>
              <a:rPr lang="en-US" dirty="0" err="1"/>
              <a:t>HIVE_HOME</a:t>
            </a:r>
            <a:r>
              <a:rPr lang="en-US" dirty="0"/>
              <a:t>/bin/hive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indent="0">
              <a:spcBef>
                <a:spcPts val="0"/>
              </a:spcBef>
              <a:buNone/>
            </a:pPr>
            <a:r>
              <a:rPr lang="en" dirty="0" smtClean="0"/>
              <a:t>Store frequent search terms in a </a:t>
            </a:r>
            <a:r>
              <a:rPr lang="en" dirty="0" smtClean="0"/>
              <a:t>database </a:t>
            </a:r>
          </a:p>
          <a:p>
            <a:pPr marL="304793" indent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05210" y="4942659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682779" y="494265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6060066" y="5449667"/>
            <a:ext cx="62271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ounded Rectangle 15"/>
          <p:cNvSpPr/>
          <p:nvPr/>
        </p:nvSpPr>
        <p:spPr>
          <a:xfrm>
            <a:off x="8697666" y="494265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4" name="Gerade Verbindung mit Pfeil 9"/>
          <p:cNvCxnSpPr>
            <a:stCxn id="16" idx="3"/>
            <a:endCxn id="23" idx="1"/>
          </p:cNvCxnSpPr>
          <p:nvPr/>
        </p:nvCxnSpPr>
        <p:spPr>
          <a:xfrm>
            <a:off x="8336328" y="5449667"/>
            <a:ext cx="36133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7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BigTable</a:t>
            </a:r>
            <a:r>
              <a:rPr lang="en-US" dirty="0" smtClean="0"/>
              <a:t> architecture supporting loose schema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564751" y="2629268"/>
            <a:ext cx="1836549" cy="6741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HMaster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007530" y="4233345"/>
            <a:ext cx="1594389" cy="1255362"/>
            <a:chOff x="6007530" y="4233345"/>
            <a:chExt cx="1594389" cy="1255362"/>
          </a:xfrm>
        </p:grpSpPr>
        <p:sp>
          <p:nvSpPr>
            <p:cNvPr id="16" name="Rounded Rectangle 15"/>
            <p:cNvSpPr/>
            <p:nvPr/>
          </p:nvSpPr>
          <p:spPr>
            <a:xfrm>
              <a:off x="6007530" y="4233345"/>
              <a:ext cx="1594389" cy="125536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Region server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03427" y="4738193"/>
              <a:ext cx="1428750" cy="245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Memstore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97300" y="5106692"/>
              <a:ext cx="734877" cy="2505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HFile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03427" y="5106692"/>
              <a:ext cx="623807" cy="2505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74350" y="4233345"/>
            <a:ext cx="1594389" cy="1255362"/>
            <a:chOff x="6007530" y="4233345"/>
            <a:chExt cx="1594389" cy="1255362"/>
          </a:xfrm>
        </p:grpSpPr>
        <p:sp>
          <p:nvSpPr>
            <p:cNvPr id="24" name="Rounded Rectangle 23"/>
            <p:cNvSpPr/>
            <p:nvPr/>
          </p:nvSpPr>
          <p:spPr>
            <a:xfrm>
              <a:off x="6007530" y="4233345"/>
              <a:ext cx="1594389" cy="125536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Region server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03427" y="4738193"/>
              <a:ext cx="1428750" cy="24566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Memstore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97300" y="5106692"/>
              <a:ext cx="734877" cy="2505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HFile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03427" y="5106692"/>
              <a:ext cx="623807" cy="2505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>
            <a:stCxn id="17" idx="2"/>
            <a:endCxn id="16" idx="0"/>
          </p:cNvCxnSpPr>
          <p:nvPr/>
        </p:nvCxnSpPr>
        <p:spPr>
          <a:xfrm flipH="1">
            <a:off x="6804725" y="3303445"/>
            <a:ext cx="2678301" cy="929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4" idx="0"/>
          </p:cNvCxnSpPr>
          <p:nvPr/>
        </p:nvCxnSpPr>
        <p:spPr>
          <a:xfrm>
            <a:off x="9483026" y="3303445"/>
            <a:ext cx="488519" cy="929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44398" y="370640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  <a:endCxn id="17" idx="1"/>
          </p:cNvCxnSpPr>
          <p:nvPr/>
        </p:nvCxnSpPr>
        <p:spPr>
          <a:xfrm flipV="1">
            <a:off x="4070242" y="2966357"/>
            <a:ext cx="4494509" cy="100351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16" idx="1"/>
          </p:cNvCxnSpPr>
          <p:nvPr/>
        </p:nvCxnSpPr>
        <p:spPr>
          <a:xfrm>
            <a:off x="4070242" y="3969873"/>
            <a:ext cx="1937288" cy="89115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20812" y="3199556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Data Location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92385" y="4214695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4" name="Zylinder 4"/>
          <p:cNvSpPr/>
          <p:nvPr/>
        </p:nvSpPr>
        <p:spPr>
          <a:xfrm>
            <a:off x="6007530" y="5669724"/>
            <a:ext cx="4761208" cy="75166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16" idx="2"/>
          </p:cNvCxnSpPr>
          <p:nvPr/>
        </p:nvCxnSpPr>
        <p:spPr>
          <a:xfrm>
            <a:off x="6804725" y="5488707"/>
            <a:ext cx="6538" cy="5168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2"/>
          </p:cNvCxnSpPr>
          <p:nvPr/>
        </p:nvCxnSpPr>
        <p:spPr>
          <a:xfrm>
            <a:off x="9971545" y="5488707"/>
            <a:ext cx="13077" cy="516886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4657" y="4836791"/>
            <a:ext cx="4017936" cy="120032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Memstore</a:t>
            </a:r>
            <a:r>
              <a:rPr lang="en-US" dirty="0" smtClean="0"/>
              <a:t>: In-memory data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WAL: Write-ahead-log to record 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Hfile</a:t>
            </a:r>
            <a:r>
              <a:rPr lang="en-US" dirty="0" smtClean="0"/>
              <a:t>: Specialized HDFS file 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30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http://hbase.apache.org/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- Structure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6000" cy="4351338"/>
          </a:xfrm>
        </p:spPr>
        <p:txBody>
          <a:bodyPr>
            <a:normAutofit/>
          </a:bodyPr>
          <a:lstStyle/>
          <a:p>
            <a:r>
              <a:rPr lang="en-US" dirty="0"/>
              <a:t>Row: </a:t>
            </a:r>
            <a:r>
              <a:rPr lang="en-US" dirty="0" err="1" smtClean="0"/>
              <a:t>Uninterpreted</a:t>
            </a:r>
            <a:r>
              <a:rPr lang="en-US" dirty="0" smtClean="0"/>
              <a:t> bytes key </a:t>
            </a:r>
            <a:r>
              <a:rPr lang="en-US" dirty="0"/>
              <a:t>(rows are </a:t>
            </a:r>
            <a:r>
              <a:rPr lang="en-US" dirty="0" smtClean="0"/>
              <a:t>lexicographically sorted)</a:t>
            </a:r>
          </a:p>
          <a:p>
            <a:r>
              <a:rPr lang="en-US" dirty="0" smtClean="0"/>
              <a:t>Column family: Group for columns</a:t>
            </a:r>
          </a:p>
          <a:p>
            <a:r>
              <a:rPr lang="en-US" dirty="0" smtClean="0"/>
              <a:t>Cell: {row, column, version} identifies exactly one cell value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33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5524500" y="1825625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“</a:t>
            </a:r>
            <a:r>
              <a:rPr lang="en-US" sz="2000" dirty="0"/>
              <a:t>r</a:t>
            </a:r>
            <a:r>
              <a:rPr lang="en-US" sz="2000" dirty="0" smtClean="0"/>
              <a:t>ow”:{</a:t>
            </a:r>
          </a:p>
          <a:p>
            <a:r>
              <a:rPr lang="en-US" sz="2000" dirty="0" smtClean="0"/>
              <a:t>            “column family”: {</a:t>
            </a:r>
          </a:p>
          <a:p>
            <a:r>
              <a:rPr lang="en-US" sz="2000" dirty="0" smtClean="0"/>
              <a:t>                  “t1”: “ column </a:t>
            </a:r>
            <a:r>
              <a:rPr lang="en-US" sz="2000" dirty="0" err="1" smtClean="0"/>
              <a:t>family:column</a:t>
            </a:r>
            <a:r>
              <a:rPr lang="en-US" sz="2000" dirty="0" smtClean="0"/>
              <a:t> name” “value”</a:t>
            </a:r>
          </a:p>
          <a:p>
            <a:r>
              <a:rPr lang="en-US" sz="2000" dirty="0" smtClean="0"/>
              <a:t>                  “t2”: “column </a:t>
            </a:r>
            <a:r>
              <a:rPr lang="en-US" sz="2000" dirty="0" err="1" smtClean="0"/>
              <a:t>family:column</a:t>
            </a:r>
            <a:r>
              <a:rPr lang="en-US" sz="2000" dirty="0" smtClean="0"/>
              <a:t> name”: “value”</a:t>
            </a:r>
          </a:p>
          <a:p>
            <a:r>
              <a:rPr lang="en-US" sz="2000" dirty="0" smtClean="0"/>
              <a:t>            }</a:t>
            </a:r>
          </a:p>
          <a:p>
            <a:r>
              <a:rPr lang="en-US" sz="2000" dirty="0" smtClean="0"/>
              <a:t>       }</a:t>
            </a:r>
          </a:p>
          <a:p>
            <a:r>
              <a:rPr lang="en-US" sz="2000" dirty="0"/>
              <a:t>}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0138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With Map/Reduce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1993" indent="-457200">
              <a:spcBef>
                <a:spcPts val="0"/>
              </a:spcBef>
            </a:pPr>
            <a:r>
              <a:rPr lang="en" dirty="0" smtClean="0"/>
              <a:t>Start H</a:t>
            </a:r>
            <a:r>
              <a:rPr lang="en-US" dirty="0"/>
              <a:t>B</a:t>
            </a:r>
            <a:r>
              <a:rPr lang="en" dirty="0" smtClean="0"/>
              <a:t>ase</a:t>
            </a:r>
          </a:p>
          <a:p>
            <a:pPr marL="304793" indent="0">
              <a:spcBef>
                <a:spcPts val="0"/>
              </a:spcBef>
              <a:buNone/>
            </a:pPr>
            <a:r>
              <a:rPr lang="en" dirty="0" smtClean="0"/>
              <a:t>$&gt; ./usr/local/bin/hbase start</a:t>
            </a:r>
          </a:p>
          <a:p>
            <a:pPr marL="304793" indent="0">
              <a:spcBef>
                <a:spcPts val="0"/>
              </a:spcBef>
              <a:buNone/>
            </a:pPr>
            <a:endParaRPr lang="en" dirty="0"/>
          </a:p>
          <a:p>
            <a:pPr marL="761993" indent="-457200">
              <a:spcBef>
                <a:spcPts val="0"/>
              </a:spcBef>
            </a:pPr>
            <a:r>
              <a:rPr lang="en" dirty="0" smtClean="0"/>
              <a:t>Create the table</a:t>
            </a:r>
          </a:p>
          <a:p>
            <a:pPr marL="304793" indent="0">
              <a:spcBef>
                <a:spcPts val="0"/>
              </a:spcBef>
              <a:buNone/>
            </a:pPr>
            <a:r>
              <a:rPr lang="en" dirty="0" smtClean="0"/>
              <a:t>$&gt; hbase shell</a:t>
            </a:r>
          </a:p>
          <a:p>
            <a:pPr marL="304793" indent="0">
              <a:spcBef>
                <a:spcPts val="0"/>
              </a:spcBef>
              <a:buNone/>
            </a:pPr>
            <a:r>
              <a:rPr lang="en" dirty="0" smtClean="0"/>
              <a:t>hbase (main)&gt; create ‘SearchCount’, ‘cf’</a:t>
            </a:r>
          </a:p>
          <a:p>
            <a:pPr marL="304793" indent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05210" y="4942659"/>
            <a:ext cx="4854856" cy="1045638"/>
            <a:chOff x="1205210" y="3187700"/>
            <a:chExt cx="9424690" cy="2029888"/>
          </a:xfrm>
        </p:grpSpPr>
        <p:sp>
          <p:nvSpPr>
            <p:cNvPr id="5" name="Zylinder 4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7" name="Gerade Verbindung mit Pfeil 7"/>
            <p:cNvCxnSpPr>
              <a:stCxn id="6" idx="3"/>
              <a:endCxn id="9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9"/>
            <p:cNvCxnSpPr>
              <a:stCxn id="11" idx="6"/>
              <a:endCxn id="5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682779" y="494265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Map/Reduce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6060066" y="5449667"/>
            <a:ext cx="62271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ounded Rectangle 15"/>
          <p:cNvSpPr/>
          <p:nvPr/>
        </p:nvSpPr>
        <p:spPr>
          <a:xfrm>
            <a:off x="8697666" y="494265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HBase</a:t>
            </a:r>
            <a:endParaRPr lang="en-US" dirty="0"/>
          </a:p>
        </p:txBody>
      </p:sp>
      <p:cxnSp>
        <p:nvCxnSpPr>
          <p:cNvPr id="24" name="Gerade Verbindung mit Pfeil 9"/>
          <p:cNvCxnSpPr>
            <a:stCxn id="16" idx="3"/>
            <a:endCxn id="23" idx="1"/>
          </p:cNvCxnSpPr>
          <p:nvPr/>
        </p:nvCxnSpPr>
        <p:spPr>
          <a:xfrm>
            <a:off x="8336328" y="5449667"/>
            <a:ext cx="36133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Perform Reduce-Step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838200" y="1825625"/>
            <a:ext cx="11150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static class Reduce extends </a:t>
            </a:r>
            <a:r>
              <a:rPr lang="en-US" dirty="0" err="1"/>
              <a:t>TableReducer</a:t>
            </a:r>
            <a:r>
              <a:rPr lang="en-US" dirty="0"/>
              <a:t>&lt;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Text,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IntWritable</a:t>
            </a:r>
            <a:r>
              <a:rPr lang="en-US" dirty="0"/>
              <a:t>, </a:t>
            </a:r>
            <a:r>
              <a:rPr lang="en-US" sz="3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ImmutableBytesWritable</a:t>
            </a:r>
            <a:r>
              <a:rPr lang="en-US" dirty="0" smtClean="0"/>
              <a:t>&gt;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public void reduce(Text key, </a:t>
            </a:r>
            <a:r>
              <a:rPr lang="en-US" dirty="0" err="1"/>
              <a:t>Iterable</a:t>
            </a:r>
            <a:r>
              <a:rPr lang="en-US" dirty="0"/>
              <a:t>&lt;</a:t>
            </a:r>
            <a:r>
              <a:rPr lang="en-US" dirty="0" err="1"/>
              <a:t>IntWritable</a:t>
            </a:r>
            <a:r>
              <a:rPr lang="en-US" dirty="0"/>
              <a:t>&gt; values, Context context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en-US" dirty="0"/>
              <a:t>			for (</a:t>
            </a:r>
            <a:r>
              <a:rPr lang="en-US" dirty="0" err="1"/>
              <a:t>IntWritable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: values) {</a:t>
            </a:r>
          </a:p>
          <a:p>
            <a:pPr marL="0" indent="0">
              <a:buNone/>
            </a:pPr>
            <a:r>
              <a:rPr lang="en-US" dirty="0"/>
              <a:t>				sum += </a:t>
            </a:r>
            <a:r>
              <a:rPr lang="en-US" dirty="0" err="1"/>
              <a:t>val.get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		Put </a:t>
            </a:r>
            <a:r>
              <a:rPr lang="en-US" dirty="0" err="1"/>
              <a:t>put</a:t>
            </a:r>
            <a:r>
              <a:rPr lang="en-US" dirty="0"/>
              <a:t> = new Put(</a:t>
            </a:r>
            <a:r>
              <a:rPr lang="en-US" dirty="0" err="1"/>
              <a:t>Bytes.toBytes</a:t>
            </a:r>
            <a:r>
              <a:rPr lang="en-US" dirty="0"/>
              <a:t>(</a:t>
            </a:r>
            <a:r>
              <a:rPr lang="en-US" dirty="0" err="1"/>
              <a:t>key.toString</a:t>
            </a:r>
            <a:r>
              <a:rPr lang="en-US" dirty="0"/>
              <a:t>()));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put.add</a:t>
            </a:r>
            <a:r>
              <a:rPr lang="en-US" dirty="0"/>
              <a:t>(</a:t>
            </a:r>
            <a:r>
              <a:rPr lang="en-US" dirty="0" err="1"/>
              <a:t>Bytes.toBytes</a:t>
            </a:r>
            <a:r>
              <a:rPr lang="en-US" dirty="0"/>
              <a:t>("</a:t>
            </a:r>
            <a:r>
              <a:rPr lang="en-US" dirty="0" err="1"/>
              <a:t>cf</a:t>
            </a:r>
            <a:r>
              <a:rPr lang="en-US" dirty="0"/>
              <a:t>"), </a:t>
            </a:r>
            <a:r>
              <a:rPr lang="en-US" dirty="0" err="1"/>
              <a:t>Bytes.toBytes</a:t>
            </a:r>
            <a:r>
              <a:rPr lang="en-US" dirty="0"/>
              <a:t>("count"), </a:t>
            </a:r>
            <a:r>
              <a:rPr lang="en-US" dirty="0" err="1"/>
              <a:t>Bytes.toBytes</a:t>
            </a:r>
            <a:r>
              <a:rPr lang="en-US" dirty="0"/>
              <a:t>(sum</a:t>
            </a:r>
            <a:r>
              <a:rPr lang="en-US" dirty="0" smtClean="0"/>
              <a:t>));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context.write</a:t>
            </a:r>
            <a:r>
              <a:rPr lang="en-US" dirty="0"/>
              <a:t>(null, 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put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Driver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1200" cy="4351338"/>
          </a:xfrm>
        </p:spPr>
        <p:txBody>
          <a:bodyPr numCol="1" spcCol="180000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Exception {</a:t>
            </a:r>
          </a:p>
          <a:p>
            <a:pPr marL="0" indent="0">
              <a:buNone/>
            </a:pPr>
            <a:r>
              <a:rPr lang="en-US" dirty="0"/>
              <a:t>		Job </a:t>
            </a:r>
            <a:r>
              <a:rPr lang="en-US" dirty="0" err="1"/>
              <a:t>job</a:t>
            </a:r>
            <a:r>
              <a:rPr lang="en-US" dirty="0"/>
              <a:t> = new Job(</a:t>
            </a:r>
            <a:r>
              <a:rPr lang="en-US" dirty="0" err="1"/>
              <a:t>conf</a:t>
            </a:r>
            <a:r>
              <a:rPr lang="en-US" dirty="0"/>
              <a:t>, "</a:t>
            </a:r>
            <a:r>
              <a:rPr lang="en-US" dirty="0" err="1"/>
              <a:t>searchcount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smtClean="0"/>
              <a:t>		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FileInputFormat.addInputPath</a:t>
            </a:r>
            <a:r>
              <a:rPr lang="en-US" dirty="0"/>
              <a:t>(job, new Path(</a:t>
            </a:r>
            <a:r>
              <a:rPr lang="en-US" dirty="0" err="1"/>
              <a:t>args</a:t>
            </a:r>
            <a:r>
              <a:rPr lang="en-US" dirty="0"/>
              <a:t>[0</a:t>
            </a:r>
            <a:r>
              <a:rPr lang="en-US" dirty="0" smtClean="0"/>
              <a:t>]));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Configuration </a:t>
            </a:r>
            <a:r>
              <a:rPr lang="en-US" dirty="0" err="1"/>
              <a:t>conf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HBaseConfiguration.create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TableMapReduceUtil.initTableReducerJob</a:t>
            </a:r>
            <a:r>
              <a:rPr lang="en-US" dirty="0"/>
              <a:t>("</a:t>
            </a:r>
            <a:r>
              <a:rPr lang="en-US" dirty="0" err="1"/>
              <a:t>SearchCount</a:t>
            </a:r>
            <a:r>
              <a:rPr lang="en-US" dirty="0"/>
              <a:t>", </a:t>
            </a:r>
            <a:r>
              <a:rPr lang="en-US" dirty="0" err="1"/>
              <a:t>Reduce.class</a:t>
            </a:r>
            <a:r>
              <a:rPr lang="en-US" dirty="0"/>
              <a:t>, job);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job.waitForCompletion</a:t>
            </a:r>
            <a:r>
              <a:rPr lang="en-US" dirty="0"/>
              <a:t>(true);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36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331200" y="1690688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HBase</a:t>
            </a:r>
            <a:r>
              <a:rPr lang="en-US" dirty="0" smtClean="0"/>
              <a:t> already provides a job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46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Query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71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List tables:</a:t>
            </a:r>
          </a:p>
          <a:p>
            <a:pPr marL="457200" lvl="1" indent="0">
              <a:buNone/>
            </a:pPr>
            <a:r>
              <a:rPr lang="en-US" dirty="0" err="1"/>
              <a:t>hbase</a:t>
            </a:r>
            <a:r>
              <a:rPr lang="en-US" dirty="0"/>
              <a:t>(main</a:t>
            </a:r>
            <a:r>
              <a:rPr lang="en-US" dirty="0" smtClean="0"/>
              <a:t>)&gt; </a:t>
            </a:r>
            <a:r>
              <a:rPr lang="en-US" dirty="0"/>
              <a:t>list</a:t>
            </a:r>
          </a:p>
          <a:p>
            <a:pPr marL="457200" lvl="1" indent="0">
              <a:buNone/>
            </a:pPr>
            <a:r>
              <a:rPr lang="en-US" dirty="0"/>
              <a:t>TABLE                                                        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 err="1"/>
              <a:t>SearchCount</a:t>
            </a:r>
            <a:r>
              <a:rPr lang="en-US" dirty="0"/>
              <a:t>                                                  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 smtClean="0"/>
              <a:t>=&gt; </a:t>
            </a:r>
            <a:r>
              <a:rPr lang="en-US" dirty="0"/>
              <a:t>["</a:t>
            </a:r>
            <a:r>
              <a:rPr lang="en-US" dirty="0" err="1"/>
              <a:t>SearchCount</a:t>
            </a:r>
            <a:r>
              <a:rPr lang="en-US" dirty="0"/>
              <a:t>"]</a:t>
            </a:r>
          </a:p>
          <a:p>
            <a:r>
              <a:rPr lang="en-US" dirty="0" smtClean="0"/>
              <a:t>Scan column:</a:t>
            </a:r>
          </a:p>
          <a:p>
            <a:pPr marL="457200" lvl="1" indent="0">
              <a:buNone/>
            </a:pPr>
            <a:r>
              <a:rPr lang="en-US" dirty="0" err="1"/>
              <a:t>hbase</a:t>
            </a:r>
            <a:r>
              <a:rPr lang="en-US" dirty="0"/>
              <a:t>(main</a:t>
            </a:r>
            <a:r>
              <a:rPr lang="en-US" dirty="0" smtClean="0"/>
              <a:t>)&gt; </a:t>
            </a:r>
            <a:r>
              <a:rPr lang="en-US" dirty="0"/>
              <a:t>scan '</a:t>
            </a:r>
            <a:r>
              <a:rPr lang="en-US" dirty="0" err="1"/>
              <a:t>SearchCount</a:t>
            </a:r>
            <a:r>
              <a:rPr lang="en-US" dirty="0"/>
              <a:t>'</a:t>
            </a:r>
          </a:p>
          <a:p>
            <a:pPr marL="457200" lvl="1" indent="0">
              <a:buNone/>
            </a:pPr>
            <a:r>
              <a:rPr lang="en-US" dirty="0"/>
              <a:t>ROW                                 </a:t>
            </a:r>
            <a:r>
              <a:rPr lang="en-US" dirty="0" smtClean="0"/>
              <a:t>	</a:t>
            </a:r>
            <a:r>
              <a:rPr lang="en-US" dirty="0" err="1" smtClean="0"/>
              <a:t>COLUMN+CELL</a:t>
            </a:r>
            <a:r>
              <a:rPr lang="en-US" dirty="0" smtClean="0"/>
              <a:t>                                                                                     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index.html?q</a:t>
            </a:r>
            <a:r>
              <a:rPr lang="en-US" dirty="0" smtClean="0"/>
              <a:t>=</a:t>
            </a:r>
            <a:r>
              <a:rPr lang="en-US" dirty="0" err="1" smtClean="0"/>
              <a:t>HDFS</a:t>
            </a:r>
            <a:r>
              <a:rPr lang="en-US" dirty="0" smtClean="0"/>
              <a:t>          column=</a:t>
            </a:r>
            <a:r>
              <a:rPr lang="en-US" dirty="0" err="1" smtClean="0"/>
              <a:t>cf:count</a:t>
            </a:r>
            <a:r>
              <a:rPr lang="en-US" dirty="0"/>
              <a:t>, </a:t>
            </a:r>
            <a:r>
              <a:rPr lang="en-US" dirty="0" smtClean="0"/>
              <a:t>timestamp=1, </a:t>
            </a:r>
            <a:r>
              <a:rPr lang="en-US" dirty="0"/>
              <a:t>value=\x00\x00\x00\x01</a:t>
            </a:r>
          </a:p>
          <a:p>
            <a:pPr marL="457200" lvl="1" indent="0">
              <a:buNone/>
            </a:pPr>
            <a:r>
              <a:rPr lang="en-US" dirty="0"/>
              <a:t> /</a:t>
            </a:r>
            <a:r>
              <a:rPr lang="en-US" dirty="0" err="1"/>
              <a:t>index.html?q</a:t>
            </a:r>
            <a:r>
              <a:rPr lang="en-US" dirty="0"/>
              <a:t>=Hadoop    </a:t>
            </a:r>
            <a:r>
              <a:rPr lang="en-US" dirty="0" smtClean="0"/>
              <a:t> </a:t>
            </a:r>
            <a:r>
              <a:rPr lang="en-US" dirty="0"/>
              <a:t>column=</a:t>
            </a:r>
            <a:r>
              <a:rPr lang="en-US" dirty="0" err="1"/>
              <a:t>cf:count</a:t>
            </a:r>
            <a:r>
              <a:rPr lang="en-US" dirty="0"/>
              <a:t>, </a:t>
            </a:r>
            <a:r>
              <a:rPr lang="en-US" dirty="0" smtClean="0"/>
              <a:t>timestamp=2, </a:t>
            </a:r>
            <a:r>
              <a:rPr lang="en-US" dirty="0"/>
              <a:t>value=\</a:t>
            </a:r>
            <a:r>
              <a:rPr lang="en-US" dirty="0" smtClean="0"/>
              <a:t>x00\x00\x00\x04</a:t>
            </a:r>
            <a:endParaRPr lang="en-US" dirty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40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– With Hive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Hive </a:t>
            </a:r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smtClean="0"/>
              <a:t>Integration to store processing result into </a:t>
            </a:r>
            <a:r>
              <a:rPr lang="en-US" dirty="0" err="1" smtClean="0"/>
              <a:t>Hbase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 </a:t>
            </a:r>
            <a:r>
              <a:rPr lang="en-US" dirty="0"/>
              <a:t>TABLE </a:t>
            </a:r>
            <a:r>
              <a:rPr lang="en-US" dirty="0" smtClean="0"/>
              <a:t>result(...)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STORED BY '</a:t>
            </a:r>
            <a:r>
              <a:rPr lang="en-US" dirty="0" err="1"/>
              <a:t>org.apache.hadoop.hive.hbase.HBaseStorageHandler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 err="1"/>
              <a:t>TBLPROPERTIES</a:t>
            </a:r>
            <a:r>
              <a:rPr lang="en-US" dirty="0"/>
              <a:t> ('hbase.table.name' = </a:t>
            </a:r>
            <a:r>
              <a:rPr lang="en-US" dirty="0" smtClean="0"/>
              <a:t>‘</a:t>
            </a:r>
            <a:r>
              <a:rPr lang="en-US" dirty="0" err="1" smtClean="0"/>
              <a:t>searchcount</a:t>
            </a:r>
            <a:r>
              <a:rPr lang="en-US" dirty="0" smtClean="0"/>
              <a:t>');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38</a:t>
            </a:fld>
            <a:endParaRPr lang="en-US"/>
          </a:p>
        </p:txBody>
      </p:sp>
      <p:grpSp>
        <p:nvGrpSpPr>
          <p:cNvPr id="7" name="Group 3"/>
          <p:cNvGrpSpPr/>
          <p:nvPr/>
        </p:nvGrpSpPr>
        <p:grpSpPr>
          <a:xfrm>
            <a:off x="1205210" y="4942659"/>
            <a:ext cx="4854856" cy="1045638"/>
            <a:chOff x="1205210" y="3187700"/>
            <a:chExt cx="9424690" cy="2029888"/>
          </a:xfrm>
        </p:grpSpPr>
        <p:sp>
          <p:nvSpPr>
            <p:cNvPr id="8" name="Zylinder 7"/>
            <p:cNvSpPr/>
            <p:nvPr/>
          </p:nvSpPr>
          <p:spPr>
            <a:xfrm>
              <a:off x="8229600" y="3187700"/>
              <a:ext cx="2400300" cy="19685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HDFS</a:t>
              </a:r>
              <a:endParaRPr lang="en-US" dirty="0"/>
            </a:p>
          </p:txBody>
        </p:sp>
        <p:sp>
          <p:nvSpPr>
            <p:cNvPr id="9" name="Gefaltete Ecke 8"/>
            <p:cNvSpPr/>
            <p:nvPr/>
          </p:nvSpPr>
          <p:spPr>
            <a:xfrm>
              <a:off x="1205210" y="3187700"/>
              <a:ext cx="1722044" cy="196850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Apache Log</a:t>
              </a:r>
              <a:endParaRPr lang="en-US" dirty="0"/>
            </a:p>
          </p:txBody>
        </p:sp>
        <p:cxnSp>
          <p:nvCxnSpPr>
            <p:cNvPr id="10" name="Gerade Verbindung mit Pfeil 7"/>
            <p:cNvCxnSpPr>
              <a:stCxn id="9" idx="3"/>
              <a:endCxn id="12" idx="2"/>
            </p:cNvCxnSpPr>
            <p:nvPr/>
          </p:nvCxnSpPr>
          <p:spPr>
            <a:xfrm>
              <a:off x="2927254" y="4171950"/>
              <a:ext cx="124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9"/>
            <p:cNvCxnSpPr>
              <a:stCxn id="14" idx="6"/>
              <a:endCxn id="8" idx="2"/>
            </p:cNvCxnSpPr>
            <p:nvPr/>
          </p:nvCxnSpPr>
          <p:spPr>
            <a:xfrm>
              <a:off x="6838736" y="4171950"/>
              <a:ext cx="1390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8"/>
            <p:cNvSpPr/>
            <p:nvPr/>
          </p:nvSpPr>
          <p:spPr>
            <a:xfrm>
              <a:off x="4170874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ylinder 3"/>
            <p:cNvSpPr/>
            <p:nvPr/>
          </p:nvSpPr>
          <p:spPr>
            <a:xfrm rot="5400000">
              <a:off x="4869806" y="3016250"/>
              <a:ext cx="1270000" cy="2311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Flume</a:t>
              </a:r>
              <a:endParaRPr lang="en-US" dirty="0"/>
            </a:p>
          </p:txBody>
        </p:sp>
        <p:sp>
          <p:nvSpPr>
            <p:cNvPr id="14" name="Oval 10"/>
            <p:cNvSpPr/>
            <p:nvPr/>
          </p:nvSpPr>
          <p:spPr>
            <a:xfrm>
              <a:off x="6482275" y="3993719"/>
              <a:ext cx="356461" cy="3564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6368835" y="4848255"/>
              <a:ext cx="651897" cy="369333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3906650" y="4848256"/>
              <a:ext cx="88491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5059014" y="4848255"/>
              <a:ext cx="104237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3906649" y="3187700"/>
              <a:ext cx="3114083" cy="20298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 smtClean="0"/>
                <a:t>Agent</a:t>
              </a:r>
              <a:endParaRPr lang="en-US" sz="1400" dirty="0"/>
            </a:p>
          </p:txBody>
        </p:sp>
      </p:grpSp>
      <p:sp>
        <p:nvSpPr>
          <p:cNvPr id="19" name="Rounded Rectangle 15"/>
          <p:cNvSpPr/>
          <p:nvPr/>
        </p:nvSpPr>
        <p:spPr>
          <a:xfrm>
            <a:off x="6682779" y="494265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</a:t>
            </a:r>
            <a:endParaRPr lang="en-US" dirty="0"/>
          </a:p>
        </p:txBody>
      </p:sp>
      <p:cxnSp>
        <p:nvCxnSpPr>
          <p:cNvPr id="20" name="Gerade Verbindung mit Pfeil 9"/>
          <p:cNvCxnSpPr>
            <a:stCxn id="8" idx="4"/>
            <a:endCxn id="19" idx="1"/>
          </p:cNvCxnSpPr>
          <p:nvPr/>
        </p:nvCxnSpPr>
        <p:spPr>
          <a:xfrm>
            <a:off x="6060066" y="5449667"/>
            <a:ext cx="62271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15"/>
          <p:cNvSpPr/>
          <p:nvPr/>
        </p:nvSpPr>
        <p:spPr>
          <a:xfrm>
            <a:off x="8697666" y="494265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HBase</a:t>
            </a:r>
            <a:endParaRPr lang="en-US" dirty="0"/>
          </a:p>
        </p:txBody>
      </p:sp>
      <p:cxnSp>
        <p:nvCxnSpPr>
          <p:cNvPr id="22" name="Gerade Verbindung mit Pfeil 9"/>
          <p:cNvCxnSpPr>
            <a:stCxn id="19" idx="3"/>
            <a:endCxn id="21" idx="1"/>
          </p:cNvCxnSpPr>
          <p:nvPr/>
        </p:nvCxnSpPr>
        <p:spPr>
          <a:xfrm>
            <a:off x="8336328" y="5449667"/>
            <a:ext cx="36133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29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Distribute analyzes of web access log data</a:t>
            </a:r>
            <a:endParaRPr lang="en-US" dirty="0"/>
          </a:p>
        </p:txBody>
      </p:sp>
      <p:sp>
        <p:nvSpPr>
          <p:cNvPr id="5" name="Zylinder 4"/>
          <p:cNvSpPr/>
          <p:nvPr/>
        </p:nvSpPr>
        <p:spPr>
          <a:xfrm>
            <a:off x="7410071" y="4890409"/>
            <a:ext cx="1236445" cy="101401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6" name="Gefaltete Ecke 5"/>
          <p:cNvSpPr/>
          <p:nvPr/>
        </p:nvSpPr>
        <p:spPr>
          <a:xfrm>
            <a:off x="1205210" y="4171950"/>
            <a:ext cx="887061" cy="1014016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cxnSp>
        <p:nvCxnSpPr>
          <p:cNvPr id="7" name="Gerade Verbindung mit Pfeil 7"/>
          <p:cNvCxnSpPr>
            <a:stCxn id="6" idx="3"/>
            <a:endCxn id="9" idx="2"/>
          </p:cNvCxnSpPr>
          <p:nvPr/>
        </p:nvCxnSpPr>
        <p:spPr>
          <a:xfrm>
            <a:off x="2092271" y="4678958"/>
            <a:ext cx="640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9"/>
          <p:cNvCxnSpPr>
            <a:stCxn id="11" idx="6"/>
            <a:endCxn id="5" idx="2"/>
          </p:cNvCxnSpPr>
          <p:nvPr/>
        </p:nvCxnSpPr>
        <p:spPr>
          <a:xfrm>
            <a:off x="4107158" y="4678958"/>
            <a:ext cx="3302913" cy="718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32886" y="4587147"/>
            <a:ext cx="183621" cy="1836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ylinder 3"/>
          <p:cNvSpPr/>
          <p:nvPr/>
        </p:nvSpPr>
        <p:spPr>
          <a:xfrm rot="5400000">
            <a:off x="3092920" y="4083633"/>
            <a:ext cx="654204" cy="1190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923537" y="4587147"/>
            <a:ext cx="183621" cy="1836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65102" y="5027337"/>
            <a:ext cx="335806" cy="190251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96779" y="5027337"/>
            <a:ext cx="455837" cy="190251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90385" y="5027337"/>
            <a:ext cx="536947" cy="190251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96778" y="4171950"/>
            <a:ext cx="1604130" cy="10456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 smtClean="0"/>
              <a:t>Agent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9269229" y="4890409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data</a:t>
            </a:r>
            <a:endParaRPr lang="en-US" dirty="0"/>
          </a:p>
        </p:txBody>
      </p:sp>
      <p:cxnSp>
        <p:nvCxnSpPr>
          <p:cNvPr id="18" name="Gerade Verbindung mit Pfeil 9"/>
          <p:cNvCxnSpPr>
            <a:stCxn id="5" idx="4"/>
            <a:endCxn id="16" idx="1"/>
          </p:cNvCxnSpPr>
          <p:nvPr/>
        </p:nvCxnSpPr>
        <p:spPr>
          <a:xfrm>
            <a:off x="8646516" y="5397417"/>
            <a:ext cx="622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39</a:t>
            </a:fld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23" name="Rounded Rectangle 15"/>
          <p:cNvSpPr/>
          <p:nvPr/>
        </p:nvSpPr>
        <p:spPr>
          <a:xfrm>
            <a:off x="7410071" y="3743945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25" name="Gerade Verbindung mit Pfeil 9"/>
          <p:cNvCxnSpPr>
            <a:stCxn id="11" idx="6"/>
            <a:endCxn id="30" idx="1"/>
          </p:cNvCxnSpPr>
          <p:nvPr/>
        </p:nvCxnSpPr>
        <p:spPr>
          <a:xfrm flipV="1">
            <a:off x="4107158" y="3053048"/>
            <a:ext cx="3302913" cy="162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ounded Rectangle 15"/>
          <p:cNvSpPr/>
          <p:nvPr/>
        </p:nvSpPr>
        <p:spPr>
          <a:xfrm>
            <a:off x="7410071" y="2546040"/>
            <a:ext cx="1653549" cy="1014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31" name="Gerade Verbindung mit Pfeil 9"/>
          <p:cNvCxnSpPr>
            <a:stCxn id="11" idx="6"/>
            <a:endCxn id="23" idx="1"/>
          </p:cNvCxnSpPr>
          <p:nvPr/>
        </p:nvCxnSpPr>
        <p:spPr>
          <a:xfrm flipV="1">
            <a:off x="4107158" y="4250953"/>
            <a:ext cx="3302913" cy="428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8"/>
          <p:cNvSpPr txBox="1"/>
          <p:nvPr/>
        </p:nvSpPr>
        <p:spPr>
          <a:xfrm>
            <a:off x="4580734" y="3053049"/>
            <a:ext cx="1924569" cy="23443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Messaging System</a:t>
            </a:r>
          </a:p>
        </p:txBody>
      </p:sp>
    </p:spTree>
    <p:extLst>
      <p:ext uri="{BB962C8B-B14F-4D97-AF65-F5344CB8AC3E}">
        <p14:creationId xmlns:p14="http://schemas.microsoft.com/office/powerpoint/2010/main" val="2933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94719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Storage and Communication</a:t>
            </a:r>
            <a:endParaRPr lang="en-US" sz="2400" dirty="0"/>
          </a:p>
          <a:p>
            <a:pPr lvl="1"/>
            <a:r>
              <a:rPr lang="en-US" sz="2000" b="1" dirty="0"/>
              <a:t>Apache HTTP</a:t>
            </a:r>
            <a:r>
              <a:rPr lang="en-US" sz="2000" dirty="0"/>
              <a:t>: Provide basic website with search </a:t>
            </a:r>
            <a:r>
              <a:rPr lang="en-US" sz="2000" dirty="0" smtClean="0"/>
              <a:t>form</a:t>
            </a:r>
          </a:p>
          <a:p>
            <a:pPr lvl="1"/>
            <a:r>
              <a:rPr lang="en-US" sz="2000" b="1" dirty="0" err="1" smtClean="0"/>
              <a:t>HDFS</a:t>
            </a:r>
            <a:r>
              <a:rPr lang="en-US" sz="2000" dirty="0" smtClean="0"/>
              <a:t>: Hadoop distributed filesystem for log data storage</a:t>
            </a:r>
            <a:endParaRPr lang="en-US" sz="2000" dirty="0"/>
          </a:p>
          <a:p>
            <a:pPr lvl="1"/>
            <a:r>
              <a:rPr lang="en-US" sz="2000" b="1" dirty="0"/>
              <a:t>Flume</a:t>
            </a:r>
            <a:r>
              <a:rPr lang="en-US" sz="2000" dirty="0"/>
              <a:t>: Connector between Apache webserver and Hadoop Ecosystem</a:t>
            </a:r>
          </a:p>
          <a:p>
            <a:pPr lvl="1"/>
            <a:r>
              <a:rPr lang="en-US" sz="2000" b="1" dirty="0"/>
              <a:t>Kafka</a:t>
            </a:r>
            <a:r>
              <a:rPr lang="en-US" sz="2000" dirty="0"/>
              <a:t>: </a:t>
            </a:r>
            <a:r>
              <a:rPr lang="en-US" sz="2000" dirty="0" smtClean="0"/>
              <a:t>Distributed messaging system</a:t>
            </a:r>
          </a:p>
          <a:p>
            <a:pPr lvl="1"/>
            <a:r>
              <a:rPr lang="en-US" sz="2000" b="1" dirty="0" err="1" smtClean="0"/>
              <a:t>Hbase</a:t>
            </a:r>
            <a:r>
              <a:rPr lang="en-US" sz="2000" dirty="0" smtClean="0"/>
              <a:t>: NoSQL database for persistent storage</a:t>
            </a:r>
            <a:endParaRPr lang="en-US" sz="2000" dirty="0"/>
          </a:p>
          <a:p>
            <a:r>
              <a:rPr lang="en-US" sz="2400" dirty="0" smtClean="0"/>
              <a:t>Data Analysis and Management</a:t>
            </a:r>
            <a:endParaRPr lang="en-US" sz="2400" dirty="0"/>
          </a:p>
          <a:p>
            <a:pPr lvl="1"/>
            <a:r>
              <a:rPr lang="en-US" sz="2000" b="1" dirty="0"/>
              <a:t>Map/Reduce</a:t>
            </a:r>
            <a:r>
              <a:rPr lang="en-US" sz="2000" dirty="0"/>
              <a:t>: Estimate frequent search terms</a:t>
            </a:r>
          </a:p>
          <a:p>
            <a:pPr lvl="1"/>
            <a:r>
              <a:rPr lang="en-US" sz="2000" b="1" dirty="0"/>
              <a:t>Hive</a:t>
            </a:r>
            <a:r>
              <a:rPr lang="en-US" sz="2000" dirty="0"/>
              <a:t>: Perform </a:t>
            </a:r>
            <a:r>
              <a:rPr lang="en-US" sz="2000" dirty="0" smtClean="0"/>
              <a:t>map/reduce jobs using </a:t>
            </a:r>
            <a:r>
              <a:rPr lang="en-US" sz="2000" dirty="0"/>
              <a:t>SQL-based query </a:t>
            </a:r>
            <a:r>
              <a:rPr lang="en-US" sz="2000" dirty="0" smtClean="0"/>
              <a:t>language</a:t>
            </a:r>
          </a:p>
          <a:p>
            <a:pPr lvl="1"/>
            <a:r>
              <a:rPr lang="en-US" sz="2000" b="1" dirty="0" smtClean="0"/>
              <a:t>Zookeeper</a:t>
            </a:r>
            <a:r>
              <a:rPr lang="en-US" sz="2000" dirty="0" smtClean="0"/>
              <a:t>: Centralized </a:t>
            </a:r>
            <a:r>
              <a:rPr lang="en-US" sz="2000" dirty="0"/>
              <a:t>service for maintaining configuration </a:t>
            </a:r>
            <a:r>
              <a:rPr lang="en-US" sz="2000" dirty="0" smtClean="0"/>
              <a:t>information and synchronization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4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"/>
          <a:stretch/>
        </p:blipFill>
        <p:spPr>
          <a:xfrm>
            <a:off x="8432918" y="1825625"/>
            <a:ext cx="3741668" cy="2400000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3482797" y="2902056"/>
            <a:ext cx="3612595" cy="26178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Cluster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Kafka is a distributed, partitioned, replicated commit log </a:t>
            </a:r>
            <a:r>
              <a:rPr lang="en-US" dirty="0" smtClean="0"/>
              <a:t>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59" y="2902056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1959" y="49930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79" idx="1"/>
          </p:cNvCxnSpPr>
          <p:nvPr/>
        </p:nvCxnSpPr>
        <p:spPr>
          <a:xfrm>
            <a:off x="2437803" y="3165528"/>
            <a:ext cx="1044994" cy="1045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9" idx="1"/>
          </p:cNvCxnSpPr>
          <p:nvPr/>
        </p:nvCxnSpPr>
        <p:spPr>
          <a:xfrm flipV="1">
            <a:off x="2437803" y="4211005"/>
            <a:ext cx="1044994" cy="1045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420336" y="2902055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420336" y="41359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20336" y="515266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9" idx="3"/>
            <a:endCxn id="20" idx="1"/>
          </p:cNvCxnSpPr>
          <p:nvPr/>
        </p:nvCxnSpPr>
        <p:spPr>
          <a:xfrm>
            <a:off x="7095392" y="4211005"/>
            <a:ext cx="2324944" cy="1205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9" idx="3"/>
            <a:endCxn id="19" idx="1"/>
          </p:cNvCxnSpPr>
          <p:nvPr/>
        </p:nvCxnSpPr>
        <p:spPr>
          <a:xfrm>
            <a:off x="7095392" y="4211005"/>
            <a:ext cx="2324944" cy="18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9" idx="3"/>
            <a:endCxn id="18" idx="1"/>
          </p:cNvCxnSpPr>
          <p:nvPr/>
        </p:nvCxnSpPr>
        <p:spPr>
          <a:xfrm flipV="1">
            <a:off x="7095392" y="3165527"/>
            <a:ext cx="2324944" cy="1045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729556" y="3468193"/>
            <a:ext cx="461488" cy="237954"/>
            <a:chOff x="7341576" y="712177"/>
            <a:chExt cx="1125416" cy="580292"/>
          </a:xfrm>
        </p:grpSpPr>
        <p:sp>
          <p:nvSpPr>
            <p:cNvPr id="56" name="Rectangle 55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6038" y="4575615"/>
            <a:ext cx="461488" cy="237954"/>
            <a:chOff x="7341576" y="712177"/>
            <a:chExt cx="1125416" cy="580292"/>
          </a:xfrm>
        </p:grpSpPr>
        <p:sp>
          <p:nvSpPr>
            <p:cNvPr id="59" name="Rectangle 58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24044" y="3493431"/>
            <a:ext cx="461488" cy="237954"/>
            <a:chOff x="7341576" y="712177"/>
            <a:chExt cx="1125416" cy="580292"/>
          </a:xfrm>
        </p:grpSpPr>
        <p:sp>
          <p:nvSpPr>
            <p:cNvPr id="65" name="Rectangle 64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24044" y="4161146"/>
            <a:ext cx="461488" cy="237954"/>
            <a:chOff x="7341576" y="712177"/>
            <a:chExt cx="1125416" cy="580292"/>
          </a:xfrm>
        </p:grpSpPr>
        <p:sp>
          <p:nvSpPr>
            <p:cNvPr id="68" name="Rectangle 67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24044" y="4762826"/>
            <a:ext cx="461488" cy="237954"/>
            <a:chOff x="7341576" y="712177"/>
            <a:chExt cx="1125416" cy="580292"/>
          </a:xfrm>
        </p:grpSpPr>
        <p:sp>
          <p:nvSpPr>
            <p:cNvPr id="71" name="Rectangle 70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59444" y="5854358"/>
            <a:ext cx="384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http://kafka.apache.org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endParaRPr lang="en-US" dirty="0"/>
          </a:p>
        </p:txBody>
      </p:sp>
      <p:sp>
        <p:nvSpPr>
          <p:cNvPr id="92" name="Date Placeholder 9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40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Kafka is a distributed, partitioned, replicated commit log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1959" y="2902056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1959" y="49930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B</a:t>
            </a:r>
            <a:endParaRPr lang="en-US" dirty="0"/>
          </a:p>
        </p:txBody>
      </p:sp>
      <p:sp>
        <p:nvSpPr>
          <p:cNvPr id="6" name="Zylinder 4"/>
          <p:cNvSpPr/>
          <p:nvPr/>
        </p:nvSpPr>
        <p:spPr>
          <a:xfrm rot="5400000">
            <a:off x="3888558" y="2225198"/>
            <a:ext cx="2617897" cy="397161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7" name="Zylinder 4"/>
          <p:cNvSpPr/>
          <p:nvPr/>
        </p:nvSpPr>
        <p:spPr>
          <a:xfrm rot="5400000">
            <a:off x="4965317" y="2205851"/>
            <a:ext cx="546438" cy="260587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8" name="Zylinder 4"/>
          <p:cNvSpPr/>
          <p:nvPr/>
        </p:nvSpPr>
        <p:spPr>
          <a:xfrm rot="5400000">
            <a:off x="4965317" y="2908066"/>
            <a:ext cx="546438" cy="260587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/>
              <a:t>Partition 2</a:t>
            </a:r>
            <a:endParaRPr lang="en-US" dirty="0"/>
          </a:p>
        </p:txBody>
      </p:sp>
      <p:sp>
        <p:nvSpPr>
          <p:cNvPr id="9" name="Zylinder 4"/>
          <p:cNvSpPr/>
          <p:nvPr/>
        </p:nvSpPr>
        <p:spPr>
          <a:xfrm rot="5400000">
            <a:off x="4965317" y="3719741"/>
            <a:ext cx="546438" cy="260587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dirty="0" smtClean="0"/>
              <a:t>Partition 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7" idx="3"/>
          </p:cNvCxnSpPr>
          <p:nvPr/>
        </p:nvCxnSpPr>
        <p:spPr>
          <a:xfrm>
            <a:off x="2437803" y="3165528"/>
            <a:ext cx="1497795" cy="343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8" idx="3"/>
          </p:cNvCxnSpPr>
          <p:nvPr/>
        </p:nvCxnSpPr>
        <p:spPr>
          <a:xfrm>
            <a:off x="2437803" y="3165528"/>
            <a:ext cx="1497795" cy="1045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3"/>
          </p:cNvCxnSpPr>
          <p:nvPr/>
        </p:nvCxnSpPr>
        <p:spPr>
          <a:xfrm flipV="1">
            <a:off x="2437803" y="5022680"/>
            <a:ext cx="1497795" cy="233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420336" y="2902055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420336" y="4135909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20336" y="515266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9" idx="1"/>
            <a:endCxn id="20" idx="1"/>
          </p:cNvCxnSpPr>
          <p:nvPr/>
        </p:nvCxnSpPr>
        <p:spPr>
          <a:xfrm>
            <a:off x="6541475" y="5022680"/>
            <a:ext cx="2878861" cy="393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9" idx="1"/>
          </p:cNvCxnSpPr>
          <p:nvPr/>
        </p:nvCxnSpPr>
        <p:spPr>
          <a:xfrm>
            <a:off x="6541475" y="4211005"/>
            <a:ext cx="2878861" cy="18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18" idx="1"/>
          </p:cNvCxnSpPr>
          <p:nvPr/>
        </p:nvCxnSpPr>
        <p:spPr>
          <a:xfrm flipV="1">
            <a:off x="6541475" y="3165527"/>
            <a:ext cx="2878861" cy="343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089773" y="4920122"/>
            <a:ext cx="461488" cy="237954"/>
            <a:chOff x="7341576" y="712177"/>
            <a:chExt cx="1125416" cy="580292"/>
          </a:xfrm>
        </p:grpSpPr>
        <p:sp>
          <p:nvSpPr>
            <p:cNvPr id="47" name="Rectangle 46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89773" y="3424244"/>
            <a:ext cx="461488" cy="237954"/>
            <a:chOff x="7341576" y="712177"/>
            <a:chExt cx="1125416" cy="580292"/>
          </a:xfrm>
        </p:grpSpPr>
        <p:sp>
          <p:nvSpPr>
            <p:cNvPr id="50" name="Rectangle 49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89773" y="4067239"/>
            <a:ext cx="461488" cy="237954"/>
            <a:chOff x="7341576" y="712177"/>
            <a:chExt cx="1125416" cy="580292"/>
          </a:xfrm>
        </p:grpSpPr>
        <p:sp>
          <p:nvSpPr>
            <p:cNvPr id="53" name="Rectangle 52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686039" y="2954682"/>
            <a:ext cx="461488" cy="237954"/>
            <a:chOff x="7341576" y="712177"/>
            <a:chExt cx="1125416" cy="580292"/>
          </a:xfrm>
        </p:grpSpPr>
        <p:sp>
          <p:nvSpPr>
            <p:cNvPr id="56" name="Rectangle 55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6039" y="4867156"/>
            <a:ext cx="461488" cy="237954"/>
            <a:chOff x="7341576" y="712177"/>
            <a:chExt cx="1125416" cy="580292"/>
          </a:xfrm>
        </p:grpSpPr>
        <p:sp>
          <p:nvSpPr>
            <p:cNvPr id="59" name="Rectangle 58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686039" y="3690933"/>
            <a:ext cx="461488" cy="237954"/>
            <a:chOff x="7341576" y="712177"/>
            <a:chExt cx="1125416" cy="580292"/>
          </a:xfrm>
        </p:grpSpPr>
        <p:sp>
          <p:nvSpPr>
            <p:cNvPr id="62" name="Rectangle 61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754767" y="2981277"/>
            <a:ext cx="461488" cy="237954"/>
            <a:chOff x="7341576" y="712177"/>
            <a:chExt cx="1125416" cy="580292"/>
          </a:xfrm>
        </p:grpSpPr>
        <p:sp>
          <p:nvSpPr>
            <p:cNvPr id="65" name="Rectangle 64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54767" y="4016932"/>
            <a:ext cx="461488" cy="237954"/>
            <a:chOff x="7341576" y="712177"/>
            <a:chExt cx="1125416" cy="580292"/>
          </a:xfrm>
        </p:grpSpPr>
        <p:sp>
          <p:nvSpPr>
            <p:cNvPr id="68" name="Rectangle 67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754767" y="4894080"/>
            <a:ext cx="461488" cy="237954"/>
            <a:chOff x="7341576" y="712177"/>
            <a:chExt cx="1125416" cy="580292"/>
          </a:xfrm>
        </p:grpSpPr>
        <p:sp>
          <p:nvSpPr>
            <p:cNvPr id="71" name="Rectangle 70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606949" y="4920122"/>
            <a:ext cx="461488" cy="237954"/>
            <a:chOff x="7341576" y="712177"/>
            <a:chExt cx="1125416" cy="580292"/>
          </a:xfrm>
        </p:grpSpPr>
        <p:sp>
          <p:nvSpPr>
            <p:cNvPr id="74" name="Rectangle 73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25317" y="3419489"/>
            <a:ext cx="461488" cy="237954"/>
            <a:chOff x="7341576" y="712177"/>
            <a:chExt cx="1125416" cy="580292"/>
          </a:xfrm>
        </p:grpSpPr>
        <p:sp>
          <p:nvSpPr>
            <p:cNvPr id="77" name="Rectangle 76"/>
            <p:cNvSpPr/>
            <p:nvPr/>
          </p:nvSpPr>
          <p:spPr>
            <a:xfrm>
              <a:off x="7341577" y="712177"/>
              <a:ext cx="1125415" cy="580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 rot="10800000">
              <a:off x="7341576" y="712177"/>
              <a:ext cx="1125415" cy="351692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41</a:t>
            </a:fld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– Storage </a:t>
            </a:r>
            <a:endParaRPr lang="en-US" dirty="0"/>
          </a:p>
        </p:txBody>
      </p:sp>
      <p:sp>
        <p:nvSpPr>
          <p:cNvPr id="7" name="Zylinder 4"/>
          <p:cNvSpPr/>
          <p:nvPr/>
        </p:nvSpPr>
        <p:spPr>
          <a:xfrm rot="5400000">
            <a:off x="5868867" y="-3187187"/>
            <a:ext cx="448405" cy="1051559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Partition 1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00298"/>
              </p:ext>
            </p:extLst>
          </p:nvPr>
        </p:nvGraphicFramePr>
        <p:xfrm>
          <a:off x="7649308" y="2839945"/>
          <a:ext cx="2739291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9291"/>
              </a:tblGrid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34477849968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34477850175</a:t>
                      </a:r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35551591806</a:t>
                      </a:r>
                      <a:endParaRPr lang="en-US" sz="1400" dirty="0"/>
                    </a:p>
                  </a:txBody>
                  <a:tcPr/>
                </a:tc>
              </a:tr>
              <a:tr h="298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Message 35551592051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61640"/>
              </p:ext>
            </p:extLst>
          </p:nvPr>
        </p:nvGraphicFramePr>
        <p:xfrm>
          <a:off x="2839915" y="3845162"/>
          <a:ext cx="2583961" cy="2133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83961"/>
              </a:tblGrid>
              <a:tr h="298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34477849968 – 35551592051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35551592052 – 36625333894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81722490797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– 82796232651</a:t>
                      </a:r>
                      <a:endParaRPr lang="en-US" sz="1400" dirty="0"/>
                    </a:p>
                  </a:txBody>
                  <a:tcPr/>
                </a:tc>
              </a:tr>
              <a:tr h="298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82796232652 – 83869974631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66893" y="2321205"/>
            <a:ext cx="281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 Files</a:t>
            </a:r>
          </a:p>
          <a:p>
            <a:r>
              <a:rPr lang="en-US" sz="1400" dirty="0" smtClean="0"/>
              <a:t>topic/34477849968.kafka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693378" y="3472956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 Segment List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6478" y="3851130"/>
            <a:ext cx="89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5271" y="4528032"/>
            <a:ext cx="7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6478" y="5679824"/>
            <a:ext cx="10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Appends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>
            <a:off x="1872762" y="5864490"/>
            <a:ext cx="8206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</p:cNvCxnSpPr>
          <p:nvPr/>
        </p:nvCxnSpPr>
        <p:spPr>
          <a:xfrm>
            <a:off x="1723292" y="4035796"/>
            <a:ext cx="9700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flipV="1">
            <a:off x="1591409" y="4413738"/>
            <a:ext cx="1101969" cy="2989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3"/>
          </p:cNvCxnSpPr>
          <p:nvPr/>
        </p:nvCxnSpPr>
        <p:spPr>
          <a:xfrm>
            <a:off x="1591409" y="4712698"/>
            <a:ext cx="1101969" cy="782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424854" y="3130062"/>
            <a:ext cx="2242039" cy="896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66893" y="4677564"/>
            <a:ext cx="2813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63" name="Date Placeholder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42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ZooKeeper</a:t>
            </a:r>
            <a:r>
              <a:rPr lang="en-US" dirty="0"/>
              <a:t> is a centralized service for maintaining configuration information, naming, providing distributed synchronization, and providing group </a:t>
            </a:r>
            <a:r>
              <a:rPr lang="en-US" dirty="0" smtClean="0"/>
              <a:t>services.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9444" y="5854358"/>
            <a:ext cx="384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http</a:t>
            </a:r>
            <a:r>
              <a:rPr lang="en-US" dirty="0" smtClean="0">
                <a:sym typeface="Wingdings" panose="05000000000000000000" pitchFamily="2" charset="2"/>
              </a:rPr>
              <a:t>://zookeeper.apache.org/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6249648" y="3582649"/>
            <a:ext cx="2053653" cy="629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543924" y="3582649"/>
            <a:ext cx="2053653" cy="629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Abgerundetes Rechteck 12"/>
          <p:cNvSpPr/>
          <p:nvPr/>
        </p:nvSpPr>
        <p:spPr>
          <a:xfrm>
            <a:off x="838200" y="3582649"/>
            <a:ext cx="2053653" cy="629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4" name="Abgerundetes Rechteck 13"/>
          <p:cNvSpPr/>
          <p:nvPr/>
        </p:nvSpPr>
        <p:spPr>
          <a:xfrm>
            <a:off x="8955373" y="3582649"/>
            <a:ext cx="2053653" cy="629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Rectangle 3"/>
          <p:cNvSpPr/>
          <p:nvPr/>
        </p:nvSpPr>
        <p:spPr>
          <a:xfrm>
            <a:off x="5210690" y="4931127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" name="Gerade Verbindung mit Pfeil 3"/>
          <p:cNvCxnSpPr>
            <a:stCxn id="13" idx="2"/>
            <a:endCxn id="10" idx="2"/>
          </p:cNvCxnSpPr>
          <p:nvPr/>
        </p:nvCxnSpPr>
        <p:spPr>
          <a:xfrm rot="16200000" flipH="1">
            <a:off x="4570751" y="1506512"/>
            <a:ext cx="12700" cy="54114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3"/>
          <p:cNvCxnSpPr>
            <a:stCxn id="12" idx="2"/>
            <a:endCxn id="10" idx="2"/>
          </p:cNvCxnSpPr>
          <p:nvPr/>
        </p:nvCxnSpPr>
        <p:spPr>
          <a:xfrm rot="16200000" flipH="1">
            <a:off x="5923613" y="2859374"/>
            <a:ext cx="12700" cy="27057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3"/>
          <p:cNvCxnSpPr>
            <a:stCxn id="14" idx="2"/>
            <a:endCxn id="10" idx="2"/>
          </p:cNvCxnSpPr>
          <p:nvPr/>
        </p:nvCxnSpPr>
        <p:spPr>
          <a:xfrm rot="5400000">
            <a:off x="8629338" y="2859374"/>
            <a:ext cx="12700" cy="27057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3"/>
          <p:cNvSpPr/>
          <p:nvPr/>
        </p:nvSpPr>
        <p:spPr>
          <a:xfrm>
            <a:off x="7396936" y="4934302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6" name="Rectangle 3"/>
          <p:cNvSpPr/>
          <p:nvPr/>
        </p:nvSpPr>
        <p:spPr>
          <a:xfrm>
            <a:off x="3024445" y="4931127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7" name="Rectangle 3"/>
          <p:cNvSpPr/>
          <p:nvPr/>
        </p:nvSpPr>
        <p:spPr>
          <a:xfrm>
            <a:off x="9583182" y="4934302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8" name="Rectangle 3"/>
          <p:cNvSpPr/>
          <p:nvPr/>
        </p:nvSpPr>
        <p:spPr>
          <a:xfrm>
            <a:off x="838200" y="4934302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29" name="Gerade Verbindung mit Pfeil 3"/>
          <p:cNvCxnSpPr>
            <a:stCxn id="28" idx="0"/>
            <a:endCxn id="13" idx="2"/>
          </p:cNvCxnSpPr>
          <p:nvPr/>
        </p:nvCxnSpPr>
        <p:spPr>
          <a:xfrm flipV="1">
            <a:off x="1551122" y="4212236"/>
            <a:ext cx="313905" cy="72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"/>
          <p:cNvCxnSpPr>
            <a:stCxn id="26" idx="0"/>
            <a:endCxn id="12" idx="2"/>
          </p:cNvCxnSpPr>
          <p:nvPr/>
        </p:nvCxnSpPr>
        <p:spPr>
          <a:xfrm flipV="1">
            <a:off x="3737367" y="4212236"/>
            <a:ext cx="833384" cy="718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"/>
          <p:cNvCxnSpPr>
            <a:stCxn id="15" idx="0"/>
            <a:endCxn id="12" idx="2"/>
          </p:cNvCxnSpPr>
          <p:nvPr/>
        </p:nvCxnSpPr>
        <p:spPr>
          <a:xfrm flipH="1" flipV="1">
            <a:off x="4570751" y="4212236"/>
            <a:ext cx="1352861" cy="718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"/>
          <p:cNvCxnSpPr>
            <a:stCxn id="25" idx="0"/>
            <a:endCxn id="10" idx="2"/>
          </p:cNvCxnSpPr>
          <p:nvPr/>
        </p:nvCxnSpPr>
        <p:spPr>
          <a:xfrm flipH="1" flipV="1">
            <a:off x="7276475" y="4212236"/>
            <a:ext cx="833383" cy="72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3"/>
          <p:cNvCxnSpPr>
            <a:stCxn id="27" idx="0"/>
            <a:endCxn id="14" idx="2"/>
          </p:cNvCxnSpPr>
          <p:nvPr/>
        </p:nvCxnSpPr>
        <p:spPr>
          <a:xfrm flipH="1" flipV="1">
            <a:off x="9982200" y="4212236"/>
            <a:ext cx="313904" cy="72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- Structure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10" name="Inhalts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677919"/>
              </p:ext>
            </p:extLst>
          </p:nvPr>
        </p:nvGraphicFramePr>
        <p:xfrm>
          <a:off x="6172200" y="1847850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Inhaltsplatzhalt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Structured like a filesystem </a:t>
            </a:r>
          </a:p>
          <a:p>
            <a:r>
              <a:rPr lang="en-US" dirty="0" smtClean="0"/>
              <a:t>Each node can have a value and multiple children</a:t>
            </a:r>
          </a:p>
          <a:p>
            <a:r>
              <a:rPr lang="en-US" dirty="0" smtClean="0"/>
              <a:t>Clients can register to changes on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74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993860" y="1388215"/>
            <a:ext cx="2204280" cy="1392600"/>
            <a:chOff x="2399527" y="3047999"/>
            <a:chExt cx="2204280" cy="762000"/>
          </a:xfrm>
        </p:grpSpPr>
        <p:sp>
          <p:nvSpPr>
            <p:cNvPr id="5" name="Rectangle 4"/>
            <p:cNvSpPr/>
            <p:nvPr/>
          </p:nvSpPr>
          <p:spPr>
            <a:xfrm>
              <a:off x="2399527" y="3047999"/>
              <a:ext cx="2204280" cy="762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Resource Manager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5883" y="3249257"/>
              <a:ext cx="1737335" cy="2103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Scheduler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66" idx="2"/>
            <a:endCxn id="5" idx="0"/>
          </p:cNvCxnSpPr>
          <p:nvPr/>
        </p:nvCxnSpPr>
        <p:spPr>
          <a:xfrm>
            <a:off x="6096000" y="1269638"/>
            <a:ext cx="0" cy="118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uppieren 26"/>
          <p:cNvGrpSpPr/>
          <p:nvPr/>
        </p:nvGrpSpPr>
        <p:grpSpPr>
          <a:xfrm>
            <a:off x="844657" y="3231347"/>
            <a:ext cx="3048000" cy="1943100"/>
            <a:chOff x="8305800" y="69591"/>
            <a:chExt cx="3048000" cy="1943100"/>
          </a:xfrm>
        </p:grpSpPr>
        <p:sp>
          <p:nvSpPr>
            <p:cNvPr id="6" name="Rectangle 5"/>
            <p:cNvSpPr/>
            <p:nvPr/>
          </p:nvSpPr>
          <p:spPr>
            <a:xfrm>
              <a:off x="8305800" y="69591"/>
              <a:ext cx="3048000" cy="194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13800" y="469641"/>
              <a:ext cx="2082799" cy="5715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13800" y="1159718"/>
              <a:ext cx="2082799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Master</a:t>
              </a:r>
              <a:endParaRPr lang="en-US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572000" y="3231347"/>
            <a:ext cx="3048000" cy="1943100"/>
            <a:chOff x="8305800" y="2265784"/>
            <a:chExt cx="3048000" cy="1943100"/>
          </a:xfrm>
        </p:grpSpPr>
        <p:sp>
          <p:nvSpPr>
            <p:cNvPr id="18" name="Rectangle 17"/>
            <p:cNvSpPr/>
            <p:nvPr/>
          </p:nvSpPr>
          <p:spPr>
            <a:xfrm>
              <a:off x="8305800" y="2265784"/>
              <a:ext cx="3048000" cy="194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813800" y="2665834"/>
              <a:ext cx="2082799" cy="5715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13800" y="3355911"/>
              <a:ext cx="20828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 Master</a:t>
              </a:r>
              <a:endParaRPr lang="en-US" dirty="0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906692" y="3231347"/>
            <a:ext cx="3048000" cy="1943100"/>
            <a:chOff x="8305800" y="4495800"/>
            <a:chExt cx="3048000" cy="1943100"/>
          </a:xfrm>
        </p:grpSpPr>
        <p:sp>
          <p:nvSpPr>
            <p:cNvPr id="22" name="Rectangle 21"/>
            <p:cNvSpPr/>
            <p:nvPr/>
          </p:nvSpPr>
          <p:spPr>
            <a:xfrm>
              <a:off x="8305800" y="4495800"/>
              <a:ext cx="3048000" cy="194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Manager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813800" y="4895850"/>
              <a:ext cx="2082800" cy="5715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813800" y="5585927"/>
              <a:ext cx="2082799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Container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>
            <a:stCxn id="19" idx="1"/>
            <a:endCxn id="15" idx="3"/>
          </p:cNvCxnSpPr>
          <p:nvPr/>
        </p:nvCxnSpPr>
        <p:spPr>
          <a:xfrm rot="10800000" flipV="1">
            <a:off x="3435456" y="3917146"/>
            <a:ext cx="1644544" cy="709127"/>
          </a:xfrm>
          <a:prstGeom prst="bentConnector3">
            <a:avLst>
              <a:gd name="adj1" fmla="val 5079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20" idx="1"/>
          </p:cNvCxnSpPr>
          <p:nvPr/>
        </p:nvCxnSpPr>
        <p:spPr>
          <a:xfrm>
            <a:off x="3435456" y="3917147"/>
            <a:ext cx="1644544" cy="709127"/>
          </a:xfrm>
          <a:prstGeom prst="bentConnector3">
            <a:avLst>
              <a:gd name="adj1" fmla="val 3808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1"/>
            <a:endCxn id="20" idx="3"/>
          </p:cNvCxnSpPr>
          <p:nvPr/>
        </p:nvCxnSpPr>
        <p:spPr>
          <a:xfrm flipH="1">
            <a:off x="7162800" y="4626274"/>
            <a:ext cx="22518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1"/>
            <a:endCxn id="20" idx="3"/>
          </p:cNvCxnSpPr>
          <p:nvPr/>
        </p:nvCxnSpPr>
        <p:spPr>
          <a:xfrm rot="10800000" flipV="1">
            <a:off x="7162800" y="3917146"/>
            <a:ext cx="2251892" cy="7091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34"/>
          <p:cNvCxnSpPr>
            <a:stCxn id="6" idx="0"/>
            <a:endCxn id="5" idx="2"/>
          </p:cNvCxnSpPr>
          <p:nvPr/>
        </p:nvCxnSpPr>
        <p:spPr>
          <a:xfrm rot="5400000" flipH="1" flipV="1">
            <a:off x="4007062" y="1142410"/>
            <a:ext cx="450532" cy="372734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34"/>
          <p:cNvCxnSpPr>
            <a:stCxn id="18" idx="0"/>
            <a:endCxn id="5" idx="2"/>
          </p:cNvCxnSpPr>
          <p:nvPr/>
        </p:nvCxnSpPr>
        <p:spPr>
          <a:xfrm flipV="1">
            <a:off x="6096000" y="2780815"/>
            <a:ext cx="0" cy="450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34"/>
          <p:cNvCxnSpPr>
            <a:stCxn id="22" idx="0"/>
            <a:endCxn id="5" idx="2"/>
          </p:cNvCxnSpPr>
          <p:nvPr/>
        </p:nvCxnSpPr>
        <p:spPr>
          <a:xfrm rot="16200000" flipV="1">
            <a:off x="8038080" y="838735"/>
            <a:ext cx="450532" cy="433469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34"/>
          <p:cNvCxnSpPr>
            <a:stCxn id="15" idx="3"/>
            <a:endCxn id="5" idx="1"/>
          </p:cNvCxnSpPr>
          <p:nvPr/>
        </p:nvCxnSpPr>
        <p:spPr>
          <a:xfrm flipV="1">
            <a:off x="3435456" y="2084515"/>
            <a:ext cx="1558404" cy="25417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34"/>
          <p:cNvCxnSpPr>
            <a:stCxn id="20" idx="3"/>
            <a:endCxn id="5" idx="3"/>
          </p:cNvCxnSpPr>
          <p:nvPr/>
        </p:nvCxnSpPr>
        <p:spPr>
          <a:xfrm flipV="1">
            <a:off x="7162800" y="2084515"/>
            <a:ext cx="35340" cy="2541759"/>
          </a:xfrm>
          <a:prstGeom prst="bentConnector3">
            <a:avLst>
              <a:gd name="adj1" fmla="val 746859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83078" y="813427"/>
            <a:ext cx="1425844" cy="4562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44656" y="5211541"/>
            <a:ext cx="11110036" cy="114480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numCol="2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Manager: </a:t>
            </a:r>
            <a:r>
              <a:rPr lang="en-US" dirty="0" smtClean="0"/>
              <a:t>Overall manager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 Manager: </a:t>
            </a:r>
            <a:r>
              <a:rPr lang="en-US" dirty="0" smtClean="0"/>
              <a:t>P</a:t>
            </a:r>
            <a:r>
              <a:rPr lang="en-US" dirty="0" smtClean="0"/>
              <a:t>er-machine </a:t>
            </a:r>
            <a:r>
              <a:rPr lang="en-US" dirty="0"/>
              <a:t>framework agent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 Master</a:t>
            </a:r>
            <a:r>
              <a:rPr lang="en-US" dirty="0"/>
              <a:t>: </a:t>
            </a:r>
            <a:r>
              <a:rPr lang="en-US" dirty="0" smtClean="0"/>
              <a:t>Negotiating </a:t>
            </a:r>
            <a:r>
              <a:rPr lang="en-US" dirty="0"/>
              <a:t>appropriate resource containers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Container</a:t>
            </a:r>
            <a:r>
              <a:rPr lang="en-US" dirty="0"/>
              <a:t>: </a:t>
            </a:r>
            <a:r>
              <a:rPr lang="en-US" dirty="0" smtClean="0"/>
              <a:t>Memory</a:t>
            </a:r>
            <a:r>
              <a:rPr lang="en-US" dirty="0"/>
              <a:t>, </a:t>
            </a:r>
            <a:r>
              <a:rPr lang="en-US" dirty="0" err="1"/>
              <a:t>cpu</a:t>
            </a:r>
            <a:r>
              <a:rPr lang="en-US" dirty="0"/>
              <a:t>, disk, network etc.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Scheduler: Allocating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Applications Manager</a:t>
            </a:r>
            <a:r>
              <a:rPr lang="en-US" dirty="0"/>
              <a:t>: Handling of job-submissions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45</a:t>
            </a:fld>
            <a:endParaRPr lang="en-US"/>
          </a:p>
        </p:txBody>
      </p:sp>
      <p:sp>
        <p:nvSpPr>
          <p:cNvPr id="33" name="Rectangle 6"/>
          <p:cNvSpPr/>
          <p:nvPr/>
        </p:nvSpPr>
        <p:spPr>
          <a:xfrm>
            <a:off x="5230216" y="2214921"/>
            <a:ext cx="1737335" cy="50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Anything else?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was not covered by this talk:</a:t>
            </a:r>
          </a:p>
          <a:p>
            <a:r>
              <a:rPr lang="en-US" dirty="0" smtClean="0"/>
              <a:t>Spark</a:t>
            </a:r>
          </a:p>
          <a:p>
            <a:r>
              <a:rPr lang="en-US" dirty="0" smtClean="0"/>
              <a:t>Cassandra</a:t>
            </a:r>
          </a:p>
          <a:p>
            <a:r>
              <a:rPr lang="en-US" dirty="0" smtClean="0"/>
              <a:t>Mahout</a:t>
            </a:r>
          </a:p>
          <a:p>
            <a:r>
              <a:rPr lang="en-US" dirty="0" smtClean="0"/>
              <a:t>Pig</a:t>
            </a:r>
          </a:p>
          <a:p>
            <a:r>
              <a:rPr lang="en-US" dirty="0" smtClean="0"/>
              <a:t>….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http://projects.apache.org/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8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Store web access logs for big data analysis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12" idx="3"/>
            <a:endCxn id="11" idx="2"/>
          </p:cNvCxnSpPr>
          <p:nvPr/>
        </p:nvCxnSpPr>
        <p:spPr>
          <a:xfrm>
            <a:off x="2780010" y="4171950"/>
            <a:ext cx="5449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122" y="3703520"/>
            <a:ext cx="385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log files to storage</a:t>
            </a:r>
          </a:p>
          <a:p>
            <a:endParaRPr lang="en-US" dirty="0"/>
          </a:p>
          <a:p>
            <a:r>
              <a:rPr lang="en-US" dirty="0" err="1" smtClean="0">
                <a:latin typeface="Courier" pitchFamily="49" charset="0"/>
              </a:rPr>
              <a:t>scp</a:t>
            </a:r>
            <a:r>
              <a:rPr lang="en-US" dirty="0" smtClean="0">
                <a:latin typeface="Courier" pitchFamily="49" charset="0"/>
              </a:rPr>
              <a:t> /</a:t>
            </a:r>
            <a:r>
              <a:rPr lang="en-US" dirty="0" err="1" smtClean="0">
                <a:latin typeface="Courier" pitchFamily="49" charset="0"/>
              </a:rPr>
              <a:t>var</a:t>
            </a:r>
            <a:r>
              <a:rPr lang="en-US" dirty="0" smtClean="0">
                <a:latin typeface="Courier" pitchFamily="49" charset="0"/>
              </a:rPr>
              <a:t>/log/apache/… log</a:t>
            </a:r>
          </a:p>
        </p:txBody>
      </p:sp>
      <p:sp>
        <p:nvSpPr>
          <p:cNvPr id="11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</a:t>
            </a:r>
          </a:p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2" name="Gefaltete Ecke 5"/>
          <p:cNvSpPr/>
          <p:nvPr/>
        </p:nvSpPr>
        <p:spPr>
          <a:xfrm>
            <a:off x="1205210" y="3187700"/>
            <a:ext cx="1574800" cy="19685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5</a:t>
            </a:fld>
            <a:endParaRPr lang="en-US"/>
          </a:p>
        </p:txBody>
      </p:sp>
      <p:sp>
        <p:nvSpPr>
          <p:cNvPr id="13" name="Wolkenförmige Legende 12"/>
          <p:cNvSpPr/>
          <p:nvPr/>
        </p:nvSpPr>
        <p:spPr>
          <a:xfrm>
            <a:off x="9535886" y="1959429"/>
            <a:ext cx="1685108" cy="1136468"/>
          </a:xfrm>
          <a:prstGeom prst="cloudCallout">
            <a:avLst>
              <a:gd name="adj1" fmla="val -53391"/>
              <a:gd name="adj2" fmla="val 751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Data analysis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007530" y="4233345"/>
            <a:ext cx="1495585" cy="125536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Data nodes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2596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Hadoop Distributed File System</a:t>
            </a:r>
          </a:p>
          <a:p>
            <a:r>
              <a:rPr lang="en-US" dirty="0" smtClean="0"/>
              <a:t>Supported operations: Write, Delete, Append, Read</a:t>
            </a:r>
          </a:p>
          <a:p>
            <a:r>
              <a:rPr lang="en-US" dirty="0" smtClean="0"/>
              <a:t>No Update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6410486" y="47602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6562886" y="49126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715286" y="50650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0401300" y="47602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10553700" y="4912686"/>
            <a:ext cx="596684" cy="24797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564751" y="2629268"/>
            <a:ext cx="1836549" cy="6741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862734" y="4233345"/>
            <a:ext cx="1495585" cy="125536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Data nodes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>
            <a:off x="9483026" y="3303445"/>
            <a:ext cx="1127501" cy="92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flipH="1">
            <a:off x="6755323" y="3303445"/>
            <a:ext cx="2727703" cy="92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44398" y="3706401"/>
            <a:ext cx="1425844" cy="5269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10" idx="1"/>
          </p:cNvCxnSpPr>
          <p:nvPr/>
        </p:nvCxnSpPr>
        <p:spPr>
          <a:xfrm>
            <a:off x="4070242" y="3969873"/>
            <a:ext cx="1937288" cy="891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9" idx="1"/>
          </p:cNvCxnSpPr>
          <p:nvPr/>
        </p:nvCxnSpPr>
        <p:spPr>
          <a:xfrm flipV="1">
            <a:off x="4070242" y="2966357"/>
            <a:ext cx="4494509" cy="10035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0812" y="3199556"/>
            <a:ext cx="114041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Metadata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01192" y="3383235"/>
            <a:ext cx="1163665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5393" y="4214695"/>
            <a:ext cx="1266986" cy="646331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Read/Write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1" idx="1"/>
            <a:endCxn id="10" idx="3"/>
          </p:cNvCxnSpPr>
          <p:nvPr/>
        </p:nvCxnSpPr>
        <p:spPr>
          <a:xfrm flipH="1">
            <a:off x="7503115" y="4861026"/>
            <a:ext cx="2359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49431" y="4532776"/>
            <a:ext cx="1266986" cy="369332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Replication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4039" y="5701285"/>
            <a:ext cx="780725" cy="774915"/>
            <a:chOff x="495946" y="5097634"/>
            <a:chExt cx="780725" cy="774915"/>
          </a:xfrm>
        </p:grpSpPr>
        <p:sp>
          <p:nvSpPr>
            <p:cNvPr id="30" name="Rectangle 29"/>
            <p:cNvSpPr/>
            <p:nvPr/>
          </p:nvSpPr>
          <p:spPr>
            <a:xfrm>
              <a:off x="495946" y="5097634"/>
              <a:ext cx="780725" cy="7749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Blocks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7939" y="5180304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8053" y="5180304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7939" y="5629468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28052" y="5629468"/>
              <a:ext cx="185979" cy="1782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Left Brace 35"/>
          <p:cNvSpPr/>
          <p:nvPr/>
        </p:nvSpPr>
        <p:spPr>
          <a:xfrm rot="5400000">
            <a:off x="6783902" y="5161034"/>
            <a:ext cx="521000" cy="9630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6</a:t>
            </a:fld>
            <a:endParaRPr lang="en-US"/>
          </a:p>
        </p:txBody>
      </p:sp>
      <p:sp>
        <p:nvSpPr>
          <p:cNvPr id="37" name="TextBox 85"/>
          <p:cNvSpPr txBox="1"/>
          <p:nvPr/>
        </p:nvSpPr>
        <p:spPr>
          <a:xfrm>
            <a:off x="844657" y="4922288"/>
            <a:ext cx="4795234" cy="9233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node: Stores all metadata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nodes: Stores each </a:t>
            </a:r>
            <a:r>
              <a:rPr lang="en-US" dirty="0" err="1" smtClean="0"/>
              <a:t>HDFS</a:t>
            </a:r>
            <a:r>
              <a:rPr lang="en-US" dirty="0" smtClean="0"/>
              <a:t> block in one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Blocks: </a:t>
            </a:r>
            <a:r>
              <a:rPr lang="en-US" smtClean="0"/>
              <a:t>Default size 64MB</a:t>
            </a:r>
            <a:endParaRPr lang="en-US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38" name="TextBox 11"/>
          <p:cNvSpPr txBox="1"/>
          <p:nvPr/>
        </p:nvSpPr>
        <p:spPr>
          <a:xfrm>
            <a:off x="615461" y="6005146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http://hadoop.apache.org/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Run </a:t>
            </a:r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Setup Hadoop:</a:t>
            </a:r>
          </a:p>
          <a:p>
            <a:pPr marL="457200" lvl="1" indent="0">
              <a:buNone/>
            </a:pPr>
            <a:r>
              <a:rPr lang="en-US" dirty="0"/>
              <a:t>&lt;property&gt;</a:t>
            </a:r>
          </a:p>
          <a:p>
            <a:pPr marL="457200" lvl="1" indent="0">
              <a:buNone/>
            </a:pPr>
            <a:r>
              <a:rPr lang="en-US" dirty="0"/>
              <a:t>        &lt;name&gt;</a:t>
            </a:r>
            <a:r>
              <a:rPr lang="en-US" dirty="0" err="1"/>
              <a:t>fs.defaultFS</a:t>
            </a:r>
            <a:r>
              <a:rPr lang="en-US" dirty="0"/>
              <a:t>&lt;/name&gt;</a:t>
            </a:r>
          </a:p>
          <a:p>
            <a:pPr marL="457200" lvl="1" indent="0">
              <a:buNone/>
            </a:pPr>
            <a:r>
              <a:rPr lang="en-US" dirty="0"/>
              <a:t>        &lt;value&gt;hdfs://localhost:9000&lt;/value&gt;</a:t>
            </a:r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property&gt;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property&gt;</a:t>
            </a:r>
          </a:p>
          <a:p>
            <a:pPr marL="457200" lvl="1" indent="0">
              <a:buNone/>
            </a:pPr>
            <a:r>
              <a:rPr lang="en-US" dirty="0"/>
              <a:t>        &lt;name&gt;</a:t>
            </a:r>
            <a:r>
              <a:rPr lang="en-US" dirty="0" err="1"/>
              <a:t>dfs.replication</a:t>
            </a:r>
            <a:r>
              <a:rPr lang="en-US" dirty="0"/>
              <a:t>&lt;/name&gt;</a:t>
            </a:r>
          </a:p>
          <a:p>
            <a:pPr marL="457200" lvl="1" indent="0">
              <a:buNone/>
            </a:pPr>
            <a:r>
              <a:rPr lang="en-US" dirty="0"/>
              <a:t>        &lt;value&gt;1&lt;/value&gt;</a:t>
            </a:r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property&gt;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Format the filesystem</a:t>
            </a:r>
          </a:p>
          <a:p>
            <a:pPr marL="457200" lvl="1" indent="0">
              <a:buNone/>
            </a:pPr>
            <a:r>
              <a:rPr lang="en-US" dirty="0" smtClean="0"/>
              <a:t>$&gt;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namenode</a:t>
            </a:r>
            <a:r>
              <a:rPr lang="en-US" dirty="0" smtClean="0"/>
              <a:t> -format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HDFS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$&gt; /usr/local/sbin/start-dfs.sh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7</a:t>
            </a:fld>
            <a:endParaRPr lang="en-US"/>
          </a:p>
        </p:txBody>
      </p:sp>
      <p:sp>
        <p:nvSpPr>
          <p:cNvPr id="7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7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Store web access logs to HDFS for big data analysis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12" idx="3"/>
            <a:endCxn id="11" idx="2"/>
          </p:cNvCxnSpPr>
          <p:nvPr/>
        </p:nvCxnSpPr>
        <p:spPr>
          <a:xfrm>
            <a:off x="2780010" y="4171950"/>
            <a:ext cx="5449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122" y="3703520"/>
            <a:ext cx="385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log files to HDFS</a:t>
            </a:r>
          </a:p>
          <a:p>
            <a:endParaRPr lang="en-US" dirty="0"/>
          </a:p>
          <a:p>
            <a:r>
              <a:rPr lang="en-US" dirty="0" err="1" smtClean="0">
                <a:latin typeface="Courier" pitchFamily="49" charset="0"/>
              </a:rPr>
              <a:t>scp</a:t>
            </a:r>
            <a:r>
              <a:rPr lang="en-US" dirty="0" smtClean="0">
                <a:latin typeface="Courier" pitchFamily="49" charset="0"/>
              </a:rPr>
              <a:t> /</a:t>
            </a:r>
            <a:r>
              <a:rPr lang="en-US" dirty="0" err="1" smtClean="0">
                <a:latin typeface="Courier" pitchFamily="49" charset="0"/>
              </a:rPr>
              <a:t>var</a:t>
            </a:r>
            <a:r>
              <a:rPr lang="en-US" dirty="0" smtClean="0">
                <a:latin typeface="Courier" pitchFamily="49" charset="0"/>
              </a:rPr>
              <a:t>/log/apache/… log</a:t>
            </a:r>
          </a:p>
          <a:p>
            <a:r>
              <a:rPr lang="en-US" dirty="0" err="1">
                <a:latin typeface="Courier" pitchFamily="49" charset="0"/>
              </a:rPr>
              <a:t>h</a:t>
            </a:r>
            <a:r>
              <a:rPr lang="en-US" dirty="0" err="1" smtClean="0">
                <a:latin typeface="Courier" pitchFamily="49" charset="0"/>
              </a:rPr>
              <a:t>adoop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fs</a:t>
            </a:r>
            <a:r>
              <a:rPr lang="en-US" dirty="0" smtClean="0">
                <a:latin typeface="Courier" pitchFamily="49" charset="0"/>
              </a:rPr>
              <a:t> -</a:t>
            </a:r>
            <a:r>
              <a:rPr lang="en-US" dirty="0" err="1" smtClean="0">
                <a:latin typeface="Courier" pitchFamily="49" charset="0"/>
              </a:rPr>
              <a:t>copyToLocal</a:t>
            </a:r>
            <a:r>
              <a:rPr lang="en-US" dirty="0" smtClean="0">
                <a:latin typeface="Courier" pitchFamily="49" charset="0"/>
              </a:rPr>
              <a:t> log 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11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12" name="Gefaltete Ecke 5"/>
          <p:cNvSpPr/>
          <p:nvPr/>
        </p:nvSpPr>
        <p:spPr>
          <a:xfrm>
            <a:off x="1205210" y="3187700"/>
            <a:ext cx="1574800" cy="19685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8</a:t>
            </a:fld>
            <a:endParaRPr lang="en-US"/>
          </a:p>
        </p:txBody>
      </p:sp>
      <p:sp>
        <p:nvSpPr>
          <p:cNvPr id="6" name="Wolkenförmige Legende 5"/>
          <p:cNvSpPr/>
          <p:nvPr/>
        </p:nvSpPr>
        <p:spPr>
          <a:xfrm>
            <a:off x="9535886" y="1959429"/>
            <a:ext cx="1685108" cy="1136468"/>
          </a:xfrm>
          <a:prstGeom prst="cloudCallout">
            <a:avLst>
              <a:gd name="adj1" fmla="val -53391"/>
              <a:gd name="adj2" fmla="val 751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Data analysis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Simplify movement of web access logs to </a:t>
            </a:r>
            <a:r>
              <a:rPr lang="en-US" dirty="0" err="1" smtClean="0"/>
              <a:t>HDFS</a:t>
            </a:r>
            <a:endParaRPr lang="en-US" dirty="0"/>
          </a:p>
        </p:txBody>
      </p:sp>
      <p:cxnSp>
        <p:nvCxnSpPr>
          <p:cNvPr id="8" name="Gerade Verbindung mit Pfeil 7"/>
          <p:cNvCxnSpPr>
            <a:stCxn id="12" idx="3"/>
            <a:endCxn id="11" idx="2"/>
          </p:cNvCxnSpPr>
          <p:nvPr/>
        </p:nvCxnSpPr>
        <p:spPr>
          <a:xfrm>
            <a:off x="2780010" y="4171950"/>
            <a:ext cx="5449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122" y="3703520"/>
            <a:ext cx="3859077" cy="9827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Move files to </a:t>
            </a:r>
            <a:r>
              <a:rPr lang="en-US" dirty="0" err="1" smtClean="0"/>
              <a:t>HDFS</a:t>
            </a:r>
            <a:endParaRPr lang="en-US" dirty="0" smtClean="0"/>
          </a:p>
        </p:txBody>
      </p:sp>
      <p:sp>
        <p:nvSpPr>
          <p:cNvPr id="11" name="Zylinder 4"/>
          <p:cNvSpPr/>
          <p:nvPr/>
        </p:nvSpPr>
        <p:spPr>
          <a:xfrm>
            <a:off x="8229600" y="3187700"/>
            <a:ext cx="2400300" cy="19685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HDFS</a:t>
            </a:r>
            <a:endParaRPr lang="en-US" dirty="0"/>
          </a:p>
        </p:txBody>
      </p:sp>
      <p:sp>
        <p:nvSpPr>
          <p:cNvPr id="12" name="Gefaltete Ecke 5"/>
          <p:cNvSpPr/>
          <p:nvPr/>
        </p:nvSpPr>
        <p:spPr>
          <a:xfrm>
            <a:off x="1205210" y="3187700"/>
            <a:ext cx="1574800" cy="19685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D159-7083-48C9-88DE-3F666ED9E9A2}" type="slidenum">
              <a:rPr lang="en-US" smtClean="0"/>
              <a:t>9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Karthik Rajasethupathy, Christian Kuka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2308</Words>
  <Application>Microsoft Office PowerPoint</Application>
  <PresentationFormat>Breitbild</PresentationFormat>
  <Paragraphs>710</Paragraphs>
  <Slides>46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2" baseType="lpstr">
      <vt:lpstr>Courier</vt:lpstr>
      <vt:lpstr>Arial</vt:lpstr>
      <vt:lpstr>Calibri</vt:lpstr>
      <vt:lpstr>Calibri Light</vt:lpstr>
      <vt:lpstr>Wingdings</vt:lpstr>
      <vt:lpstr>Office Theme</vt:lpstr>
      <vt:lpstr>The Hadoop Eco System</vt:lpstr>
      <vt:lpstr>Overview</vt:lpstr>
      <vt:lpstr>Example</vt:lpstr>
      <vt:lpstr>Example</vt:lpstr>
      <vt:lpstr>Example</vt:lpstr>
      <vt:lpstr>HDFS</vt:lpstr>
      <vt:lpstr>Example – Run HDFS</vt:lpstr>
      <vt:lpstr>Example</vt:lpstr>
      <vt:lpstr>Example</vt:lpstr>
      <vt:lpstr>Flume</vt:lpstr>
      <vt:lpstr>Example – Flume Configuration</vt:lpstr>
      <vt:lpstr>Example – Run Flume</vt:lpstr>
      <vt:lpstr>Example – Run Flume</vt:lpstr>
      <vt:lpstr>Example</vt:lpstr>
      <vt:lpstr>Example</vt:lpstr>
      <vt:lpstr>Map/Reduce</vt:lpstr>
      <vt:lpstr>Map/Reduce</vt:lpstr>
      <vt:lpstr>Map/Reduce – Architecture</vt:lpstr>
      <vt:lpstr>Map/Reduce – Mapper Process</vt:lpstr>
      <vt:lpstr>Example – Perform Map-Step</vt:lpstr>
      <vt:lpstr>Example – Perform Reduce-Step</vt:lpstr>
      <vt:lpstr>Example – Driver </vt:lpstr>
      <vt:lpstr>Example – Run Map/Reduce</vt:lpstr>
      <vt:lpstr>Example</vt:lpstr>
      <vt:lpstr>Hive</vt:lpstr>
      <vt:lpstr>Hive - Components</vt:lpstr>
      <vt:lpstr>Hive - Components</vt:lpstr>
      <vt:lpstr>Example – Hive Schema </vt:lpstr>
      <vt:lpstr>Example – Hive Query</vt:lpstr>
      <vt:lpstr>Example – Run Hive</vt:lpstr>
      <vt:lpstr>Example</vt:lpstr>
      <vt:lpstr>HBase</vt:lpstr>
      <vt:lpstr>HBase - Structure</vt:lpstr>
      <vt:lpstr>Example – With Map/Reduce</vt:lpstr>
      <vt:lpstr>Example – Perform Reduce-Step</vt:lpstr>
      <vt:lpstr>Example – Driver </vt:lpstr>
      <vt:lpstr>Example – Query HBase</vt:lpstr>
      <vt:lpstr>HBase – With Hive </vt:lpstr>
      <vt:lpstr>Example</vt:lpstr>
      <vt:lpstr>Kafka</vt:lpstr>
      <vt:lpstr>Kafka</vt:lpstr>
      <vt:lpstr>Kafka – Storage </vt:lpstr>
      <vt:lpstr>Zookeeper</vt:lpstr>
      <vt:lpstr>Zookeeper - Structure</vt:lpstr>
      <vt:lpstr>YARN</vt:lpstr>
      <vt:lpstr>Anything else?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Hadoop Eco System</dc:title>
  <dc:creator>ckuka</dc:creator>
  <cp:lastModifiedBy>ckuka</cp:lastModifiedBy>
  <cp:revision>157</cp:revision>
  <dcterms:created xsi:type="dcterms:W3CDTF">2015-09-11T13:01:58Z</dcterms:created>
  <dcterms:modified xsi:type="dcterms:W3CDTF">2015-11-03T07:21:28Z</dcterms:modified>
</cp:coreProperties>
</file>