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DB31940-46FF-4644-9E11-8EF42FB012BD}">
  <a:tblStyle styleId="{2DB31940-46FF-4644-9E11-8EF42FB012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E2F21C9B-8B9F-40CE-9BEC-C50924D6F9B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3A32BEAA-B1B4-48C9-A117-747E43A6E5A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7F8D5BCC-1EAD-4A77-907E-37ECC5C65CA1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F9E11284-A73A-4A26-AC4E-C47C3DE9F1BD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50" name="Shape 45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62" name="Shape 46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7" name="Shape 47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78" name="Shape 47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- überschrif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23887" y="1282303"/>
            <a:ext cx="7886700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 sz="45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23887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 b="1" sz="1800"/>
            </a:lvl1pPr>
            <a:lvl2pPr indent="0" marL="342900" rtl="0">
              <a:spcBef>
                <a:spcPts val="0"/>
              </a:spcBef>
              <a:buFont typeface="Calibri"/>
              <a:buNone/>
              <a:defRPr b="1" sz="1500"/>
            </a:lvl2pPr>
            <a:lvl3pPr indent="0" marL="685800" rtl="0">
              <a:spcBef>
                <a:spcPts val="0"/>
              </a:spcBef>
              <a:buFont typeface="Calibri"/>
              <a:buNone/>
              <a:defRPr b="1" sz="1400"/>
            </a:lvl3pPr>
            <a:lvl4pPr indent="0" marL="1028700" rtl="0">
              <a:spcBef>
                <a:spcPts val="0"/>
              </a:spcBef>
              <a:buFont typeface="Calibri"/>
              <a:buNone/>
              <a:defRPr b="1" sz="1200"/>
            </a:lvl4pPr>
            <a:lvl5pPr indent="0" marL="1371600" rtl="0">
              <a:spcBef>
                <a:spcPts val="0"/>
              </a:spcBef>
              <a:buFont typeface="Calibri"/>
              <a:buNone/>
              <a:defRPr b="1" sz="1200"/>
            </a:lvl5pPr>
            <a:lvl6pPr indent="0" marL="1714500" rtl="0">
              <a:spcBef>
                <a:spcPts val="0"/>
              </a:spcBef>
              <a:buFont typeface="Calibri"/>
              <a:buNone/>
              <a:defRPr b="1" sz="1200"/>
            </a:lvl6pPr>
            <a:lvl7pPr indent="0" marL="2057400" rtl="0">
              <a:spcBef>
                <a:spcPts val="0"/>
              </a:spcBef>
              <a:buFont typeface="Calibri"/>
              <a:buNone/>
              <a:defRPr b="1" sz="1200"/>
            </a:lvl7pPr>
            <a:lvl8pPr indent="0" marL="2400300" rtl="0">
              <a:spcBef>
                <a:spcPts val="0"/>
              </a:spcBef>
              <a:buFont typeface="Calibri"/>
              <a:buNone/>
              <a:defRPr b="1" sz="1200"/>
            </a:lvl8pPr>
            <a:lvl9pPr indent="0" marL="2743200" rtl="0">
              <a:spcBef>
                <a:spcPts val="0"/>
              </a:spcBef>
              <a:buFont typeface="Calibri"/>
              <a:buNone/>
              <a:defRPr b="1" sz="12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 b="1" sz="1800"/>
            </a:lvl1pPr>
            <a:lvl2pPr indent="0" marL="342900" rtl="0">
              <a:spcBef>
                <a:spcPts val="0"/>
              </a:spcBef>
              <a:buFont typeface="Calibri"/>
              <a:buNone/>
              <a:defRPr b="1" sz="1500"/>
            </a:lvl2pPr>
            <a:lvl3pPr indent="0" marL="685800" rtl="0">
              <a:spcBef>
                <a:spcPts val="0"/>
              </a:spcBef>
              <a:buFont typeface="Calibri"/>
              <a:buNone/>
              <a:defRPr b="1" sz="1400"/>
            </a:lvl3pPr>
            <a:lvl4pPr indent="0" marL="1028700" rtl="0">
              <a:spcBef>
                <a:spcPts val="0"/>
              </a:spcBef>
              <a:buFont typeface="Calibri"/>
              <a:buNone/>
              <a:defRPr b="1" sz="1200"/>
            </a:lvl4pPr>
            <a:lvl5pPr indent="0" marL="1371600" rtl="0">
              <a:spcBef>
                <a:spcPts val="0"/>
              </a:spcBef>
              <a:buFont typeface="Calibri"/>
              <a:buNone/>
              <a:defRPr b="1" sz="1200"/>
            </a:lvl5pPr>
            <a:lvl6pPr indent="0" marL="1714500" rtl="0">
              <a:spcBef>
                <a:spcPts val="0"/>
              </a:spcBef>
              <a:buFont typeface="Calibri"/>
              <a:buNone/>
              <a:defRPr b="1" sz="1200"/>
            </a:lvl6pPr>
            <a:lvl7pPr indent="0" marL="2057400" rtl="0">
              <a:spcBef>
                <a:spcPts val="0"/>
              </a:spcBef>
              <a:buFont typeface="Calibri"/>
              <a:buNone/>
              <a:defRPr b="1" sz="1200"/>
            </a:lvl7pPr>
            <a:lvl8pPr indent="0" marL="2400300" rtl="0">
              <a:spcBef>
                <a:spcPts val="0"/>
              </a:spcBef>
              <a:buFont typeface="Calibri"/>
              <a:buNone/>
              <a:defRPr b="1" sz="1200"/>
            </a:lvl8pPr>
            <a:lvl9pPr indent="0" marL="2743200" rtl="0">
              <a:spcBef>
                <a:spcPts val="0"/>
              </a:spcBef>
              <a:buFont typeface="Calibri"/>
              <a:buNone/>
              <a:defRPr b="1" sz="12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1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500"/>
            </a:lvl4pPr>
            <a:lvl5pPr rtl="0">
              <a:spcBef>
                <a:spcPts val="0"/>
              </a:spcBef>
              <a:defRPr sz="1500"/>
            </a:lvl5pPr>
            <a:lvl6pPr rtl="0">
              <a:spcBef>
                <a:spcPts val="0"/>
              </a:spcBef>
              <a:defRPr sz="1500"/>
            </a:lvl6pPr>
            <a:lvl7pPr rtl="0">
              <a:spcBef>
                <a:spcPts val="0"/>
              </a:spcBef>
              <a:defRPr sz="1500"/>
            </a:lvl7pPr>
            <a:lvl8pPr rtl="0">
              <a:spcBef>
                <a:spcPts val="0"/>
              </a:spcBef>
              <a:defRPr sz="1500"/>
            </a:lvl8pPr>
            <a:lvl9pPr rtl="0">
              <a:spcBef>
                <a:spcPts val="0"/>
              </a:spcBef>
              <a:defRPr sz="15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 sz="1200"/>
            </a:lvl1pPr>
            <a:lvl2pPr indent="0" marL="342900" rtl="0">
              <a:spcBef>
                <a:spcPts val="0"/>
              </a:spcBef>
              <a:buFont typeface="Calibri"/>
              <a:buNone/>
              <a:defRPr sz="1100"/>
            </a:lvl2pPr>
            <a:lvl3pPr indent="0" marL="685800" rtl="0">
              <a:spcBef>
                <a:spcPts val="0"/>
              </a:spcBef>
              <a:buFont typeface="Calibri"/>
              <a:buNone/>
              <a:defRPr sz="900"/>
            </a:lvl3pPr>
            <a:lvl4pPr indent="0" marL="1028700" rtl="0">
              <a:spcBef>
                <a:spcPts val="0"/>
              </a:spcBef>
              <a:buFont typeface="Calibri"/>
              <a:buNone/>
              <a:defRPr sz="800"/>
            </a:lvl4pPr>
            <a:lvl5pPr indent="0" marL="1371600" rtl="0">
              <a:spcBef>
                <a:spcPts val="0"/>
              </a:spcBef>
              <a:buFont typeface="Calibri"/>
              <a:buNone/>
              <a:defRPr sz="800"/>
            </a:lvl5pPr>
            <a:lvl6pPr indent="0" marL="1714500" rtl="0">
              <a:spcBef>
                <a:spcPts val="0"/>
              </a:spcBef>
              <a:buFont typeface="Calibri"/>
              <a:buNone/>
              <a:defRPr sz="800"/>
            </a:lvl6pPr>
            <a:lvl7pPr indent="0" marL="2057400" rtl="0">
              <a:spcBef>
                <a:spcPts val="0"/>
              </a:spcBef>
              <a:buFont typeface="Calibri"/>
              <a:buNone/>
              <a:defRPr sz="800"/>
            </a:lvl7pPr>
            <a:lvl8pPr indent="0" marL="2400300" rtl="0">
              <a:spcBef>
                <a:spcPts val="0"/>
              </a:spcBef>
              <a:buFont typeface="Calibri"/>
              <a:buNone/>
              <a:defRPr sz="800"/>
            </a:lvl8pPr>
            <a:lvl9pPr indent="0" marL="2743200" rtl="0">
              <a:spcBef>
                <a:spcPts val="0"/>
              </a:spcBef>
              <a:buFont typeface="Calibri"/>
              <a:buNone/>
              <a:defRPr sz="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SzPct val="45833"/>
              <a:buFont typeface="Calibri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buClr>
                <a:schemeClr val="dk1"/>
              </a:buClr>
              <a:buSzPct val="52380"/>
              <a:buFont typeface="Calibri"/>
              <a:buNone/>
              <a:defRPr b="0" baseline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 sz="1200"/>
            </a:lvl1pPr>
            <a:lvl2pPr indent="0" marL="342900" rtl="0">
              <a:spcBef>
                <a:spcPts val="0"/>
              </a:spcBef>
              <a:buFont typeface="Calibri"/>
              <a:buNone/>
              <a:defRPr sz="1100"/>
            </a:lvl2pPr>
            <a:lvl3pPr indent="0" marL="685800" rtl="0">
              <a:spcBef>
                <a:spcPts val="0"/>
              </a:spcBef>
              <a:buFont typeface="Calibri"/>
              <a:buNone/>
              <a:defRPr sz="900"/>
            </a:lvl3pPr>
            <a:lvl4pPr indent="0" marL="1028700" rtl="0">
              <a:spcBef>
                <a:spcPts val="0"/>
              </a:spcBef>
              <a:buFont typeface="Calibri"/>
              <a:buNone/>
              <a:defRPr sz="800"/>
            </a:lvl4pPr>
            <a:lvl5pPr indent="0" marL="1371600" rtl="0">
              <a:spcBef>
                <a:spcPts val="0"/>
              </a:spcBef>
              <a:buFont typeface="Calibri"/>
              <a:buNone/>
              <a:defRPr sz="800"/>
            </a:lvl5pPr>
            <a:lvl6pPr indent="0" marL="1714500" rtl="0">
              <a:spcBef>
                <a:spcPts val="0"/>
              </a:spcBef>
              <a:buFont typeface="Calibri"/>
              <a:buNone/>
              <a:defRPr sz="800"/>
            </a:lvl6pPr>
            <a:lvl7pPr indent="0" marL="2057400" rtl="0">
              <a:spcBef>
                <a:spcPts val="0"/>
              </a:spcBef>
              <a:buFont typeface="Calibri"/>
              <a:buNone/>
              <a:defRPr sz="800"/>
            </a:lvl7pPr>
            <a:lvl8pPr indent="0" marL="2400300" rtl="0">
              <a:spcBef>
                <a:spcPts val="0"/>
              </a:spcBef>
              <a:buFont typeface="Calibri"/>
              <a:buNone/>
              <a:defRPr sz="800"/>
            </a:lvl8pPr>
            <a:lvl9pPr indent="0" marL="2743200" rtl="0">
              <a:spcBef>
                <a:spcPts val="0"/>
              </a:spcBef>
              <a:buFont typeface="Calibri"/>
              <a:buNone/>
              <a:defRPr sz="8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baseline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buSzPct val="100000"/>
              <a:defRPr sz="1100"/>
            </a:lvl2pPr>
            <a:lvl3pPr indent="0" marL="0" marR="0" rtl="0" algn="l">
              <a:spcBef>
                <a:spcPts val="0"/>
              </a:spcBef>
              <a:buSzPct val="100000"/>
              <a:defRPr sz="1100"/>
            </a:lvl3pPr>
            <a:lvl4pPr indent="0" marL="0" marR="0" rtl="0" algn="l">
              <a:spcBef>
                <a:spcPts val="0"/>
              </a:spcBef>
              <a:buSzPct val="100000"/>
              <a:defRPr sz="1100"/>
            </a:lvl4pPr>
            <a:lvl5pPr indent="0" marL="0" marR="0" rtl="0" algn="l">
              <a:spcBef>
                <a:spcPts val="0"/>
              </a:spcBef>
              <a:buSzPct val="100000"/>
              <a:defRPr sz="1100"/>
            </a:lvl5pPr>
            <a:lvl6pPr indent="0" marL="0" marR="0" rtl="0" algn="l">
              <a:spcBef>
                <a:spcPts val="0"/>
              </a:spcBef>
              <a:buSzPct val="100000"/>
              <a:defRPr sz="1100"/>
            </a:lvl6pPr>
            <a:lvl7pPr indent="0" marL="0" marR="0" rtl="0" algn="l">
              <a:spcBef>
                <a:spcPts val="0"/>
              </a:spcBef>
              <a:buSzPct val="100000"/>
              <a:defRPr sz="1100"/>
            </a:lvl7pPr>
            <a:lvl8pPr indent="0" marL="0" marR="0" rtl="0" algn="l">
              <a:spcBef>
                <a:spcPts val="0"/>
              </a:spcBef>
              <a:buSzPct val="100000"/>
              <a:defRPr sz="1100"/>
            </a:lvl8pPr>
            <a:lvl9pPr indent="0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52380"/>
              <a:buFont typeface="Arial"/>
              <a:buChar char="•"/>
              <a:defRPr b="0" baseline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Char char="•"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buSzPct val="122222"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buSzPct val="122222"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Hadoop Eco System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Shanghai Data Science Meetup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Run Flume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 HTTP log entries to Flume client 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following line in the Apache httpd configuration: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CustomLog "|flume-ng avro-client -H 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localhost 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 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10000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combined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101236" y="3814754"/>
            <a:ext cx="923193" cy="57369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</a:p>
        </p:txBody>
      </p:sp>
      <p:sp>
        <p:nvSpPr>
          <p:cNvPr id="210" name="Shape 210"/>
          <p:cNvSpPr/>
          <p:nvPr/>
        </p:nvSpPr>
        <p:spPr>
          <a:xfrm>
            <a:off x="2976195" y="3814754"/>
            <a:ext cx="923193" cy="57369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 Client</a:t>
            </a:r>
          </a:p>
        </p:txBody>
      </p:sp>
      <p:cxnSp>
        <p:nvCxnSpPr>
          <p:cNvPr id="211" name="Shape 211"/>
          <p:cNvCxnSpPr>
            <a:stCxn id="209" idx="3"/>
            <a:endCxn id="210" idx="1"/>
          </p:cNvCxnSpPr>
          <p:nvPr/>
        </p:nvCxnSpPr>
        <p:spPr>
          <a:xfrm>
            <a:off x="2024429" y="4101603"/>
            <a:ext cx="95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" name="Shape 212"/>
          <p:cNvSpPr/>
          <p:nvPr/>
        </p:nvSpPr>
        <p:spPr>
          <a:xfrm>
            <a:off x="2193075" y="3267545"/>
            <a:ext cx="627681" cy="784602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Log</a:t>
            </a:r>
          </a:p>
        </p:txBody>
      </p:sp>
      <p:cxnSp>
        <p:nvCxnSpPr>
          <p:cNvPr id="213" name="Shape 213"/>
          <p:cNvCxnSpPr>
            <a:stCxn id="210" idx="3"/>
          </p:cNvCxnSpPr>
          <p:nvPr/>
        </p:nvCxnSpPr>
        <p:spPr>
          <a:xfrm>
            <a:off x="3899388" y="4101603"/>
            <a:ext cx="229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4" name="Shape 214"/>
          <p:cNvSpPr/>
          <p:nvPr/>
        </p:nvSpPr>
        <p:spPr>
          <a:xfrm>
            <a:off x="6189840" y="3967932"/>
            <a:ext cx="267345" cy="2673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 rot="5400000">
            <a:off x="6714039" y="3234830"/>
            <a:ext cx="952499" cy="1733549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6442575" y="3625350"/>
            <a:ext cx="1376362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</p:txBody>
      </p:sp>
      <p:sp>
        <p:nvSpPr>
          <p:cNvPr id="217" name="Shape 217"/>
          <p:cNvSpPr/>
          <p:nvPr/>
        </p:nvSpPr>
        <p:spPr>
          <a:xfrm>
            <a:off x="7923390" y="3967932"/>
            <a:ext cx="267345" cy="2673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838311" y="4608834"/>
            <a:ext cx="437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991671" y="4608834"/>
            <a:ext cx="6636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855945" y="4608833"/>
            <a:ext cx="7817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</a:t>
            </a:r>
          </a:p>
        </p:txBody>
      </p:sp>
      <p:sp>
        <p:nvSpPr>
          <p:cNvPr id="221" name="Shape 221"/>
          <p:cNvSpPr/>
          <p:nvPr/>
        </p:nvSpPr>
        <p:spPr>
          <a:xfrm>
            <a:off x="5991671" y="3363417"/>
            <a:ext cx="2335562" cy="152241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741251" y="3814754"/>
            <a:ext cx="11144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AVRO</a:t>
            </a:r>
          </a:p>
        </p:txBody>
      </p:sp>
      <p:sp>
        <p:nvSpPr>
          <p:cNvPr id="223" name="Shape 22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Map/Reduce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execution framework for distributed parallel data processing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Phases: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903907" y="3128962"/>
            <a:ext cx="3641142" cy="784228"/>
            <a:chOff x="1205209" y="3187700"/>
            <a:chExt cx="9424690" cy="2029888"/>
          </a:xfrm>
        </p:grpSpPr>
        <p:sp>
          <p:nvSpPr>
            <p:cNvPr id="232" name="Shape 232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1205209" y="3187700"/>
              <a:ext cx="1722043" cy="19685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Log</a:t>
              </a:r>
            </a:p>
          </p:txBody>
        </p:sp>
        <p:cxnSp>
          <p:nvCxnSpPr>
            <p:cNvPr id="234" name="Shape 234"/>
            <p:cNvCxnSpPr>
              <a:stCxn id="233" idx="3"/>
              <a:endCxn id="235" idx="2"/>
            </p:cNvCxnSpPr>
            <p:nvPr/>
          </p:nvCxnSpPr>
          <p:spPr>
            <a:xfrm>
              <a:off x="2927253" y="4171950"/>
              <a:ext cx="1244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36" name="Shape 236"/>
            <p:cNvCxnSpPr>
              <a:stCxn id="237" idx="6"/>
              <a:endCxn id="232" idx="2"/>
            </p:cNvCxnSpPr>
            <p:nvPr/>
          </p:nvCxnSpPr>
          <p:spPr>
            <a:xfrm>
              <a:off x="6838735" y="4171949"/>
              <a:ext cx="1390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35" name="Shape 235"/>
            <p:cNvSpPr/>
            <p:nvPr/>
          </p:nvSpPr>
          <p:spPr>
            <a:xfrm>
              <a:off x="4170873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 rot="5400000">
              <a:off x="4869806" y="3016249"/>
              <a:ext cx="1270000" cy="231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4507850" y="3536950"/>
              <a:ext cx="183515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Flume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6482275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6368835" y="4848255"/>
              <a:ext cx="651896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Sink</a:t>
              </a: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3906650" y="4848255"/>
              <a:ext cx="884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5059014" y="4848255"/>
              <a:ext cx="1042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3906648" y="3187700"/>
              <a:ext cx="3114082" cy="202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</a:p>
          </p:txBody>
        </p:sp>
      </p:grpSp>
      <p:sp>
        <p:nvSpPr>
          <p:cNvPr id="244" name="Shape 244"/>
          <p:cNvSpPr/>
          <p:nvPr/>
        </p:nvSpPr>
        <p:spPr>
          <a:xfrm>
            <a:off x="5472765" y="2256376"/>
            <a:ext cx="1240161" cy="63074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</a:p>
        </p:txBody>
      </p:sp>
      <p:sp>
        <p:nvSpPr>
          <p:cNvPr id="245" name="Shape 245"/>
          <p:cNvSpPr/>
          <p:nvPr/>
        </p:nvSpPr>
        <p:spPr>
          <a:xfrm>
            <a:off x="5472765" y="3600287"/>
            <a:ext cx="1240161" cy="63074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</a:p>
        </p:txBody>
      </p:sp>
      <p:cxnSp>
        <p:nvCxnSpPr>
          <p:cNvPr id="246" name="Shape 246"/>
          <p:cNvCxnSpPr>
            <a:stCxn id="232" idx="4"/>
            <a:endCxn id="244" idx="1"/>
          </p:cNvCxnSpPr>
          <p:nvPr/>
        </p:nvCxnSpPr>
        <p:spPr>
          <a:xfrm flipH="1" rot="10800000">
            <a:off x="4545049" y="2571718"/>
            <a:ext cx="927600" cy="93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7" name="Shape 247"/>
          <p:cNvCxnSpPr>
            <a:stCxn id="244" idx="2"/>
            <a:endCxn id="245" idx="0"/>
          </p:cNvCxnSpPr>
          <p:nvPr/>
        </p:nvCxnSpPr>
        <p:spPr>
          <a:xfrm>
            <a:off x="6092846" y="2887123"/>
            <a:ext cx="0" cy="713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8" name="Shape 248"/>
          <p:cNvCxnSpPr>
            <a:stCxn id="245" idx="1"/>
            <a:endCxn id="232" idx="4"/>
          </p:cNvCxnSpPr>
          <p:nvPr/>
        </p:nvCxnSpPr>
        <p:spPr>
          <a:xfrm rot="10800000">
            <a:off x="4545165" y="3509160"/>
            <a:ext cx="927600" cy="40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" name="Shape 24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Map/Reduce</a:t>
            </a:r>
          </a:p>
        </p:txBody>
      </p:sp>
      <p:graphicFrame>
        <p:nvGraphicFramePr>
          <p:cNvPr id="256" name="Shape 256"/>
          <p:cNvGraphicFramePr/>
          <p:nvPr/>
        </p:nvGraphicFramePr>
        <p:xfrm>
          <a:off x="5330335" y="2834933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{2DB31940-46FF-4644-9E11-8EF42FB012BD}</a:tableStyleId>
              </a:tblPr>
              <a:tblGrid>
                <a:gridCol w="1036375"/>
                <a:gridCol w="103637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Value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57" name="Shape 257"/>
          <p:cNvSpPr/>
          <p:nvPr/>
        </p:nvSpPr>
        <p:spPr>
          <a:xfrm>
            <a:off x="5578717" y="1839790"/>
            <a:ext cx="1576020" cy="85065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</a:p>
        </p:txBody>
      </p:sp>
      <p:sp>
        <p:nvSpPr>
          <p:cNvPr id="258" name="Shape 258"/>
          <p:cNvSpPr/>
          <p:nvPr/>
        </p:nvSpPr>
        <p:spPr>
          <a:xfrm>
            <a:off x="5578719" y="3365255"/>
            <a:ext cx="1576020" cy="85065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</a:p>
        </p:txBody>
      </p:sp>
      <p:graphicFrame>
        <p:nvGraphicFramePr>
          <p:cNvPr id="259" name="Shape 259"/>
          <p:cNvGraphicFramePr/>
          <p:nvPr/>
        </p:nvGraphicFramePr>
        <p:xfrm>
          <a:off x="5378692" y="4378385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{E2F21C9B-8B9F-40CE-9BEC-C50924D6F9BF}</a:tableStyleId>
              </a:tblPr>
              <a:tblGrid>
                <a:gridCol w="1036375"/>
                <a:gridCol w="103637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Value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260" name="Shape 260"/>
          <p:cNvGraphicFramePr/>
          <p:nvPr/>
        </p:nvGraphicFramePr>
        <p:xfrm>
          <a:off x="5791932" y="1331851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{3A32BEAA-B1B4-48C9-A117-747E43A6E5AE}</a:tableStyleId>
              </a:tblPr>
              <a:tblGrid>
                <a:gridCol w="103637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Value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cxnSp>
        <p:nvCxnSpPr>
          <p:cNvPr id="261" name="Shape 261"/>
          <p:cNvCxnSpPr>
            <a:endCxn id="257" idx="0"/>
          </p:cNvCxnSpPr>
          <p:nvPr/>
        </p:nvCxnSpPr>
        <p:spPr>
          <a:xfrm>
            <a:off x="6310028" y="1609990"/>
            <a:ext cx="56700" cy="22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2" name="Shape 262"/>
          <p:cNvCxnSpPr>
            <a:stCxn id="257" idx="2"/>
          </p:cNvCxnSpPr>
          <p:nvPr/>
        </p:nvCxnSpPr>
        <p:spPr>
          <a:xfrm>
            <a:off x="6366728" y="2690446"/>
            <a:ext cx="0" cy="14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3" name="Shape 263"/>
          <p:cNvCxnSpPr>
            <a:endCxn id="258" idx="0"/>
          </p:cNvCxnSpPr>
          <p:nvPr/>
        </p:nvCxnSpPr>
        <p:spPr>
          <a:xfrm>
            <a:off x="6366729" y="3112955"/>
            <a:ext cx="0" cy="25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4" name="Shape 264"/>
          <p:cNvCxnSpPr>
            <a:stCxn id="258" idx="2"/>
          </p:cNvCxnSpPr>
          <p:nvPr/>
        </p:nvCxnSpPr>
        <p:spPr>
          <a:xfrm>
            <a:off x="6366729" y="4215911"/>
            <a:ext cx="48300" cy="16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65" name="Shape 26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2612097" y="2176541"/>
            <a:ext cx="2709446" cy="196342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Kafka Cluster</a:t>
            </a: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is a distributed, partitioned, replicated commit log service</a:t>
            </a:r>
          </a:p>
        </p:txBody>
      </p:sp>
      <p:sp>
        <p:nvSpPr>
          <p:cNvPr id="274" name="Shape 274"/>
          <p:cNvSpPr/>
          <p:nvPr/>
        </p:nvSpPr>
        <p:spPr>
          <a:xfrm>
            <a:off x="758969" y="217654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 A</a:t>
            </a:r>
          </a:p>
        </p:txBody>
      </p:sp>
      <p:sp>
        <p:nvSpPr>
          <p:cNvPr id="275" name="Shape 275"/>
          <p:cNvSpPr/>
          <p:nvPr/>
        </p:nvSpPr>
        <p:spPr>
          <a:xfrm>
            <a:off x="758969" y="3744756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 B</a:t>
            </a:r>
          </a:p>
        </p:txBody>
      </p:sp>
      <p:cxnSp>
        <p:nvCxnSpPr>
          <p:cNvPr id="276" name="Shape 276"/>
          <p:cNvCxnSpPr>
            <a:stCxn id="274" idx="3"/>
            <a:endCxn id="271" idx="1"/>
          </p:cNvCxnSpPr>
          <p:nvPr/>
        </p:nvCxnSpPr>
        <p:spPr>
          <a:xfrm>
            <a:off x="1828352" y="2374146"/>
            <a:ext cx="783600" cy="7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7" name="Shape 277"/>
          <p:cNvCxnSpPr>
            <a:stCxn id="275" idx="3"/>
            <a:endCxn id="271" idx="1"/>
          </p:cNvCxnSpPr>
          <p:nvPr/>
        </p:nvCxnSpPr>
        <p:spPr>
          <a:xfrm flipH="1" rot="10800000">
            <a:off x="1828352" y="3158160"/>
            <a:ext cx="783600" cy="7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8" name="Shape 278"/>
          <p:cNvSpPr/>
          <p:nvPr/>
        </p:nvSpPr>
        <p:spPr>
          <a:xfrm>
            <a:off x="7065251" y="217654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A</a:t>
            </a:r>
          </a:p>
        </p:txBody>
      </p:sp>
      <p:sp>
        <p:nvSpPr>
          <p:cNvPr id="279" name="Shape 279"/>
          <p:cNvSpPr/>
          <p:nvPr/>
        </p:nvSpPr>
        <p:spPr>
          <a:xfrm>
            <a:off x="7065251" y="310193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B</a:t>
            </a:r>
          </a:p>
        </p:txBody>
      </p:sp>
      <p:sp>
        <p:nvSpPr>
          <p:cNvPr id="280" name="Shape 280"/>
          <p:cNvSpPr/>
          <p:nvPr/>
        </p:nvSpPr>
        <p:spPr>
          <a:xfrm>
            <a:off x="7065251" y="3864495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C</a:t>
            </a:r>
          </a:p>
        </p:txBody>
      </p:sp>
      <p:cxnSp>
        <p:nvCxnSpPr>
          <p:cNvPr id="281" name="Shape 281"/>
          <p:cNvCxnSpPr>
            <a:stCxn id="271" idx="3"/>
            <a:endCxn id="280" idx="1"/>
          </p:cNvCxnSpPr>
          <p:nvPr/>
        </p:nvCxnSpPr>
        <p:spPr>
          <a:xfrm>
            <a:off x="5321543" y="3158253"/>
            <a:ext cx="1743600" cy="90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2" name="Shape 282"/>
          <p:cNvCxnSpPr>
            <a:stCxn id="271" idx="3"/>
            <a:endCxn id="279" idx="1"/>
          </p:cNvCxnSpPr>
          <p:nvPr/>
        </p:nvCxnSpPr>
        <p:spPr>
          <a:xfrm>
            <a:off x="5321543" y="3158253"/>
            <a:ext cx="1743600" cy="1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3" name="Shape 283"/>
          <p:cNvCxnSpPr>
            <a:stCxn id="271" idx="3"/>
            <a:endCxn id="278" idx="1"/>
          </p:cNvCxnSpPr>
          <p:nvPr/>
        </p:nvCxnSpPr>
        <p:spPr>
          <a:xfrm flipH="1" rot="10800000">
            <a:off x="5321543" y="2374053"/>
            <a:ext cx="1743600" cy="7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84" name="Shape 284"/>
          <p:cNvGrpSpPr/>
          <p:nvPr/>
        </p:nvGrpSpPr>
        <p:grpSpPr>
          <a:xfrm>
            <a:off x="2047166" y="2601144"/>
            <a:ext cx="346116" cy="178465"/>
            <a:chOff x="7341575" y="712177"/>
            <a:chExt cx="1125416" cy="580291"/>
          </a:xfrm>
        </p:grpSpPr>
        <p:sp>
          <p:nvSpPr>
            <p:cNvPr id="285" name="Shape 285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2014528" y="3431711"/>
            <a:ext cx="346116" cy="178465"/>
            <a:chOff x="7341575" y="712177"/>
            <a:chExt cx="1125416" cy="580291"/>
          </a:xfrm>
        </p:grpSpPr>
        <p:sp>
          <p:nvSpPr>
            <p:cNvPr id="288" name="Shape 288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6093032" y="2620073"/>
            <a:ext cx="346116" cy="178465"/>
            <a:chOff x="7341575" y="712177"/>
            <a:chExt cx="1125416" cy="580291"/>
          </a:xfrm>
        </p:grpSpPr>
        <p:sp>
          <p:nvSpPr>
            <p:cNvPr id="291" name="Shape 291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6093032" y="3120859"/>
            <a:ext cx="346116" cy="178465"/>
            <a:chOff x="7341575" y="712177"/>
            <a:chExt cx="1125416" cy="580291"/>
          </a:xfrm>
        </p:grpSpPr>
        <p:sp>
          <p:nvSpPr>
            <p:cNvPr id="294" name="Shape 294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6093032" y="3572119"/>
            <a:ext cx="346116" cy="178465"/>
            <a:chOff x="7341575" y="712177"/>
            <a:chExt cx="1125416" cy="580291"/>
          </a:xfrm>
        </p:grpSpPr>
        <p:sp>
          <p:nvSpPr>
            <p:cNvPr id="297" name="Shape 297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Shape 299"/>
          <p:cNvSpPr txBox="1"/>
          <p:nvPr/>
        </p:nvSpPr>
        <p:spPr>
          <a:xfrm>
            <a:off x="419583" y="4390768"/>
            <a:ext cx="28870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http://kafka.apache.org/</a:t>
            </a:r>
          </a:p>
        </p:txBody>
      </p:sp>
      <p:sp>
        <p:nvSpPr>
          <p:cNvPr id="300" name="Shape 30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is a distributed, partitioned, replicated commit log service</a:t>
            </a:r>
          </a:p>
        </p:txBody>
      </p:sp>
      <p:sp>
        <p:nvSpPr>
          <p:cNvPr id="308" name="Shape 308"/>
          <p:cNvSpPr/>
          <p:nvPr/>
        </p:nvSpPr>
        <p:spPr>
          <a:xfrm>
            <a:off x="758969" y="217654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 A</a:t>
            </a:r>
          </a:p>
        </p:txBody>
      </p:sp>
      <p:sp>
        <p:nvSpPr>
          <p:cNvPr id="309" name="Shape 309"/>
          <p:cNvSpPr/>
          <p:nvPr/>
        </p:nvSpPr>
        <p:spPr>
          <a:xfrm>
            <a:off x="758969" y="3744756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 B</a:t>
            </a:r>
          </a:p>
        </p:txBody>
      </p:sp>
      <p:sp>
        <p:nvSpPr>
          <p:cNvPr id="310" name="Shape 310"/>
          <p:cNvSpPr/>
          <p:nvPr/>
        </p:nvSpPr>
        <p:spPr>
          <a:xfrm rot="5400000">
            <a:off x="2916418" y="1668898"/>
            <a:ext cx="1963422" cy="2978711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2654196" y="2176525"/>
            <a:ext cx="2242427" cy="1963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</a:p>
        </p:txBody>
      </p:sp>
      <p:sp>
        <p:nvSpPr>
          <p:cNvPr id="312" name="Shape 312"/>
          <p:cNvSpPr/>
          <p:nvPr/>
        </p:nvSpPr>
        <p:spPr>
          <a:xfrm rot="5400000">
            <a:off x="3723987" y="1654388"/>
            <a:ext cx="409828" cy="1954407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3002913" y="2426677"/>
            <a:ext cx="1800722" cy="40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 1</a:t>
            </a:r>
          </a:p>
        </p:txBody>
      </p:sp>
      <p:sp>
        <p:nvSpPr>
          <p:cNvPr id="314" name="Shape 314"/>
          <p:cNvSpPr/>
          <p:nvPr/>
        </p:nvSpPr>
        <p:spPr>
          <a:xfrm rot="5400000">
            <a:off x="3723987" y="2181049"/>
            <a:ext cx="409828" cy="1954407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3002913" y="2953327"/>
            <a:ext cx="1800722" cy="40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 2</a:t>
            </a:r>
          </a:p>
        </p:txBody>
      </p:sp>
      <p:sp>
        <p:nvSpPr>
          <p:cNvPr id="316" name="Shape 316"/>
          <p:cNvSpPr/>
          <p:nvPr/>
        </p:nvSpPr>
        <p:spPr>
          <a:xfrm rot="5400000">
            <a:off x="3723987" y="2789805"/>
            <a:ext cx="409828" cy="1954407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3002913" y="3562083"/>
            <a:ext cx="1800722" cy="40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 3</a:t>
            </a:r>
          </a:p>
        </p:txBody>
      </p:sp>
      <p:cxnSp>
        <p:nvCxnSpPr>
          <p:cNvPr id="318" name="Shape 318"/>
          <p:cNvCxnSpPr>
            <a:stCxn id="308" idx="3"/>
            <a:endCxn id="312" idx="3"/>
          </p:cNvCxnSpPr>
          <p:nvPr/>
        </p:nvCxnSpPr>
        <p:spPr>
          <a:xfrm>
            <a:off x="1828352" y="2374146"/>
            <a:ext cx="1123200" cy="25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9" name="Shape 319"/>
          <p:cNvCxnSpPr>
            <a:stCxn id="308" idx="3"/>
            <a:endCxn id="314" idx="3"/>
          </p:cNvCxnSpPr>
          <p:nvPr/>
        </p:nvCxnSpPr>
        <p:spPr>
          <a:xfrm>
            <a:off x="1828352" y="2374146"/>
            <a:ext cx="1123200" cy="7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0" name="Shape 320"/>
          <p:cNvCxnSpPr>
            <a:stCxn id="309" idx="3"/>
            <a:endCxn id="316" idx="3"/>
          </p:cNvCxnSpPr>
          <p:nvPr/>
        </p:nvCxnSpPr>
        <p:spPr>
          <a:xfrm flipH="1" rot="10800000">
            <a:off x="1828352" y="3766860"/>
            <a:ext cx="1123200" cy="17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1" name="Shape 321"/>
          <p:cNvSpPr/>
          <p:nvPr/>
        </p:nvSpPr>
        <p:spPr>
          <a:xfrm>
            <a:off x="7065251" y="217654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A</a:t>
            </a:r>
          </a:p>
        </p:txBody>
      </p:sp>
      <p:sp>
        <p:nvSpPr>
          <p:cNvPr id="322" name="Shape 322"/>
          <p:cNvSpPr/>
          <p:nvPr/>
        </p:nvSpPr>
        <p:spPr>
          <a:xfrm>
            <a:off x="7065251" y="310193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B</a:t>
            </a:r>
          </a:p>
        </p:txBody>
      </p:sp>
      <p:sp>
        <p:nvSpPr>
          <p:cNvPr id="323" name="Shape 323"/>
          <p:cNvSpPr/>
          <p:nvPr/>
        </p:nvSpPr>
        <p:spPr>
          <a:xfrm>
            <a:off x="7065251" y="3864495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C</a:t>
            </a:r>
          </a:p>
        </p:txBody>
      </p:sp>
      <p:cxnSp>
        <p:nvCxnSpPr>
          <p:cNvPr id="324" name="Shape 324"/>
          <p:cNvCxnSpPr>
            <a:stCxn id="316" idx="1"/>
            <a:endCxn id="323" idx="1"/>
          </p:cNvCxnSpPr>
          <p:nvPr/>
        </p:nvCxnSpPr>
        <p:spPr>
          <a:xfrm>
            <a:off x="4906105" y="3767009"/>
            <a:ext cx="2159099" cy="2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5" name="Shape 325"/>
          <p:cNvCxnSpPr>
            <a:stCxn id="314" idx="1"/>
            <a:endCxn id="322" idx="1"/>
          </p:cNvCxnSpPr>
          <p:nvPr/>
        </p:nvCxnSpPr>
        <p:spPr>
          <a:xfrm>
            <a:off x="4906105" y="3158253"/>
            <a:ext cx="2159099" cy="1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6" name="Shape 326"/>
          <p:cNvCxnSpPr>
            <a:stCxn id="312" idx="1"/>
            <a:endCxn id="321" idx="1"/>
          </p:cNvCxnSpPr>
          <p:nvPr/>
        </p:nvCxnSpPr>
        <p:spPr>
          <a:xfrm flipH="1" rot="10800000">
            <a:off x="4906105" y="2374192"/>
            <a:ext cx="2159099" cy="25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27" name="Shape 327"/>
          <p:cNvGrpSpPr/>
          <p:nvPr/>
        </p:nvGrpSpPr>
        <p:grpSpPr>
          <a:xfrm>
            <a:off x="3067329" y="3690091"/>
            <a:ext cx="346116" cy="178465"/>
            <a:chOff x="7341575" y="712177"/>
            <a:chExt cx="1125416" cy="580291"/>
          </a:xfrm>
        </p:grpSpPr>
        <p:sp>
          <p:nvSpPr>
            <p:cNvPr id="328" name="Shape 328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3067329" y="2568183"/>
            <a:ext cx="346116" cy="178465"/>
            <a:chOff x="7341575" y="712177"/>
            <a:chExt cx="1125416" cy="580291"/>
          </a:xfrm>
        </p:grpSpPr>
        <p:sp>
          <p:nvSpPr>
            <p:cNvPr id="331" name="Shape 331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3067329" y="3050429"/>
            <a:ext cx="346116" cy="178465"/>
            <a:chOff x="7341575" y="712177"/>
            <a:chExt cx="1125416" cy="580291"/>
          </a:xfrm>
        </p:grpSpPr>
        <p:sp>
          <p:nvSpPr>
            <p:cNvPr id="334" name="Shape 334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2014529" y="2216011"/>
            <a:ext cx="346116" cy="178465"/>
            <a:chOff x="7341575" y="712177"/>
            <a:chExt cx="1125416" cy="580291"/>
          </a:xfrm>
        </p:grpSpPr>
        <p:sp>
          <p:nvSpPr>
            <p:cNvPr id="337" name="Shape 337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2014529" y="3650366"/>
            <a:ext cx="346116" cy="178465"/>
            <a:chOff x="7341575" y="712177"/>
            <a:chExt cx="1125416" cy="580291"/>
          </a:xfrm>
        </p:grpSpPr>
        <p:sp>
          <p:nvSpPr>
            <p:cNvPr id="340" name="Shape 340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2014529" y="2768199"/>
            <a:ext cx="346116" cy="178465"/>
            <a:chOff x="7341575" y="712177"/>
            <a:chExt cx="1125416" cy="580291"/>
          </a:xfrm>
        </p:grpSpPr>
        <p:sp>
          <p:nvSpPr>
            <p:cNvPr id="343" name="Shape 343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5816075" y="2235957"/>
            <a:ext cx="346116" cy="178465"/>
            <a:chOff x="7341575" y="712177"/>
            <a:chExt cx="1125416" cy="580291"/>
          </a:xfrm>
        </p:grpSpPr>
        <p:sp>
          <p:nvSpPr>
            <p:cNvPr id="346" name="Shape 346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5816075" y="3012699"/>
            <a:ext cx="346116" cy="178465"/>
            <a:chOff x="7341575" y="712177"/>
            <a:chExt cx="1125416" cy="580291"/>
          </a:xfrm>
        </p:grpSpPr>
        <p:sp>
          <p:nvSpPr>
            <p:cNvPr id="349" name="Shape 349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5816075" y="3670559"/>
            <a:ext cx="346116" cy="178465"/>
            <a:chOff x="7341575" y="712177"/>
            <a:chExt cx="1125416" cy="580291"/>
          </a:xfrm>
        </p:grpSpPr>
        <p:sp>
          <p:nvSpPr>
            <p:cNvPr id="352" name="Shape 352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3455211" y="3690091"/>
            <a:ext cx="346116" cy="178465"/>
            <a:chOff x="7341575" y="712177"/>
            <a:chExt cx="1125416" cy="580291"/>
          </a:xfrm>
        </p:grpSpPr>
        <p:sp>
          <p:nvSpPr>
            <p:cNvPr id="355" name="Shape 355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3468987" y="2564616"/>
            <a:ext cx="346116" cy="178465"/>
            <a:chOff x="7341575" y="712177"/>
            <a:chExt cx="1125416" cy="580291"/>
          </a:xfrm>
        </p:grpSpPr>
        <p:sp>
          <p:nvSpPr>
            <p:cNvPr id="358" name="Shape 358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Shape 36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Storage</a:t>
            </a:r>
          </a:p>
        </p:txBody>
      </p:sp>
      <p:sp>
        <p:nvSpPr>
          <p:cNvPr id="367" name="Shape 367"/>
          <p:cNvSpPr/>
          <p:nvPr/>
        </p:nvSpPr>
        <p:spPr>
          <a:xfrm rot="5400000">
            <a:off x="4401650" y="-2390390"/>
            <a:ext cx="336303" cy="7886698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668478" y="1384816"/>
            <a:ext cx="7760584" cy="33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 1</a:t>
            </a:r>
          </a:p>
        </p:txBody>
      </p:sp>
      <p:graphicFrame>
        <p:nvGraphicFramePr>
          <p:cNvPr id="369" name="Shape 369"/>
          <p:cNvGraphicFramePr/>
          <p:nvPr/>
        </p:nvGraphicFramePr>
        <p:xfrm>
          <a:off x="5736980" y="212995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{7F8D5BCC-1EAD-4A77-907E-37ECC5C65CA1}</a:tableStyleId>
              </a:tblPr>
              <a:tblGrid>
                <a:gridCol w="2054475"/>
              </a:tblGrid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Message 34477849968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Message 34477850175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Message 35551591806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Message 35551592051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370" name="Shape 370"/>
          <p:cNvGraphicFramePr/>
          <p:nvPr/>
        </p:nvGraphicFramePr>
        <p:xfrm>
          <a:off x="2129936" y="288387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{F9E11284-A73A-4A26-AC4E-C47C3DE9F1BD}</a:tableStyleId>
              </a:tblPr>
              <a:tblGrid>
                <a:gridCol w="1937950"/>
              </a:tblGrid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" sz="1100" u="none" cap="none" strike="noStrike"/>
                        <a:t>34477849968 – 35551592051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35551592052 – 36625333894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81722490797 – 82796232651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82796232652 – 83869974631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71" name="Shape 371"/>
          <p:cNvSpPr txBox="1"/>
          <p:nvPr/>
        </p:nvSpPr>
        <p:spPr>
          <a:xfrm>
            <a:off x="5750169" y="1740903"/>
            <a:ext cx="2110153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Files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topic/34477849968.kafka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2020033" y="2604716"/>
            <a:ext cx="21101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Segment List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19849" y="2888350"/>
            <a:ext cx="7277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626449" y="3396025"/>
            <a:ext cx="6152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19858" y="4259867"/>
            <a:ext cx="784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Appends</a:t>
            </a:r>
          </a:p>
        </p:txBody>
      </p:sp>
      <p:cxnSp>
        <p:nvCxnSpPr>
          <p:cNvPr id="376" name="Shape 376"/>
          <p:cNvCxnSpPr>
            <a:stCxn id="375" idx="3"/>
          </p:cNvCxnSpPr>
          <p:nvPr/>
        </p:nvCxnSpPr>
        <p:spPr>
          <a:xfrm>
            <a:off x="1404571" y="4398367"/>
            <a:ext cx="6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77" name="Shape 377"/>
          <p:cNvCxnSpPr>
            <a:stCxn id="373" idx="3"/>
          </p:cNvCxnSpPr>
          <p:nvPr/>
        </p:nvCxnSpPr>
        <p:spPr>
          <a:xfrm>
            <a:off x="1347649" y="3026799"/>
            <a:ext cx="72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78" name="Shape 378"/>
          <p:cNvCxnSpPr>
            <a:stCxn id="374" idx="3"/>
          </p:cNvCxnSpPr>
          <p:nvPr/>
        </p:nvCxnSpPr>
        <p:spPr>
          <a:xfrm flipH="1" rot="10800000">
            <a:off x="1241749" y="3310074"/>
            <a:ext cx="826500" cy="22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79" name="Shape 379"/>
          <p:cNvCxnSpPr>
            <a:stCxn id="374" idx="3"/>
          </p:cNvCxnSpPr>
          <p:nvPr/>
        </p:nvCxnSpPr>
        <p:spPr>
          <a:xfrm>
            <a:off x="1241749" y="3534474"/>
            <a:ext cx="826500" cy="58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80" name="Shape 380"/>
          <p:cNvCxnSpPr/>
          <p:nvPr/>
        </p:nvCxnSpPr>
        <p:spPr>
          <a:xfrm flipH="1" rot="10800000">
            <a:off x="4068640" y="2347546"/>
            <a:ext cx="1681529" cy="67266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81" name="Shape 381"/>
          <p:cNvSpPr txBox="1"/>
          <p:nvPr/>
        </p:nvSpPr>
        <p:spPr>
          <a:xfrm>
            <a:off x="5750169" y="3508173"/>
            <a:ext cx="211015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382" name="Shape 38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 Hive queries in HiveQL (HQL) a dialect of SQL (influenced by MySQL).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Hive takes care of converting these queries to a series jobs for execution on the hadoop cluster.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create: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Defined Functions (UDF)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Defined Aggregation Functions (UDAF)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Defined Table Functions (UDTF)</a:t>
            </a:r>
          </a:p>
        </p:txBody>
      </p:sp>
      <p:sp>
        <p:nvSpPr>
          <p:cNvPr id="390" name="Shape 39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 Components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UI - submit query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Driver - recieves query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Compiler - parses and does semantic analysis of query (plans jobs)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Metastore - stores all table info and column types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Execution Engine - manages execution of jobs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98" name="Shape 39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</a:p>
        </p:txBody>
      </p:sp>
      <p:sp>
        <p:nvSpPr>
          <p:cNvPr id="405" name="Shape 40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74" y="1123524"/>
            <a:ext cx="7074326" cy="3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864050" y="1268050"/>
            <a:ext cx="3216300" cy="314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682200" y="3411500"/>
            <a:ext cx="3159600" cy="13025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682200" y="1268050"/>
            <a:ext cx="3159600" cy="21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BigTable architecture supporting loose schema</a:t>
            </a:r>
          </a:p>
        </p:txBody>
      </p:sp>
      <p:sp>
        <p:nvSpPr>
          <p:cNvPr id="417" name="Shape 417"/>
          <p:cNvSpPr/>
          <p:nvPr/>
        </p:nvSpPr>
        <p:spPr>
          <a:xfrm>
            <a:off x="6423563" y="1971950"/>
            <a:ext cx="1377411" cy="50563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4505647" y="3175008"/>
            <a:ext cx="1195791" cy="941521"/>
            <a:chOff x="6007530" y="4233344"/>
            <a:chExt cx="1594389" cy="1255361"/>
          </a:xfrm>
        </p:grpSpPr>
        <p:sp>
          <p:nvSpPr>
            <p:cNvPr id="419" name="Shape 419"/>
            <p:cNvSpPr/>
            <p:nvPr/>
          </p:nvSpPr>
          <p:spPr>
            <a:xfrm>
              <a:off x="6007530" y="4233344"/>
              <a:ext cx="1594389" cy="125536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Region server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6103426" y="4738192"/>
              <a:ext cx="1428749" cy="245666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Memstore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797300" y="5106692"/>
              <a:ext cx="734876" cy="250556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HFile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6103426" y="5106692"/>
              <a:ext cx="623806" cy="25055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WAL</a:t>
              </a: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6880762" y="3175008"/>
            <a:ext cx="1195791" cy="941521"/>
            <a:chOff x="6007530" y="4233344"/>
            <a:chExt cx="1594389" cy="1255361"/>
          </a:xfrm>
        </p:grpSpPr>
        <p:sp>
          <p:nvSpPr>
            <p:cNvPr id="424" name="Shape 424"/>
            <p:cNvSpPr/>
            <p:nvPr/>
          </p:nvSpPr>
          <p:spPr>
            <a:xfrm>
              <a:off x="6007530" y="4233344"/>
              <a:ext cx="1594389" cy="125536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Region server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6103426" y="4738192"/>
              <a:ext cx="1428749" cy="245666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Memstore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6797300" y="5106692"/>
              <a:ext cx="734876" cy="250556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HFile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6103426" y="5106692"/>
              <a:ext cx="623806" cy="25055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WAL</a:t>
              </a:r>
            </a:p>
          </p:txBody>
        </p:sp>
      </p:grpSp>
      <p:cxnSp>
        <p:nvCxnSpPr>
          <p:cNvPr id="428" name="Shape 428"/>
          <p:cNvCxnSpPr>
            <a:stCxn id="417" idx="2"/>
            <a:endCxn id="419" idx="0"/>
          </p:cNvCxnSpPr>
          <p:nvPr/>
        </p:nvCxnSpPr>
        <p:spPr>
          <a:xfrm flipH="1">
            <a:off x="5103469" y="2477583"/>
            <a:ext cx="2008800" cy="69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cxnSp>
        <p:nvCxnSpPr>
          <p:cNvPr id="429" name="Shape 429"/>
          <p:cNvCxnSpPr>
            <a:stCxn id="417" idx="2"/>
            <a:endCxn id="424" idx="0"/>
          </p:cNvCxnSpPr>
          <p:nvPr/>
        </p:nvCxnSpPr>
        <p:spPr>
          <a:xfrm>
            <a:off x="7112269" y="2477583"/>
            <a:ext cx="366300" cy="69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sp>
        <p:nvSpPr>
          <p:cNvPr id="430" name="Shape 430"/>
          <p:cNvSpPr/>
          <p:nvPr/>
        </p:nvSpPr>
        <p:spPr>
          <a:xfrm>
            <a:off x="1983298" y="2779800"/>
            <a:ext cx="1069499" cy="39509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</p:txBody>
      </p:sp>
      <p:cxnSp>
        <p:nvCxnSpPr>
          <p:cNvPr id="431" name="Shape 431"/>
          <p:cNvCxnSpPr>
            <a:stCxn id="430" idx="3"/>
            <a:endCxn id="417" idx="1"/>
          </p:cNvCxnSpPr>
          <p:nvPr/>
        </p:nvCxnSpPr>
        <p:spPr>
          <a:xfrm flipH="1" rot="10800000">
            <a:off x="3052798" y="2224650"/>
            <a:ext cx="3370800" cy="75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2" name="Shape 432"/>
          <p:cNvCxnSpPr>
            <a:stCxn id="430" idx="3"/>
            <a:endCxn id="419" idx="1"/>
          </p:cNvCxnSpPr>
          <p:nvPr/>
        </p:nvCxnSpPr>
        <p:spPr>
          <a:xfrm>
            <a:off x="3052798" y="2977350"/>
            <a:ext cx="1452900" cy="668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3" name="Shape 433"/>
          <p:cNvSpPr txBox="1"/>
          <p:nvPr/>
        </p:nvSpPr>
        <p:spPr>
          <a:xfrm>
            <a:off x="4290608" y="2399666"/>
            <a:ext cx="855312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Data Location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219288" y="3161021"/>
            <a:ext cx="855312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435" name="Shape 435"/>
          <p:cNvSpPr/>
          <p:nvPr/>
        </p:nvSpPr>
        <p:spPr>
          <a:xfrm>
            <a:off x="4505647" y="4428643"/>
            <a:ext cx="3570906" cy="563750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cxnSp>
        <p:nvCxnSpPr>
          <p:cNvPr id="436" name="Shape 436"/>
          <p:cNvCxnSpPr>
            <a:stCxn id="419" idx="2"/>
          </p:cNvCxnSpPr>
          <p:nvPr/>
        </p:nvCxnSpPr>
        <p:spPr>
          <a:xfrm>
            <a:off x="5103543" y="4116530"/>
            <a:ext cx="5100" cy="387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437" name="Shape 437"/>
          <p:cNvCxnSpPr>
            <a:stCxn id="424" idx="2"/>
          </p:cNvCxnSpPr>
          <p:nvPr/>
        </p:nvCxnSpPr>
        <p:spPr>
          <a:xfrm>
            <a:off x="7478658" y="4116530"/>
            <a:ext cx="9900" cy="387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438" name="Shape 438"/>
          <p:cNvSpPr txBox="1"/>
          <p:nvPr/>
        </p:nvSpPr>
        <p:spPr>
          <a:xfrm>
            <a:off x="633492" y="4036020"/>
            <a:ext cx="3013451" cy="9002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Memstore: In-memory data cache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WAL: Write-ahead-log to record all changes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Hfile: Specialized HDFS file format</a:t>
            </a:r>
          </a:p>
        </p:txBody>
      </p:sp>
      <p:sp>
        <p:nvSpPr>
          <p:cNvPr id="439" name="Shape 43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6449962" y="481393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Map/Reduce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Kafka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Hive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Hbase</a:t>
            </a:r>
          </a:p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this talk we will illustrate the usage of some components of the Hadoop Ecosystem.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example: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entered search terms</a:t>
            </a:r>
          </a:p>
          <a:p>
            <a:pPr indent="-17145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HTTP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 basic website with search form</a:t>
            </a:r>
          </a:p>
          <a:p>
            <a:pPr indent="-17145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Connector between Apache webserver and Hadoop Ecosystem</a:t>
            </a:r>
          </a:p>
          <a:p>
            <a:pPr indent="-17145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Transport of log data to HDFS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frequent search terms</a:t>
            </a:r>
          </a:p>
          <a:p>
            <a:pPr indent="-17145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Map/Reduce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Estimate frequent search terms</a:t>
            </a:r>
          </a:p>
          <a:p>
            <a: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Value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concept of key value</a:t>
            </a:r>
          </a:p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505647" y="3175008"/>
            <a:ext cx="1121688" cy="94152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nodes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</a:t>
            </a:r>
          </a:p>
        </p:txBody>
      </p:sp>
      <p:sp>
        <p:nvSpPr>
          <p:cNvPr id="113" name="Shape 113"/>
          <p:cNvSpPr/>
          <p:nvPr/>
        </p:nvSpPr>
        <p:spPr>
          <a:xfrm>
            <a:off x="4807864" y="35702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922164" y="36845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036464" y="37988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7800975" y="35702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915275" y="36845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423563" y="1971950"/>
            <a:ext cx="1377411" cy="50563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node</a:t>
            </a:r>
          </a:p>
        </p:txBody>
      </p:sp>
      <p:sp>
        <p:nvSpPr>
          <p:cNvPr id="119" name="Shape 119"/>
          <p:cNvSpPr/>
          <p:nvPr/>
        </p:nvSpPr>
        <p:spPr>
          <a:xfrm>
            <a:off x="7397050" y="3175008"/>
            <a:ext cx="1121688" cy="94152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nodes</a:t>
            </a:r>
          </a:p>
        </p:txBody>
      </p:sp>
      <p:cxnSp>
        <p:nvCxnSpPr>
          <p:cNvPr id="120" name="Shape 120"/>
          <p:cNvCxnSpPr>
            <a:stCxn id="118" idx="2"/>
            <a:endCxn id="119" idx="0"/>
          </p:cNvCxnSpPr>
          <p:nvPr/>
        </p:nvCxnSpPr>
        <p:spPr>
          <a:xfrm>
            <a:off x="7112269" y="2477583"/>
            <a:ext cx="845700" cy="69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" name="Shape 121"/>
          <p:cNvCxnSpPr>
            <a:stCxn id="118" idx="2"/>
            <a:endCxn id="110" idx="0"/>
          </p:cNvCxnSpPr>
          <p:nvPr/>
        </p:nvCxnSpPr>
        <p:spPr>
          <a:xfrm flipH="1">
            <a:off x="5066569" y="2477583"/>
            <a:ext cx="2045700" cy="69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" name="Shape 122"/>
          <p:cNvSpPr/>
          <p:nvPr/>
        </p:nvSpPr>
        <p:spPr>
          <a:xfrm>
            <a:off x="1983298" y="2779800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</p:txBody>
      </p:sp>
      <p:cxnSp>
        <p:nvCxnSpPr>
          <p:cNvPr id="123" name="Shape 123"/>
          <p:cNvCxnSpPr>
            <a:stCxn id="122" idx="3"/>
            <a:endCxn id="110" idx="1"/>
          </p:cNvCxnSpPr>
          <p:nvPr/>
        </p:nvCxnSpPr>
        <p:spPr>
          <a:xfrm>
            <a:off x="3052681" y="2977404"/>
            <a:ext cx="1452900" cy="66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24" name="Shape 124"/>
          <p:cNvCxnSpPr>
            <a:stCxn id="122" idx="3"/>
            <a:endCxn id="118" idx="1"/>
          </p:cNvCxnSpPr>
          <p:nvPr/>
        </p:nvCxnSpPr>
        <p:spPr>
          <a:xfrm flipH="1" rot="10800000">
            <a:off x="3052681" y="2224704"/>
            <a:ext cx="3370800" cy="75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4290608" y="2399666"/>
            <a:ext cx="855312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675893" y="2537426"/>
            <a:ext cx="872748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304044" y="3161021"/>
            <a:ext cx="950239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</a:p>
        </p:txBody>
      </p:sp>
      <p:cxnSp>
        <p:nvCxnSpPr>
          <p:cNvPr id="128" name="Shape 128"/>
          <p:cNvCxnSpPr>
            <a:stCxn id="119" idx="1"/>
            <a:endCxn id="110" idx="3"/>
          </p:cNvCxnSpPr>
          <p:nvPr/>
        </p:nvCxnSpPr>
        <p:spPr>
          <a:xfrm rot="10800000">
            <a:off x="5627350" y="3645769"/>
            <a:ext cx="176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6037073" y="3399582"/>
            <a:ext cx="950239" cy="276999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4990529" y="4298448"/>
            <a:ext cx="585543" cy="581186"/>
            <a:chOff x="495945" y="5097633"/>
            <a:chExt cx="780724" cy="774915"/>
          </a:xfrm>
        </p:grpSpPr>
        <p:sp>
          <p:nvSpPr>
            <p:cNvPr id="131" name="Shape 131"/>
            <p:cNvSpPr/>
            <p:nvPr/>
          </p:nvSpPr>
          <p:spPr>
            <a:xfrm>
              <a:off x="495945" y="5097633"/>
              <a:ext cx="780724" cy="77491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Blocks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557939" y="5180303"/>
              <a:ext cx="185978" cy="178231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28053" y="5180303"/>
              <a:ext cx="185978" cy="178231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557939" y="5629467"/>
              <a:ext cx="185978" cy="178231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28051" y="5629467"/>
              <a:ext cx="185978" cy="178231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 rot="5400000">
            <a:off x="5087926" y="3870775"/>
            <a:ext cx="390750" cy="72227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web access logs to HDFS for big data analysis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2085007" y="3128962"/>
            <a:ext cx="408719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2592091" y="2777639"/>
            <a:ext cx="2894307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log files to HDFS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scp /var/log/apache/… log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hadoop fs -copyToLocal log </a:t>
            </a:r>
          </a:p>
        </p:txBody>
      </p:sp>
      <p:sp>
        <p:nvSpPr>
          <p:cNvPr id="147" name="Shape 147"/>
          <p:cNvSpPr/>
          <p:nvPr/>
        </p:nvSpPr>
        <p:spPr>
          <a:xfrm>
            <a:off x="6172200" y="2390775"/>
            <a:ext cx="1800225" cy="1476375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48" name="Shape 148"/>
          <p:cNvSpPr/>
          <p:nvPr/>
        </p:nvSpPr>
        <p:spPr>
          <a:xfrm>
            <a:off x="903907" y="2390775"/>
            <a:ext cx="1181100" cy="1476375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Log</a:t>
            </a:r>
          </a:p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service for collecting, aggregating, and moving large amounts of streaming event data.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903907" y="2390775"/>
            <a:ext cx="7068517" cy="1522415"/>
            <a:chOff x="1205209" y="3187700"/>
            <a:chExt cx="9424690" cy="2029887"/>
          </a:xfrm>
        </p:grpSpPr>
        <p:sp>
          <p:nvSpPr>
            <p:cNvPr id="158" name="Shape 158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205209" y="3187700"/>
              <a:ext cx="1574800" cy="19685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Log</a:t>
              </a:r>
            </a:p>
          </p:txBody>
        </p:sp>
        <p:cxnSp>
          <p:nvCxnSpPr>
            <p:cNvPr id="160" name="Shape 160"/>
            <p:cNvCxnSpPr>
              <a:stCxn id="159" idx="3"/>
              <a:endCxn id="161" idx="2"/>
            </p:cNvCxnSpPr>
            <p:nvPr/>
          </p:nvCxnSpPr>
          <p:spPr>
            <a:xfrm>
              <a:off x="2780009" y="4171950"/>
              <a:ext cx="139079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62" name="Shape 162"/>
            <p:cNvCxnSpPr>
              <a:stCxn id="163" idx="6"/>
              <a:endCxn id="158" idx="2"/>
            </p:cNvCxnSpPr>
            <p:nvPr/>
          </p:nvCxnSpPr>
          <p:spPr>
            <a:xfrm>
              <a:off x="6838735" y="4171949"/>
              <a:ext cx="1390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61" name="Shape 161"/>
            <p:cNvSpPr/>
            <p:nvPr/>
          </p:nvSpPr>
          <p:spPr>
            <a:xfrm>
              <a:off x="4170873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5400000">
              <a:off x="4869806" y="3016249"/>
              <a:ext cx="1270000" cy="231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4507850" y="3536950"/>
              <a:ext cx="183515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Flume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6482275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6368835" y="4848255"/>
              <a:ext cx="583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Sink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906650" y="4848255"/>
              <a:ext cx="884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5059014" y="4848255"/>
              <a:ext cx="1042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3906648" y="3187700"/>
              <a:ext cx="3114082" cy="202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</a:p>
          </p:txBody>
        </p:sp>
      </p:grpSp>
      <p:sp>
        <p:nvSpPr>
          <p:cNvPr id="170" name="Shape 170"/>
          <p:cNvSpPr txBox="1"/>
          <p:nvPr/>
        </p:nvSpPr>
        <p:spPr>
          <a:xfrm>
            <a:off x="461595" y="4503859"/>
            <a:ext cx="2248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http://flume.apache.org/</a:t>
            </a:r>
          </a:p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Flume Configuration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 = 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agent.channels = </a:t>
            </a:r>
            <a:r>
              <a:rPr b="0" baseline="0" i="0" lang="en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myChannel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agent.sinks = </a:t>
            </a:r>
            <a:r>
              <a:rPr b="0" baseline="0" i="0" lang="e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mySink</a:t>
            </a: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agent.sources.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.type = avro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agent.sources.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.bind = localhost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agent.sources.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.port = 10000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agent.sources.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.channels = myChannel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agent.sinks.</a:t>
            </a:r>
            <a:r>
              <a:rPr b="0" baseline="0" i="0" lang="e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mySink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.type = hdfs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agent.sinks.</a:t>
            </a:r>
            <a:r>
              <a:rPr b="0" baseline="0" i="0" lang="e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mySink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.channel = myChannel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agent.sinks.</a:t>
            </a:r>
            <a:r>
              <a:rPr b="0" baseline="0" i="0" lang="e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mySink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.hdfs.path = hdfs://mypath/..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agent.channels.</a:t>
            </a:r>
            <a:r>
              <a:rPr b="0" baseline="0" i="0" lang="en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myChannel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.type = memory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agent.channels.</a:t>
            </a:r>
            <a:r>
              <a:rPr b="0" baseline="0" i="0" lang="en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myChannel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.capacity = 100</a:t>
            </a:r>
          </a:p>
        </p:txBody>
      </p:sp>
      <p:sp>
        <p:nvSpPr>
          <p:cNvPr id="179" name="Shape 17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Run Flume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Flume 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$&gt; flume-ng agent -c conf -f conf/flume-conf.properties </a:t>
            </a:r>
          </a:p>
        </p:txBody>
      </p:sp>
      <p:sp>
        <p:nvSpPr>
          <p:cNvPr id="187" name="Shape 187"/>
          <p:cNvSpPr/>
          <p:nvPr/>
        </p:nvSpPr>
        <p:spPr>
          <a:xfrm>
            <a:off x="1101236" y="3814754"/>
            <a:ext cx="923193" cy="57369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</a:p>
        </p:txBody>
      </p:sp>
      <p:sp>
        <p:nvSpPr>
          <p:cNvPr id="188" name="Shape 188"/>
          <p:cNvSpPr/>
          <p:nvPr/>
        </p:nvSpPr>
        <p:spPr>
          <a:xfrm>
            <a:off x="2976195" y="3814754"/>
            <a:ext cx="923193" cy="57369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 Client</a:t>
            </a:r>
          </a:p>
        </p:txBody>
      </p:sp>
      <p:cxnSp>
        <p:nvCxnSpPr>
          <p:cNvPr id="189" name="Shape 189"/>
          <p:cNvCxnSpPr>
            <a:stCxn id="187" idx="3"/>
            <a:endCxn id="188" idx="1"/>
          </p:cNvCxnSpPr>
          <p:nvPr/>
        </p:nvCxnSpPr>
        <p:spPr>
          <a:xfrm>
            <a:off x="2024429" y="4101603"/>
            <a:ext cx="95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0" name="Shape 190"/>
          <p:cNvSpPr/>
          <p:nvPr/>
        </p:nvSpPr>
        <p:spPr>
          <a:xfrm>
            <a:off x="2193075" y="3267545"/>
            <a:ext cx="627681" cy="784602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Log</a:t>
            </a:r>
          </a:p>
        </p:txBody>
      </p:sp>
      <p:cxnSp>
        <p:nvCxnSpPr>
          <p:cNvPr id="191" name="Shape 191"/>
          <p:cNvCxnSpPr>
            <a:stCxn id="188" idx="3"/>
          </p:cNvCxnSpPr>
          <p:nvPr/>
        </p:nvCxnSpPr>
        <p:spPr>
          <a:xfrm>
            <a:off x="3899388" y="4101603"/>
            <a:ext cx="229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6189840" y="3967932"/>
            <a:ext cx="267345" cy="2673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 rot="5400000">
            <a:off x="6714039" y="3234830"/>
            <a:ext cx="952499" cy="1733549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6442575" y="3625350"/>
            <a:ext cx="1376362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</p:txBody>
      </p:sp>
      <p:sp>
        <p:nvSpPr>
          <p:cNvPr id="195" name="Shape 195"/>
          <p:cNvSpPr/>
          <p:nvPr/>
        </p:nvSpPr>
        <p:spPr>
          <a:xfrm>
            <a:off x="7923390" y="3967932"/>
            <a:ext cx="267345" cy="2673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7838311" y="4608834"/>
            <a:ext cx="437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991671" y="4608834"/>
            <a:ext cx="6636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855945" y="4608833"/>
            <a:ext cx="7817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</a:t>
            </a:r>
          </a:p>
        </p:txBody>
      </p:sp>
      <p:sp>
        <p:nvSpPr>
          <p:cNvPr id="199" name="Shape 199"/>
          <p:cNvSpPr/>
          <p:nvPr/>
        </p:nvSpPr>
        <p:spPr>
          <a:xfrm>
            <a:off x="5991671" y="3363417"/>
            <a:ext cx="2335562" cy="152241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741251" y="3814754"/>
            <a:ext cx="11144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AVRO</a:t>
            </a:r>
          </a:p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10/10/2015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