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8" r:id="rId5"/>
    <p:sldId id="258" r:id="rId6"/>
    <p:sldId id="265" r:id="rId7"/>
    <p:sldId id="259" r:id="rId8"/>
    <p:sldId id="267" r:id="rId9"/>
    <p:sldId id="272" r:id="rId10"/>
    <p:sldId id="273" r:id="rId11"/>
    <p:sldId id="260" r:id="rId12"/>
    <p:sldId id="271" r:id="rId13"/>
    <p:sldId id="262" r:id="rId14"/>
    <p:sldId id="270" r:id="rId15"/>
    <p:sldId id="269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5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1426-8A99-4C9D-AAA8-A3240562844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FC56-234C-407A-97D2-07A0CE54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A6F-3E92-4C15-9F10-892A920F894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02B9-EC99-48EE-850C-BDF5AD8439C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A975-9310-4B1F-88DD-BFCD1C6C19A1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701-9718-4A16-8D47-9B62ACC1F6D6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12B5-2C20-4D8F-8618-D52CB319D36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263B-14C8-49D4-A0B1-7BE74F56DC12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AD51-1CEE-45C8-9469-53CD2A7D9778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E143-A4D4-40FF-9418-77037CA5D3FE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19BA-20A4-4FE8-8148-969301EE3F26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B129-F42A-47B7-B7F5-CFE3C047A61D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ED7E-2369-45B9-B5C8-8B930BB5AABC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6CD1-370B-4E8D-BB7E-94D0CD904772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HTTP log entries to Flume client </a:t>
            </a:r>
          </a:p>
          <a:p>
            <a:pPr marL="457200" lvl="1" indent="0">
              <a:buNone/>
            </a:pPr>
            <a:r>
              <a:rPr lang="en-US" dirty="0" smtClean="0"/>
              <a:t>Add the following line in the Apache </a:t>
            </a:r>
            <a:r>
              <a:rPr lang="en-US" dirty="0" err="1" smtClean="0"/>
              <a:t>httpd</a:t>
            </a:r>
            <a:r>
              <a:rPr lang="en-US" dirty="0" smtClean="0"/>
              <a:t> configuration: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CustomLog</a:t>
            </a:r>
            <a:r>
              <a:rPr lang="en-US" dirty="0"/>
              <a:t> </a:t>
            </a:r>
            <a:r>
              <a:rPr lang="en-US" dirty="0" smtClean="0"/>
              <a:t>"|flume-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avro</a:t>
            </a:r>
            <a:r>
              <a:rPr lang="en-US" dirty="0"/>
              <a:t>-client -H </a:t>
            </a:r>
            <a:r>
              <a:rPr lang="en-US" dirty="0" err="1">
                <a:solidFill>
                  <a:schemeClr val="accent6"/>
                </a:solidFill>
              </a:rPr>
              <a:t>localhost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-p </a:t>
            </a:r>
            <a:r>
              <a:rPr lang="en-US" dirty="0">
                <a:solidFill>
                  <a:schemeClr val="accent6"/>
                </a:solidFill>
              </a:rPr>
              <a:t>10000</a:t>
            </a:r>
            <a:r>
              <a:rPr lang="en-US" dirty="0"/>
              <a:t>" combined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0909-6036-4263-A4C5-E98D79128FB2}" type="datetime1">
              <a:rPr lang="en-US" smtClean="0"/>
              <a:t>10/10/2015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Reduce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9"/>
          <p:cNvCxnSpPr>
            <a:stCxn id="16" idx="2"/>
            <a:endCxn id="17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9"/>
          <p:cNvCxnSpPr>
            <a:stCxn id="17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0C7C-1AA8-471B-A806-2877CBCBE01B}" type="datetime1">
              <a:rPr lang="en-US" smtClean="0"/>
              <a:t>10/10/2015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81487"/>
              </p:ext>
            </p:extLst>
          </p:nvPr>
        </p:nvGraphicFramePr>
        <p:xfrm>
          <a:off x="7107115" y="3779911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7438291" y="2453054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38292" y="4487008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24292"/>
              </p:ext>
            </p:extLst>
          </p:nvPr>
        </p:nvGraphicFramePr>
        <p:xfrm>
          <a:off x="7171591" y="5837847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84158"/>
              </p:ext>
            </p:extLst>
          </p:nvPr>
        </p:nvGraphicFramePr>
        <p:xfrm>
          <a:off x="7722576" y="1775802"/>
          <a:ext cx="138185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8413505" y="2146642"/>
            <a:ext cx="75467" cy="306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8488972" y="3587262"/>
            <a:ext cx="1" cy="192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8488973" y="4150751"/>
            <a:ext cx="0" cy="336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8488973" y="5621216"/>
            <a:ext cx="64476" cy="216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05-F71C-4D88-A11B-EE182A249187}" type="datetime1">
              <a:rPr lang="en-US" smtClean="0"/>
              <a:t>10/10/2015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482797" y="2902056"/>
            <a:ext cx="3612595" cy="261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Kafka is a distributed, partitioned, replicated commit log </a:t>
            </a:r>
            <a:r>
              <a:rPr lang="en-US" dirty="0" smtClean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9" idx="1"/>
          </p:cNvCxnSpPr>
          <p:nvPr/>
        </p:nvCxnSpPr>
        <p:spPr>
          <a:xfrm>
            <a:off x="2437803" y="3165528"/>
            <a:ext cx="1044994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9" idx="1"/>
          </p:cNvCxnSpPr>
          <p:nvPr/>
        </p:nvCxnSpPr>
        <p:spPr>
          <a:xfrm flipV="1">
            <a:off x="2437803" y="4211005"/>
            <a:ext cx="1044994" cy="104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9" idx="3"/>
            <a:endCxn id="20" idx="1"/>
          </p:cNvCxnSpPr>
          <p:nvPr/>
        </p:nvCxnSpPr>
        <p:spPr>
          <a:xfrm>
            <a:off x="7095392" y="4211005"/>
            <a:ext cx="2324944" cy="1205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9" idx="3"/>
            <a:endCxn id="19" idx="1"/>
          </p:cNvCxnSpPr>
          <p:nvPr/>
        </p:nvCxnSpPr>
        <p:spPr>
          <a:xfrm>
            <a:off x="7095392" y="4211005"/>
            <a:ext cx="2324944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9" idx="3"/>
            <a:endCxn id="18" idx="1"/>
          </p:cNvCxnSpPr>
          <p:nvPr/>
        </p:nvCxnSpPr>
        <p:spPr>
          <a:xfrm flipV="1">
            <a:off x="7095392" y="3165527"/>
            <a:ext cx="2324944" cy="104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729556" y="3468193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8" y="4575615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4044" y="3493431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24044" y="4161146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24044" y="4762826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http://kafka.apache.org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7C93-B40F-4D15-9768-CB81E9C1B171}" type="datetime1">
              <a:rPr lang="en-US" smtClean="0"/>
              <a:t>10/10/2015</a:t>
            </a:fld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a distributed, partitioned, replicated commit log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sp>
        <p:nvSpPr>
          <p:cNvPr id="6" name="Zylinder 4"/>
          <p:cNvSpPr/>
          <p:nvPr/>
        </p:nvSpPr>
        <p:spPr>
          <a:xfrm rot="5400000">
            <a:off x="3888558" y="2225198"/>
            <a:ext cx="2617897" cy="39716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4965317" y="220585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" name="Zylinder 4"/>
          <p:cNvSpPr/>
          <p:nvPr/>
        </p:nvSpPr>
        <p:spPr>
          <a:xfrm rot="5400000">
            <a:off x="4965317" y="2908066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9" name="Zylinder 4"/>
          <p:cNvSpPr/>
          <p:nvPr/>
        </p:nvSpPr>
        <p:spPr>
          <a:xfrm rot="5400000">
            <a:off x="4965317" y="371974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3"/>
          </p:cNvCxnSpPr>
          <p:nvPr/>
        </p:nvCxnSpPr>
        <p:spPr>
          <a:xfrm>
            <a:off x="2437803" y="3165528"/>
            <a:ext cx="1497795" cy="34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3"/>
          </p:cNvCxnSpPr>
          <p:nvPr/>
        </p:nvCxnSpPr>
        <p:spPr>
          <a:xfrm>
            <a:off x="2437803" y="3165528"/>
            <a:ext cx="1497795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3"/>
          </p:cNvCxnSpPr>
          <p:nvPr/>
        </p:nvCxnSpPr>
        <p:spPr>
          <a:xfrm flipV="1">
            <a:off x="2437803" y="5022680"/>
            <a:ext cx="1497795" cy="23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1"/>
            <a:endCxn id="20" idx="1"/>
          </p:cNvCxnSpPr>
          <p:nvPr/>
        </p:nvCxnSpPr>
        <p:spPr>
          <a:xfrm>
            <a:off x="6541475" y="5022680"/>
            <a:ext cx="2878861" cy="393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9" idx="1"/>
          </p:cNvCxnSpPr>
          <p:nvPr/>
        </p:nvCxnSpPr>
        <p:spPr>
          <a:xfrm>
            <a:off x="6541475" y="4211005"/>
            <a:ext cx="2878861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8" idx="1"/>
          </p:cNvCxnSpPr>
          <p:nvPr/>
        </p:nvCxnSpPr>
        <p:spPr>
          <a:xfrm flipV="1">
            <a:off x="6541475" y="3165527"/>
            <a:ext cx="2878861" cy="34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9773" y="4920122"/>
            <a:ext cx="461488" cy="237954"/>
            <a:chOff x="7341576" y="712177"/>
            <a:chExt cx="1125416" cy="580292"/>
          </a:xfrm>
        </p:grpSpPr>
        <p:sp>
          <p:nvSpPr>
            <p:cNvPr id="47" name="Rectangle 4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9773" y="3424244"/>
            <a:ext cx="461488" cy="237954"/>
            <a:chOff x="7341576" y="712177"/>
            <a:chExt cx="1125416" cy="580292"/>
          </a:xfrm>
        </p:grpSpPr>
        <p:sp>
          <p:nvSpPr>
            <p:cNvPr id="50" name="Rectangle 49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9773" y="4067239"/>
            <a:ext cx="461488" cy="237954"/>
            <a:chOff x="7341576" y="712177"/>
            <a:chExt cx="1125416" cy="580292"/>
          </a:xfrm>
        </p:grpSpPr>
        <p:sp>
          <p:nvSpPr>
            <p:cNvPr id="53" name="Rectangle 52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86039" y="2954682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9" y="4867156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86039" y="3690933"/>
            <a:ext cx="461488" cy="237954"/>
            <a:chOff x="7341576" y="712177"/>
            <a:chExt cx="1125416" cy="580292"/>
          </a:xfrm>
        </p:grpSpPr>
        <p:sp>
          <p:nvSpPr>
            <p:cNvPr id="62" name="Rectangle 61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54767" y="2981277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54767" y="4016932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54767" y="4894080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6949" y="4920122"/>
            <a:ext cx="461488" cy="237954"/>
            <a:chOff x="7341576" y="712177"/>
            <a:chExt cx="1125416" cy="580292"/>
          </a:xfrm>
        </p:grpSpPr>
        <p:sp>
          <p:nvSpPr>
            <p:cNvPr id="74" name="Rectangle 73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25317" y="3419489"/>
            <a:ext cx="461488" cy="237954"/>
            <a:chOff x="7341576" y="712177"/>
            <a:chExt cx="1125416" cy="580292"/>
          </a:xfrm>
        </p:grpSpPr>
        <p:sp>
          <p:nvSpPr>
            <p:cNvPr id="77" name="Rectangle 7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BF9-8F14-47C4-925E-05BAB9EC2CFB}" type="datetime1">
              <a:rPr lang="en-US" smtClean="0"/>
              <a:t>10/10/2015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Storage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5868867" y="-3187187"/>
            <a:ext cx="448405" cy="1051559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00298"/>
              </p:ext>
            </p:extLst>
          </p:nvPr>
        </p:nvGraphicFramePr>
        <p:xfrm>
          <a:off x="7649308" y="2839945"/>
          <a:ext cx="273929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9291"/>
              </a:tblGrid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</a:t>
                      </a:r>
                      <a:r>
                        <a:rPr lang="en-US" sz="1400" dirty="0" smtClean="0"/>
                        <a:t>34477849968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34477850175</a:t>
                      </a:r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35551591806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35551592051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1640"/>
              </p:ext>
            </p:extLst>
          </p:nvPr>
        </p:nvGraphicFramePr>
        <p:xfrm>
          <a:off x="2839915" y="3845162"/>
          <a:ext cx="2583961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3961"/>
              </a:tblGrid>
              <a:tr h="29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34477849968 – </a:t>
                      </a:r>
                      <a:r>
                        <a:rPr lang="en-US" sz="1400" dirty="0" smtClean="0"/>
                        <a:t>35551592051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35551592052 – 36625333894</a:t>
                      </a:r>
                      <a:endParaRPr lang="en-US" sz="1400" dirty="0" smtClean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81722490797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82796232651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82796232652 </a:t>
                      </a:r>
                      <a:r>
                        <a:rPr lang="en-US" sz="1400" dirty="0" smtClean="0"/>
                        <a:t>– 83869974631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66893" y="2321205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Files</a:t>
            </a:r>
          </a:p>
          <a:p>
            <a:r>
              <a:rPr lang="en-US" sz="1400" dirty="0" smtClean="0"/>
              <a:t>topic/34477849968.kafka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3378" y="3472956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Segment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6478" y="3851130"/>
            <a:ext cx="8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271" y="452803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478" y="5679824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872762" y="5864490"/>
            <a:ext cx="820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>
            <a:off x="1723292" y="4035796"/>
            <a:ext cx="970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591409" y="4413738"/>
            <a:ext cx="1101969" cy="298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1591409" y="4712698"/>
            <a:ext cx="1101969" cy="782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854" y="3130062"/>
            <a:ext cx="2242039" cy="896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66893" y="4677564"/>
            <a:ext cx="281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0CDE-0F3A-4C4C-B014-1801601C6FBB}" type="datetime1">
              <a:rPr lang="en-US" smtClean="0"/>
              <a:t>10/10/2015</a:t>
            </a:fld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928E-7A13-4AAE-BE96-55A560725C33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904858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5381360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355-63F6-4963-8813-AB6C349F5C97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043E-D578-4A07-A347-C639EE431B8D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Flume</a:t>
            </a:r>
          </a:p>
          <a:p>
            <a:r>
              <a:rPr lang="en-US" dirty="0" smtClean="0"/>
              <a:t>Map/Reduce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Kafka</a:t>
            </a:r>
          </a:p>
          <a:p>
            <a:r>
              <a:rPr lang="en-US" smtClean="0"/>
              <a:t>…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168C-3BC9-450E-965B-EE1AB4E67B1D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During this talk we will illustrate the usage of some components of the </a:t>
            </a:r>
            <a:r>
              <a:rPr lang="en-US" dirty="0" err="1" smtClean="0"/>
              <a:t>Hadoop</a:t>
            </a:r>
            <a:r>
              <a:rPr lang="en-US" dirty="0" smtClean="0"/>
              <a:t> Ecosystem.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Running example:</a:t>
            </a:r>
            <a:endParaRPr lang="en-US" dirty="0" smtClean="0"/>
          </a:p>
          <a:p>
            <a:pPr lvl="1"/>
            <a:r>
              <a:rPr lang="en-US" dirty="0" smtClean="0"/>
              <a:t>Store entered search terms</a:t>
            </a:r>
          </a:p>
          <a:p>
            <a:pPr lvl="2"/>
            <a:r>
              <a:rPr lang="en-US" b="1" dirty="0" smtClean="0"/>
              <a:t>Apache HTTP</a:t>
            </a:r>
            <a:r>
              <a:rPr lang="en-US" dirty="0" smtClean="0"/>
              <a:t>: Provide basic website with search form</a:t>
            </a:r>
          </a:p>
          <a:p>
            <a:pPr lvl="2"/>
            <a:r>
              <a:rPr lang="en-US" b="1" dirty="0" smtClean="0"/>
              <a:t>Flume</a:t>
            </a:r>
            <a:r>
              <a:rPr lang="en-US" dirty="0" smtClean="0"/>
              <a:t>: Connector between Apache webserver and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  <a:p>
            <a:pPr lvl="2"/>
            <a:r>
              <a:rPr lang="en-US" b="1" dirty="0" smtClean="0"/>
              <a:t>Kafka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ransport of log data to HDFS</a:t>
            </a:r>
          </a:p>
          <a:p>
            <a:pPr lvl="1"/>
            <a:r>
              <a:rPr lang="en-US" dirty="0" smtClean="0"/>
              <a:t>Analyze frequent search terms</a:t>
            </a:r>
          </a:p>
          <a:p>
            <a:pPr lvl="2"/>
            <a:r>
              <a:rPr lang="en-US" b="1" dirty="0" smtClean="0"/>
              <a:t>Map/Reduce</a:t>
            </a:r>
            <a:r>
              <a:rPr lang="en-US" dirty="0" smtClean="0"/>
              <a:t>: Estimate frequent search terms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9983-4BA0-4880-A29B-26757FD278D3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 of key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0ED-F6D5-47B8-A530-F867D0CF1482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3126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DA1-10B4-4EE0-B790-78A44FDA1434}" type="datetime1">
              <a:rPr lang="en-US" smtClean="0"/>
              <a:t>10/10/2015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web access logs to HDFS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C061-230B-4226-8E19-508C1D05C879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</a:t>
            </a:r>
            <a:r>
              <a:rPr lang="en-US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http://flume.apache.org/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4747-6F69-4A44-995F-D7A7CFDAAAEA}" type="datetime1">
              <a:rPr lang="en-US" smtClean="0"/>
              <a:t>10/10/2015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r>
              <a:rPr lang="en-US" sz="2400" dirty="0" smtClean="0"/>
              <a:t>://</a:t>
            </a:r>
            <a:r>
              <a:rPr lang="en-US" sz="2400" dirty="0" err="1" smtClean="0"/>
              <a:t>mypath</a:t>
            </a:r>
            <a:r>
              <a:rPr lang="en-US" sz="2400" dirty="0" smtClean="0"/>
              <a:t>/..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3F05-B839-4D99-804F-C7393ABAC84B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Flume </a:t>
            </a:r>
          </a:p>
          <a:p>
            <a:pPr marL="457200" lvl="1" indent="0">
              <a:buNone/>
            </a:pPr>
            <a:r>
              <a:rPr lang="en-US" dirty="0"/>
              <a:t>$&gt; flume-</a:t>
            </a:r>
            <a:r>
              <a:rPr lang="en-US" dirty="0" err="1"/>
              <a:t>ng</a:t>
            </a:r>
            <a:r>
              <a:rPr lang="en-US" dirty="0"/>
              <a:t> agent -c </a:t>
            </a:r>
            <a:r>
              <a:rPr lang="en-US" dirty="0" err="1"/>
              <a:t>conf</a:t>
            </a:r>
            <a:r>
              <a:rPr lang="en-US" dirty="0"/>
              <a:t> -f </a:t>
            </a:r>
            <a:r>
              <a:rPr lang="en-US" dirty="0" err="1" smtClean="0"/>
              <a:t>conf</a:t>
            </a:r>
            <a:r>
              <a:rPr lang="en-US" dirty="0" smtClean="0"/>
              <a:t>/flume-</a:t>
            </a:r>
            <a:r>
              <a:rPr lang="en-US" dirty="0" err="1" smtClean="0"/>
              <a:t>conf.properties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0863-AE88-4164-AF3E-F1E66148A34B}" type="datetime1">
              <a:rPr lang="en-US" smtClean="0"/>
              <a:t>10/10/2015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484</Words>
  <Application>Microsoft Office PowerPoint</Application>
  <PresentationFormat>Custom</PresentationFormat>
  <Paragraphs>216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Hadoop Eco System</vt:lpstr>
      <vt:lpstr>Content</vt:lpstr>
      <vt:lpstr>Example</vt:lpstr>
      <vt:lpstr>Key Value</vt:lpstr>
      <vt:lpstr>HDFS</vt:lpstr>
      <vt:lpstr>Example</vt:lpstr>
      <vt:lpstr>Flume</vt:lpstr>
      <vt:lpstr>Example – Flume Configuration</vt:lpstr>
      <vt:lpstr>Example – Run Flume</vt:lpstr>
      <vt:lpstr>Example – Run Flume</vt:lpstr>
      <vt:lpstr>Map/Reduce</vt:lpstr>
      <vt:lpstr>Map/Reduce</vt:lpstr>
      <vt:lpstr>Kafka</vt:lpstr>
      <vt:lpstr>Kafka</vt:lpstr>
      <vt:lpstr>Kafka Storage</vt:lpstr>
      <vt:lpstr>Hive</vt:lpstr>
      <vt:lpstr>HBase</vt:lpstr>
      <vt:lpstr>Spark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Christian Kuka</cp:lastModifiedBy>
  <cp:revision>52</cp:revision>
  <dcterms:created xsi:type="dcterms:W3CDTF">2015-09-11T13:01:58Z</dcterms:created>
  <dcterms:modified xsi:type="dcterms:W3CDTF">2015-10-10T09:11:32Z</dcterms:modified>
</cp:coreProperties>
</file>