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78" r:id="rId3"/>
    <p:sldId id="266" r:id="rId4"/>
    <p:sldId id="268" r:id="rId5"/>
    <p:sldId id="265" r:id="rId6"/>
    <p:sldId id="258" r:id="rId7"/>
    <p:sldId id="298" r:id="rId8"/>
    <p:sldId id="283" r:id="rId9"/>
    <p:sldId id="282" r:id="rId10"/>
    <p:sldId id="259" r:id="rId11"/>
    <p:sldId id="267" r:id="rId12"/>
    <p:sldId id="272" r:id="rId13"/>
    <p:sldId id="273" r:id="rId14"/>
    <p:sldId id="299" r:id="rId15"/>
    <p:sldId id="260" r:id="rId16"/>
    <p:sldId id="284" r:id="rId17"/>
    <p:sldId id="271" r:id="rId18"/>
    <p:sldId id="274" r:id="rId19"/>
    <p:sldId id="275" r:id="rId20"/>
    <p:sldId id="289" r:id="rId21"/>
    <p:sldId id="295" r:id="rId22"/>
    <p:sldId id="300" r:id="rId23"/>
    <p:sldId id="296" r:id="rId24"/>
    <p:sldId id="276" r:id="rId25"/>
    <p:sldId id="287" r:id="rId26"/>
    <p:sldId id="288" r:id="rId27"/>
    <p:sldId id="281" r:id="rId28"/>
    <p:sldId id="291" r:id="rId29"/>
    <p:sldId id="285" r:id="rId30"/>
    <p:sldId id="286" r:id="rId31"/>
    <p:sldId id="297" r:id="rId32"/>
    <p:sldId id="290" r:id="rId33"/>
    <p:sldId id="262" r:id="rId34"/>
    <p:sldId id="270" r:id="rId35"/>
    <p:sldId id="269" r:id="rId36"/>
    <p:sldId id="277" r:id="rId37"/>
    <p:sldId id="294" r:id="rId38"/>
    <p:sldId id="292" r:id="rId39"/>
    <p:sldId id="264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1426-8A99-4C9D-AAA8-A3240562844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FC56-234C-407A-97D2-07A0CE541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FC56-234C-407A-97D2-07A0CE541C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924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808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Hadoop Eco 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Shanghai Data Science Meetup</a:t>
            </a:r>
          </a:p>
          <a:p>
            <a:endParaRPr lang="en-US" dirty="0"/>
          </a:p>
          <a:p>
            <a:r>
              <a:rPr lang="en-US" dirty="0" err="1" smtClean="0"/>
              <a:t>Karthik</a:t>
            </a:r>
            <a:r>
              <a:rPr lang="en-US" dirty="0"/>
              <a:t> </a:t>
            </a:r>
            <a:r>
              <a:rPr lang="en-US" dirty="0" err="1" smtClean="0"/>
              <a:t>Rajasethupathy</a:t>
            </a:r>
            <a:r>
              <a:rPr lang="en-US" dirty="0" smtClean="0"/>
              <a:t>, </a:t>
            </a:r>
            <a:r>
              <a:rPr lang="en-US" dirty="0"/>
              <a:t>Christian Kuka</a:t>
            </a:r>
          </a:p>
        </p:txBody>
      </p:sp>
    </p:spTree>
    <p:extLst>
      <p:ext uri="{BB962C8B-B14F-4D97-AF65-F5344CB8AC3E}">
        <p14:creationId xmlns:p14="http://schemas.microsoft.com/office/powerpoint/2010/main" val="3106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Distributed service </a:t>
            </a:r>
            <a:r>
              <a:rPr lang="en-US" dirty="0"/>
              <a:t>for </a:t>
            </a:r>
            <a:r>
              <a:rPr lang="en-US" dirty="0" smtClean="0"/>
              <a:t>collecting</a:t>
            </a:r>
            <a:r>
              <a:rPr lang="en-US" dirty="0"/>
              <a:t>, aggregating, and moving large amounts of streaming event data</a:t>
            </a:r>
            <a:r>
              <a:rPr lang="en-US" dirty="0" smtClean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05210" y="3187700"/>
            <a:ext cx="9424690" cy="202988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574800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8" name="Gerade Verbindung mit Pfeil 7"/>
            <p:cNvCxnSpPr>
              <a:stCxn id="6" idx="3"/>
              <a:endCxn id="7" idx="2"/>
            </p:cNvCxnSpPr>
            <p:nvPr/>
          </p:nvCxnSpPr>
          <p:spPr>
            <a:xfrm>
              <a:off x="2780010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68836" y="4848256"/>
              <a:ext cx="583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http://flume.apache.org/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10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Flume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agent.sources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endParaRPr lang="en-US" sz="2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agent.channels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agent.sinks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avro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.bind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localhost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.port</a:t>
            </a:r>
            <a:r>
              <a:rPr lang="en-US" sz="2400" dirty="0" smtClean="0"/>
              <a:t> </a:t>
            </a:r>
            <a:r>
              <a:rPr lang="en-US" sz="2400" dirty="0"/>
              <a:t>= 10000</a:t>
            </a:r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.channels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hdfs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.channel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.hdfs.path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hdfs://localhost:9000/flume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memory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.capacity</a:t>
            </a:r>
            <a:r>
              <a:rPr lang="en-US" sz="2400" dirty="0" smtClean="0"/>
              <a:t> </a:t>
            </a:r>
            <a:r>
              <a:rPr lang="en-US" sz="2400" dirty="0"/>
              <a:t>= 100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Flume </a:t>
            </a:r>
          </a:p>
          <a:p>
            <a:pPr marL="457200" lvl="1" indent="0">
              <a:buNone/>
            </a:pPr>
            <a:r>
              <a:rPr lang="en-US" dirty="0"/>
              <a:t>$&gt; flume-ng agent </a:t>
            </a:r>
            <a:r>
              <a:rPr lang="en-US" dirty="0" smtClean="0"/>
              <a:t>--</a:t>
            </a:r>
            <a:r>
              <a:rPr lang="en-US" dirty="0" err="1" smtClean="0"/>
              <a:t>conf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conf</a:t>
            </a:r>
            <a:r>
              <a:rPr lang="en-US" dirty="0" smtClean="0"/>
              <a:t> </a:t>
            </a:r>
            <a:r>
              <a:rPr lang="en-US" dirty="0"/>
              <a:t>-f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conf</a:t>
            </a:r>
            <a:r>
              <a:rPr lang="en-US" dirty="0" smtClean="0"/>
              <a:t>/flume-</a:t>
            </a:r>
            <a:r>
              <a:rPr lang="en-US" dirty="0" err="1" smtClean="0"/>
              <a:t>conf.properties</a:t>
            </a:r>
            <a:r>
              <a:rPr lang="en-US" dirty="0" smtClean="0"/>
              <a:t> -n agent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315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8261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Flume 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99239" y="5468806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Gefaltete Ecke 5"/>
          <p:cNvSpPr/>
          <p:nvPr/>
        </p:nvSpPr>
        <p:spPr>
          <a:xfrm>
            <a:off x="2924101" y="4356727"/>
            <a:ext cx="836909" cy="104613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Apache Log</a:t>
            </a:r>
            <a:endParaRPr lang="en-US" sz="1400" dirty="0"/>
          </a:p>
        </p:txBody>
      </p:sp>
      <p:cxnSp>
        <p:nvCxnSpPr>
          <p:cNvPr id="13" name="Gerade Verbindung mit Pfeil 7"/>
          <p:cNvCxnSpPr>
            <a:stCxn id="5" idx="3"/>
            <a:endCxn id="15" idx="2"/>
          </p:cNvCxnSpPr>
          <p:nvPr/>
        </p:nvCxnSpPr>
        <p:spPr>
          <a:xfrm>
            <a:off x="5199185" y="5468806"/>
            <a:ext cx="305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53120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ylinder 3"/>
          <p:cNvSpPr/>
          <p:nvPr/>
        </p:nvSpPr>
        <p:spPr>
          <a:xfrm rot="5400000">
            <a:off x="8952052" y="4313107"/>
            <a:ext cx="1270000" cy="231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564521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1082" y="6145113"/>
            <a:ext cx="58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8896" y="6145113"/>
            <a:ext cx="8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1260" y="6145112"/>
            <a:ext cx="10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88895" y="4484557"/>
            <a:ext cx="3114083" cy="2029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Agent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1669" y="508634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AVRO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Pipe HTTP log entries to Flume client </a:t>
            </a:r>
          </a:p>
          <a:p>
            <a:pPr marL="457200" lvl="1" indent="0">
              <a:buNone/>
            </a:pPr>
            <a:r>
              <a:rPr lang="en-US" dirty="0" smtClean="0"/>
              <a:t>Add the following line in the Apache </a:t>
            </a:r>
            <a:r>
              <a:rPr lang="en-US" dirty="0" err="1" smtClean="0"/>
              <a:t>httpd</a:t>
            </a:r>
            <a:r>
              <a:rPr lang="en-US" dirty="0" smtClean="0"/>
              <a:t> configuration: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CustomLog</a:t>
            </a:r>
            <a:r>
              <a:rPr lang="en-US" dirty="0"/>
              <a:t> </a:t>
            </a:r>
            <a:r>
              <a:rPr lang="en-US" dirty="0" smtClean="0"/>
              <a:t>“||flume-ng </a:t>
            </a:r>
            <a:r>
              <a:rPr lang="en-US" dirty="0" err="1"/>
              <a:t>avro</a:t>
            </a:r>
            <a:r>
              <a:rPr lang="en-US" dirty="0"/>
              <a:t>-client </a:t>
            </a:r>
            <a:r>
              <a:rPr lang="en-US" dirty="0" smtClean="0"/>
              <a:t>–</a:t>
            </a:r>
            <a:r>
              <a:rPr lang="en-US" dirty="0" err="1" smtClean="0"/>
              <a:t>conf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conf</a:t>
            </a:r>
            <a:r>
              <a:rPr lang="en-US" dirty="0" smtClean="0"/>
              <a:t> -H </a:t>
            </a:r>
            <a:r>
              <a:rPr lang="en-US" dirty="0">
                <a:solidFill>
                  <a:schemeClr val="accent6"/>
                </a:solidFill>
              </a:rPr>
              <a:t>localhost </a:t>
            </a:r>
            <a:r>
              <a:rPr lang="en-US" dirty="0"/>
              <a:t>-p </a:t>
            </a:r>
            <a:r>
              <a:rPr lang="en-US" dirty="0">
                <a:solidFill>
                  <a:schemeClr val="accent6"/>
                </a:solidFill>
              </a:rPr>
              <a:t>10000</a:t>
            </a:r>
            <a:r>
              <a:rPr lang="en-US" dirty="0"/>
              <a:t>" combined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315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8261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Flume 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99239" y="5468806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Gefaltete Ecke 5"/>
          <p:cNvSpPr/>
          <p:nvPr/>
        </p:nvSpPr>
        <p:spPr>
          <a:xfrm>
            <a:off x="2924101" y="4356727"/>
            <a:ext cx="836909" cy="104613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Apache Log</a:t>
            </a:r>
            <a:endParaRPr lang="en-US" sz="1400" dirty="0"/>
          </a:p>
        </p:txBody>
      </p:sp>
      <p:cxnSp>
        <p:nvCxnSpPr>
          <p:cNvPr id="13" name="Gerade Verbindung mit Pfeil 7"/>
          <p:cNvCxnSpPr>
            <a:stCxn id="5" idx="3"/>
            <a:endCxn id="15" idx="2"/>
          </p:cNvCxnSpPr>
          <p:nvPr/>
        </p:nvCxnSpPr>
        <p:spPr>
          <a:xfrm>
            <a:off x="5199185" y="5468806"/>
            <a:ext cx="305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53120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ylinder 3"/>
          <p:cNvSpPr/>
          <p:nvPr/>
        </p:nvSpPr>
        <p:spPr>
          <a:xfrm rot="5400000">
            <a:off x="8952052" y="4313107"/>
            <a:ext cx="1270000" cy="231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564521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1082" y="6145113"/>
            <a:ext cx="58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8896" y="6145113"/>
            <a:ext cx="8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1260" y="6145112"/>
            <a:ext cx="10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88895" y="4484557"/>
            <a:ext cx="3114083" cy="2029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Agent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1669" y="508634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AVRO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13</a:t>
            </a:fld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Result after a few search requests: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 smtClean="0"/>
              <a:t>/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  <a:r>
              <a:rPr lang="en-US" sz="2000" dirty="0" err="1" smtClean="0"/>
              <a:t>hadoop</a:t>
            </a:r>
            <a:r>
              <a:rPr lang="en-US" sz="2000" dirty="0" smtClean="0"/>
              <a:t>-user/</a:t>
            </a:r>
            <a:r>
              <a:rPr lang="en-US" sz="2000" dirty="0" err="1" smtClean="0"/>
              <a:t>dfs</a:t>
            </a:r>
            <a:r>
              <a:rPr lang="en-US" sz="2000" dirty="0" smtClean="0"/>
              <a:t>/data/current/BP-92512059-127.0.1.1-1446363295938/current/finalized/subdir0/subdir0/blk_1073741825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SEQ^F!org.apache.hadoop.io.LongWritable"org.apache.hadoop.io.BytesWritable^@^@^@^@^@^@&lt;BA&gt;^</a:t>
            </a:r>
            <a:r>
              <a:rPr lang="en-US" sz="2000" dirty="0" err="1"/>
              <a:t>Hp</a:t>
            </a:r>
            <a:r>
              <a:rPr lang="en-US" sz="2000" dirty="0"/>
              <a:t>&lt;A0&gt;&lt;FD&gt; G^_5&lt;95&gt;[&lt;9C&gt;&lt;B7&gt;Y?&lt;B0&gt;^@^@^@&lt;A5</a:t>
            </a:r>
            <a:r>
              <a:rPr lang="en-US" sz="2000" dirty="0" smtClean="0"/>
              <a:t>&gt;^@^@^@^</a:t>
            </a:r>
            <a:r>
              <a:rPr lang="en-US" sz="2000" dirty="0"/>
              <a:t>H^@^@^AP&lt;C1&gt;&lt;F9&gt;&lt;C1&gt;&lt;9C&gt;^@^@^@&lt;99&gt;::1 - - [01/Nov/2015:15:36:00 +0800] "GET / HTTP/1.1" 200 792 "-" "Mozilla/5.0 (X11; Linux x86_64; rv:38.0) Gecko/20100101 Firefox/38.0 </a:t>
            </a:r>
            <a:r>
              <a:rPr lang="en-US" sz="2000" dirty="0" err="1"/>
              <a:t>Iceweasel</a:t>
            </a:r>
            <a:r>
              <a:rPr lang="en-US" sz="2000" dirty="0"/>
              <a:t>/38.3.0"^@^@^@&lt;A5&gt;^@^@^@^H^@^@^AP&lt;C1&gt;&lt;F9&gt;&lt;C1&gt;&lt;9E&gt;^@^@^@&lt;99&gt;::1 - - [01/Nov/2015:15:36:09 +0800] "GET / HTTP/1.1" 200 792 "-" "Mozilla/5.0 (X11; Linux x86_64; rv:38.0) Gecko/20100101 Firefox/38.0 </a:t>
            </a:r>
            <a:r>
              <a:rPr lang="en-US" sz="2000" dirty="0" err="1" smtClean="0"/>
              <a:t>Iceweasel</a:t>
            </a:r>
            <a:r>
              <a:rPr lang="en-US" sz="2000" dirty="0" smtClean="0"/>
              <a:t>/38.3.0“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Sequence file with HTTP requests in </a:t>
            </a:r>
            <a:r>
              <a:rPr lang="en-US" sz="2400" dirty="0" err="1" smtClean="0"/>
              <a:t>HDFS</a:t>
            </a:r>
            <a:endParaRPr lang="en-US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8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Analyze web access log data stored on </a:t>
            </a:r>
            <a:r>
              <a:rPr lang="en-US" dirty="0" err="1" smtClean="0"/>
              <a:t>HDFS</a:t>
            </a:r>
            <a:r>
              <a:rPr lang="en-US" dirty="0" smtClean="0"/>
              <a:t> to estimate frequent search terms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171950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data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4678958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15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 execution framework for distributed parallel data processing</a:t>
            </a:r>
            <a:endParaRPr lang="en-US" dirty="0"/>
          </a:p>
          <a:p>
            <a:r>
              <a:rPr lang="en-US" dirty="0" smtClean="0"/>
              <a:t>2 Phases:</a:t>
            </a:r>
          </a:p>
          <a:p>
            <a:pPr lvl="1"/>
            <a:r>
              <a:rPr lang="en-US" dirty="0" smtClean="0"/>
              <a:t>Map: Map values to key/value pairs</a:t>
            </a:r>
          </a:p>
          <a:p>
            <a:pPr lvl="1"/>
            <a:r>
              <a:rPr lang="en-US" dirty="0" smtClean="0"/>
              <a:t>Reduce: Aggregate key/value pairs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7297020" y="3008502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97020" y="4800383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 flipV="1">
            <a:off x="6060066" y="3429000"/>
            <a:ext cx="1236954" cy="124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9"/>
          <p:cNvCxnSpPr>
            <a:stCxn id="16" idx="2"/>
            <a:endCxn id="17" idx="0"/>
          </p:cNvCxnSpPr>
          <p:nvPr/>
        </p:nvCxnSpPr>
        <p:spPr>
          <a:xfrm>
            <a:off x="8123795" y="3849498"/>
            <a:ext cx="0" cy="95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9"/>
          <p:cNvCxnSpPr>
            <a:stCxn id="17" idx="1"/>
            <a:endCxn id="5" idx="4"/>
          </p:cNvCxnSpPr>
          <p:nvPr/>
        </p:nvCxnSpPr>
        <p:spPr>
          <a:xfrm flipH="1" flipV="1">
            <a:off x="6060066" y="4678958"/>
            <a:ext cx="1236954" cy="54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16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5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http://hadoop.apache.org/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map/reduce?</a:t>
            </a:r>
          </a:p>
          <a:p>
            <a:r>
              <a:rPr lang="en-US" dirty="0" smtClean="0"/>
              <a:t>Programming </a:t>
            </a:r>
            <a:r>
              <a:rPr lang="en-US" dirty="0"/>
              <a:t>paradigm </a:t>
            </a:r>
            <a:r>
              <a:rPr lang="en-US" dirty="0" smtClean="0"/>
              <a:t>for processing large data sets across multiple servers</a:t>
            </a:r>
            <a:endParaRPr lang="en-US" dirty="0"/>
          </a:p>
          <a:p>
            <a:r>
              <a:rPr lang="en-US" dirty="0" smtClean="0"/>
              <a:t>Composed of a Map and a Reduce procedure</a:t>
            </a:r>
          </a:p>
          <a:p>
            <a:r>
              <a:rPr lang="en-US" dirty="0" smtClean="0"/>
              <a:t>Scalable </a:t>
            </a:r>
            <a:r>
              <a:rPr lang="en-US" dirty="0"/>
              <a:t>and </a:t>
            </a:r>
            <a:r>
              <a:rPr lang="en-US" dirty="0" smtClean="0"/>
              <a:t>fault-tolerant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502767" y="2435115"/>
            <a:ext cx="2101361" cy="1134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02768" y="4448456"/>
            <a:ext cx="2101361" cy="1134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424292"/>
              </p:ext>
            </p:extLst>
          </p:nvPr>
        </p:nvGraphicFramePr>
        <p:xfrm>
          <a:off x="7171591" y="5837847"/>
          <a:ext cx="276371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523387"/>
              </p:ext>
            </p:extLst>
          </p:nvPr>
        </p:nvGraphicFramePr>
        <p:xfrm>
          <a:off x="7862518" y="1771757"/>
          <a:ext cx="1381858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>
            <a:off x="8553447" y="2142597"/>
            <a:ext cx="1" cy="292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8553448" y="3569323"/>
            <a:ext cx="1" cy="253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3" idx="2"/>
            <a:endCxn id="6" idx="0"/>
          </p:cNvCxnSpPr>
          <p:nvPr/>
        </p:nvCxnSpPr>
        <p:spPr>
          <a:xfrm>
            <a:off x="8553449" y="4193273"/>
            <a:ext cx="0" cy="255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8553449" y="5582664"/>
            <a:ext cx="0" cy="255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928662"/>
              </p:ext>
            </p:extLst>
          </p:nvPr>
        </p:nvGraphicFramePr>
        <p:xfrm>
          <a:off x="7171591" y="3822433"/>
          <a:ext cx="276371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Fußzeilenplatzhalt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3764" y="2201565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Map/Reduce –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3812098"/>
            <a:ext cx="1219200" cy="381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32001" y="2019301"/>
            <a:ext cx="1815455" cy="5379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Format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32000" y="5591337"/>
            <a:ext cx="1815453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Format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32860" y="2622067"/>
            <a:ext cx="1364712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32859" y="3163825"/>
            <a:ext cx="1364712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03764" y="4267200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5722964" y="3801765"/>
            <a:ext cx="0" cy="465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 flipV="1">
            <a:off x="1422400" y="2288262"/>
            <a:ext cx="609600" cy="17143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>
            <a:off x="1422400" y="4002599"/>
            <a:ext cx="609600" cy="18554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 flipV="1">
            <a:off x="3847453" y="5602799"/>
            <a:ext cx="1207792" cy="2552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0" idx="1"/>
          </p:cNvCxnSpPr>
          <p:nvPr/>
        </p:nvCxnSpPr>
        <p:spPr>
          <a:xfrm>
            <a:off x="3847455" y="2288261"/>
            <a:ext cx="1185405" cy="5258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 flipH="1">
            <a:off x="5715216" y="3006116"/>
            <a:ext cx="1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32859" y="4648201"/>
            <a:ext cx="1364712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55246" y="5412298"/>
            <a:ext cx="1342325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2"/>
            <a:endCxn id="13" idx="0"/>
          </p:cNvCxnSpPr>
          <p:nvPr/>
        </p:nvCxnSpPr>
        <p:spPr>
          <a:xfrm>
            <a:off x="5715216" y="5181602"/>
            <a:ext cx="11193" cy="230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3"/>
            <a:endCxn id="12" idx="1"/>
          </p:cNvCxnSpPr>
          <p:nvPr/>
        </p:nvCxnSpPr>
        <p:spPr>
          <a:xfrm flipV="1">
            <a:off x="1422400" y="3429000"/>
            <a:ext cx="3610459" cy="5735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1" idx="1"/>
          </p:cNvCxnSpPr>
          <p:nvPr/>
        </p:nvCxnSpPr>
        <p:spPr>
          <a:xfrm>
            <a:off x="1422400" y="4002599"/>
            <a:ext cx="3610459" cy="9123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03765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503765" y="1295400"/>
            <a:ext cx="7078635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" idx="3"/>
            <a:endCxn id="89" idx="1"/>
          </p:cNvCxnSpPr>
          <p:nvPr/>
        </p:nvCxnSpPr>
        <p:spPr>
          <a:xfrm flipV="1">
            <a:off x="3847456" y="1447800"/>
            <a:ext cx="656309" cy="84046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5" idx="2"/>
            <a:endCxn id="88" idx="0"/>
          </p:cNvCxnSpPr>
          <p:nvPr/>
        </p:nvCxnSpPr>
        <p:spPr>
          <a:xfrm>
            <a:off x="5722964" y="5867400"/>
            <a:ext cx="1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4" idx="2"/>
            <a:endCxn id="14" idx="0"/>
          </p:cNvCxnSpPr>
          <p:nvPr/>
        </p:nvCxnSpPr>
        <p:spPr>
          <a:xfrm flipH="1">
            <a:off x="5722964" y="2019300"/>
            <a:ext cx="1" cy="18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503765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9144000" y="2201565"/>
            <a:ext cx="2438400" cy="1610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9144000" y="4267200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44" idx="2"/>
            <a:endCxn id="145" idx="0"/>
          </p:cNvCxnSpPr>
          <p:nvPr/>
        </p:nvCxnSpPr>
        <p:spPr>
          <a:xfrm>
            <a:off x="10363200" y="3812097"/>
            <a:ext cx="0" cy="45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4000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145" idx="2"/>
            <a:endCxn id="147" idx="0"/>
          </p:cNvCxnSpPr>
          <p:nvPr/>
        </p:nvCxnSpPr>
        <p:spPr>
          <a:xfrm>
            <a:off x="10363200" y="5867400"/>
            <a:ext cx="0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0" idx="2"/>
            <a:endCxn id="144" idx="0"/>
          </p:cNvCxnSpPr>
          <p:nvPr/>
        </p:nvCxnSpPr>
        <p:spPr>
          <a:xfrm>
            <a:off x="10363200" y="2019300"/>
            <a:ext cx="0" cy="18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144000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9695482" y="2622067"/>
            <a:ext cx="1342325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695482" y="3163824"/>
            <a:ext cx="1342325" cy="53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152" idx="2"/>
            <a:endCxn id="153" idx="0"/>
          </p:cNvCxnSpPr>
          <p:nvPr/>
        </p:nvCxnSpPr>
        <p:spPr>
          <a:xfrm>
            <a:off x="10366644" y="3006116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695482" y="4686300"/>
            <a:ext cx="1342325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9695482" y="5412298"/>
            <a:ext cx="1342325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cxnSp>
        <p:nvCxnSpPr>
          <p:cNvPr id="157" name="Straight Arrow Connector 156"/>
          <p:cNvCxnSpPr>
            <a:stCxn id="155" idx="2"/>
            <a:endCxn id="156" idx="0"/>
          </p:cNvCxnSpPr>
          <p:nvPr/>
        </p:nvCxnSpPr>
        <p:spPr>
          <a:xfrm>
            <a:off x="10366644" y="5219700"/>
            <a:ext cx="0" cy="192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" idx="2"/>
            <a:endCxn id="145" idx="0"/>
          </p:cNvCxnSpPr>
          <p:nvPr/>
        </p:nvCxnSpPr>
        <p:spPr>
          <a:xfrm>
            <a:off x="5722965" y="3801765"/>
            <a:ext cx="4640236" cy="46543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4" idx="2"/>
            <a:endCxn id="15" idx="0"/>
          </p:cNvCxnSpPr>
          <p:nvPr/>
        </p:nvCxnSpPr>
        <p:spPr>
          <a:xfrm flipH="1">
            <a:off x="5722965" y="3812097"/>
            <a:ext cx="4640236" cy="45510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207415" y="3801765"/>
            <a:ext cx="1871851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Partition, shuffle &amp; sort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85925" y="22015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422400" y="2719490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0" name="TextBox 259"/>
          <p:cNvSpPr txBox="1"/>
          <p:nvPr/>
        </p:nvSpPr>
        <p:spPr>
          <a:xfrm>
            <a:off x="1320800" y="4745624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438400" y="3550457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2" name="TextBox 261"/>
          <p:cNvSpPr txBox="1"/>
          <p:nvPr/>
        </p:nvSpPr>
        <p:spPr>
          <a:xfrm>
            <a:off x="2375437" y="4193098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3764" y="2201564"/>
            <a:ext cx="2438400" cy="2827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– Mapper Process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3601" y="2622067"/>
            <a:ext cx="2133599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73600" y="3163825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03764" y="5412298"/>
            <a:ext cx="2438400" cy="4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5722964" y="5029200"/>
            <a:ext cx="0" cy="383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>
            <a:off x="5740400" y="3006116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12375" y="6124737"/>
            <a:ext cx="2429789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512375" y="1295400"/>
            <a:ext cx="7070025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15" idx="2"/>
            <a:endCxn id="88" idx="0"/>
          </p:cNvCxnSpPr>
          <p:nvPr/>
        </p:nvCxnSpPr>
        <p:spPr>
          <a:xfrm>
            <a:off x="5722965" y="5867401"/>
            <a:ext cx="4305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4" idx="2"/>
            <a:endCxn id="14" idx="0"/>
          </p:cNvCxnSpPr>
          <p:nvPr/>
        </p:nvCxnSpPr>
        <p:spPr>
          <a:xfrm flipH="1">
            <a:off x="5722964" y="2019300"/>
            <a:ext cx="15176" cy="18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512375" y="1600200"/>
            <a:ext cx="2451531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9144000" y="2201564"/>
            <a:ext cx="2438400" cy="2827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9144000" y="5412298"/>
            <a:ext cx="2438400" cy="4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44" idx="2"/>
            <a:endCxn id="145" idx="0"/>
          </p:cNvCxnSpPr>
          <p:nvPr/>
        </p:nvCxnSpPr>
        <p:spPr>
          <a:xfrm>
            <a:off x="10363200" y="5029200"/>
            <a:ext cx="0" cy="383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4000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145" idx="2"/>
            <a:endCxn id="147" idx="0"/>
          </p:cNvCxnSpPr>
          <p:nvPr/>
        </p:nvCxnSpPr>
        <p:spPr>
          <a:xfrm>
            <a:off x="10363200" y="5867401"/>
            <a:ext cx="0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0" idx="2"/>
            <a:endCxn id="144" idx="0"/>
          </p:cNvCxnSpPr>
          <p:nvPr/>
        </p:nvCxnSpPr>
        <p:spPr>
          <a:xfrm>
            <a:off x="10363200" y="2019300"/>
            <a:ext cx="0" cy="18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144000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cxnSp>
        <p:nvCxnSpPr>
          <p:cNvPr id="158" name="Straight Arrow Connector 157"/>
          <p:cNvCxnSpPr>
            <a:stCxn id="14" idx="2"/>
            <a:endCxn id="145" idx="0"/>
          </p:cNvCxnSpPr>
          <p:nvPr/>
        </p:nvCxnSpPr>
        <p:spPr>
          <a:xfrm>
            <a:off x="5722965" y="5029200"/>
            <a:ext cx="4640236" cy="38309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4" idx="2"/>
            <a:endCxn id="15" idx="0"/>
          </p:cNvCxnSpPr>
          <p:nvPr/>
        </p:nvCxnSpPr>
        <p:spPr>
          <a:xfrm flipH="1">
            <a:off x="5722965" y="5029200"/>
            <a:ext cx="4640236" cy="38309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125776" y="4323249"/>
            <a:ext cx="187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Partition, shuffle &amp; sort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85925" y="22015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673600" y="3813050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673600" y="4456041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Partitioner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3" idx="2"/>
            <a:endCxn id="65" idx="0"/>
          </p:cNvCxnSpPr>
          <p:nvPr/>
        </p:nvCxnSpPr>
        <p:spPr>
          <a:xfrm>
            <a:off x="5740400" y="4343400"/>
            <a:ext cx="0" cy="11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2"/>
            <a:endCxn id="63" idx="0"/>
          </p:cNvCxnSpPr>
          <p:nvPr/>
        </p:nvCxnSpPr>
        <p:spPr>
          <a:xfrm>
            <a:off x="5740400" y="3694175"/>
            <a:ext cx="0" cy="11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296401" y="2616758"/>
            <a:ext cx="2133599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9296400" y="3158516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3" idx="2"/>
            <a:endCxn id="84" idx="0"/>
          </p:cNvCxnSpPr>
          <p:nvPr/>
        </p:nvCxnSpPr>
        <p:spPr>
          <a:xfrm>
            <a:off x="10363200" y="3000807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9296400" y="3807740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9296400" y="4450732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Partitioner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86" idx="2"/>
            <a:endCxn id="87" idx="0"/>
          </p:cNvCxnSpPr>
          <p:nvPr/>
        </p:nvCxnSpPr>
        <p:spPr>
          <a:xfrm>
            <a:off x="10363200" y="4338091"/>
            <a:ext cx="0" cy="11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4" idx="2"/>
            <a:endCxn id="86" idx="0"/>
          </p:cNvCxnSpPr>
          <p:nvPr/>
        </p:nvCxnSpPr>
        <p:spPr>
          <a:xfrm>
            <a:off x="10363200" y="3688866"/>
            <a:ext cx="0" cy="11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0202" y="2110432"/>
            <a:ext cx="3434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Mapper Process can contain 3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Mapper: Map incoming key/value pairs to new key/value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Combiner: Combine key/values with same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Partitioner</a:t>
            </a:r>
            <a:r>
              <a:rPr lang="en-US" dirty="0" smtClean="0"/>
              <a:t>: Partition key/value pairs to reducer processes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this talk about?</a:t>
            </a:r>
            <a:endParaRPr lang="en-US" dirty="0"/>
          </a:p>
          <a:p>
            <a:r>
              <a:rPr lang="en-US" dirty="0" smtClean="0"/>
              <a:t>Giving an overview of the Hadoop Ecosystem and related Apache projects</a:t>
            </a:r>
          </a:p>
          <a:p>
            <a:r>
              <a:rPr lang="en-US" dirty="0" smtClean="0"/>
              <a:t>Showing the architecture/functionality of some projects</a:t>
            </a:r>
          </a:p>
          <a:p>
            <a:r>
              <a:rPr lang="en-US" dirty="0" smtClean="0"/>
              <a:t>Illustrating the combination of different projects based on a simple example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intention of this talk is to give an overview of the Hadoop Ecosystem for beginners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Perform Map-Step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class Map extends Mapper&lt;</a:t>
            </a:r>
            <a:r>
              <a:rPr lang="en-US" dirty="0" err="1"/>
              <a:t>LongWritable</a:t>
            </a:r>
            <a:r>
              <a:rPr lang="en-US" dirty="0"/>
              <a:t>, </a:t>
            </a:r>
            <a:r>
              <a:rPr lang="en-US" dirty="0" err="1"/>
              <a:t>BytesWritable</a:t>
            </a:r>
            <a:r>
              <a:rPr lang="en-US" dirty="0"/>
              <a:t>,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Text,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IntWritable</a:t>
            </a:r>
            <a:r>
              <a:rPr lang="en-US" dirty="0"/>
              <a:t>&gt;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/>
              <a:t>void map(</a:t>
            </a:r>
            <a:r>
              <a:rPr lang="en-US" dirty="0" err="1"/>
              <a:t>LongWritable</a:t>
            </a:r>
            <a:r>
              <a:rPr lang="en-US" dirty="0"/>
              <a:t> key, </a:t>
            </a:r>
            <a:r>
              <a:rPr lang="en-US" dirty="0" err="1" smtClean="0"/>
              <a:t>BytesWritable</a:t>
            </a:r>
            <a:r>
              <a:rPr lang="en-US" dirty="0" smtClean="0"/>
              <a:t> value</a:t>
            </a:r>
            <a:r>
              <a:rPr lang="en-US" dirty="0"/>
              <a:t>, Context context)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String </a:t>
            </a:r>
            <a:r>
              <a:rPr lang="en-US" dirty="0"/>
              <a:t>line = new String(</a:t>
            </a:r>
            <a:r>
              <a:rPr lang="en-US" dirty="0" err="1"/>
              <a:t>value.getBytes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Text </a:t>
            </a:r>
            <a:r>
              <a:rPr lang="en-US" dirty="0"/>
              <a:t>word = new Text();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word.set</a:t>
            </a:r>
            <a:r>
              <a:rPr lang="en-US" dirty="0" smtClean="0"/>
              <a:t>(</a:t>
            </a:r>
            <a:r>
              <a:rPr lang="en-US" dirty="0" err="1" smtClean="0"/>
              <a:t>line.split</a:t>
            </a:r>
            <a:r>
              <a:rPr lang="en-US" dirty="0"/>
              <a:t>(" ")[6]);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context.write</a:t>
            </a:r>
            <a:r>
              <a:rPr lang="en-US" dirty="0" smtClean="0"/>
              <a:t>(</a:t>
            </a:r>
            <a:r>
              <a:rPr 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word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new </a:t>
            </a:r>
            <a:r>
              <a:rPr lang="en-US" sz="3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IntWritable</a:t>
            </a:r>
            <a:r>
              <a:rPr 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(1)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Perform Reduce-Step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class Reduce extends Reducer&lt;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Text,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IntWritable</a:t>
            </a:r>
            <a:r>
              <a:rPr lang="en-US" dirty="0"/>
              <a:t>, 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Text,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IntWritable</a:t>
            </a:r>
            <a:r>
              <a:rPr lang="en-US" dirty="0"/>
              <a:t>&gt;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reduce(Text key, </a:t>
            </a: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err="1"/>
              <a:t>IntWritable</a:t>
            </a:r>
            <a:r>
              <a:rPr lang="en-US" dirty="0"/>
              <a:t>&gt; values, Context context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/>
              <a:t>for (</a:t>
            </a:r>
            <a:r>
              <a:rPr lang="en-US" dirty="0" err="1"/>
              <a:t>IntWritable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: values)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  </a:t>
            </a:r>
            <a:r>
              <a:rPr lang="en-US" dirty="0"/>
              <a:t>sum += </a:t>
            </a:r>
            <a:r>
              <a:rPr lang="en-US" dirty="0" err="1"/>
              <a:t>val.get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 err="1" smtClean="0"/>
              <a:t>context.write</a:t>
            </a:r>
            <a:r>
              <a:rPr lang="en-US" dirty="0" smtClean="0"/>
              <a:t>(</a:t>
            </a:r>
            <a:r>
              <a:rPr lang="en-US" sz="3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key</a:t>
            </a:r>
            <a:r>
              <a:rPr lang="en-US" sz="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new </a:t>
            </a:r>
            <a:r>
              <a:rPr lang="en-US" sz="38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IntWritable</a:t>
            </a:r>
            <a:r>
              <a:rPr lang="en-US" sz="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(sum)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Driver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throws Exception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Configuration </a:t>
            </a:r>
            <a:r>
              <a:rPr lang="en-US" dirty="0" err="1"/>
              <a:t>conf</a:t>
            </a:r>
            <a:r>
              <a:rPr lang="en-US" dirty="0"/>
              <a:t> = new Configuration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Job </a:t>
            </a:r>
            <a:r>
              <a:rPr lang="en-US" dirty="0" err="1"/>
              <a:t>job</a:t>
            </a:r>
            <a:r>
              <a:rPr lang="en-US" dirty="0"/>
              <a:t> = new Job(</a:t>
            </a:r>
            <a:r>
              <a:rPr lang="en-US" dirty="0" err="1"/>
              <a:t>conf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searchcount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job.setOutputKeyClass</a:t>
            </a:r>
            <a:r>
              <a:rPr lang="en-US" dirty="0" smtClean="0"/>
              <a:t>(</a:t>
            </a:r>
            <a:r>
              <a:rPr lang="en-US" dirty="0" err="1" smtClean="0"/>
              <a:t>Text.class</a:t>
            </a:r>
            <a:r>
              <a:rPr lang="en-US" dirty="0" smtClean="0"/>
              <a:t>);   </a:t>
            </a:r>
            <a:r>
              <a:rPr lang="en-US" dirty="0" err="1"/>
              <a:t>job.setOutputValueClass</a:t>
            </a:r>
            <a:r>
              <a:rPr lang="en-US" dirty="0"/>
              <a:t>(</a:t>
            </a:r>
            <a:r>
              <a:rPr lang="en-US" dirty="0" err="1"/>
              <a:t>IntWritable.class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err="1" smtClean="0"/>
              <a:t>job.setMapperClass</a:t>
            </a:r>
            <a:r>
              <a:rPr lang="en-US" dirty="0" smtClean="0"/>
              <a:t>(</a:t>
            </a:r>
            <a:r>
              <a:rPr lang="en-US" sz="3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Map.class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job.setReducerClass</a:t>
            </a:r>
            <a:r>
              <a:rPr lang="en-US" dirty="0" smtClean="0"/>
              <a:t>(</a:t>
            </a:r>
            <a:r>
              <a:rPr lang="en-US" sz="3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Reduce.class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job.setInputFormatClass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SequenceFileInputFormat</a:t>
            </a:r>
            <a:r>
              <a:rPr lang="en-US" dirty="0" err="1"/>
              <a:t>.class</a:t>
            </a:r>
            <a:r>
              <a:rPr lang="en-US" dirty="0" smtClean="0"/>
              <a:t>);   </a:t>
            </a:r>
            <a:r>
              <a:rPr lang="en-US" dirty="0" err="1"/>
              <a:t>job.setOutputFormatClass</a:t>
            </a:r>
            <a:r>
              <a:rPr lang="en-US" dirty="0"/>
              <a:t>(</a:t>
            </a:r>
            <a:r>
              <a:rPr lang="en-US" dirty="0" err="1"/>
              <a:t>TextOutputFormat.class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err="1" smtClean="0"/>
              <a:t>FileInputFormat.addInputPath</a:t>
            </a:r>
            <a:r>
              <a:rPr lang="en-US" dirty="0" smtClean="0"/>
              <a:t>(job</a:t>
            </a:r>
            <a:r>
              <a:rPr lang="en-US" dirty="0"/>
              <a:t>, new Path(</a:t>
            </a:r>
            <a:r>
              <a:rPr lang="en-US" dirty="0" err="1"/>
              <a:t>args</a:t>
            </a:r>
            <a:r>
              <a:rPr lang="en-US" dirty="0"/>
              <a:t>[0]));</a:t>
            </a:r>
          </a:p>
          <a:p>
            <a:pPr marL="0" indent="0">
              <a:buNone/>
            </a:pPr>
            <a:r>
              <a:rPr lang="en-US" dirty="0" err="1" smtClean="0"/>
              <a:t>FileOutputFormat.setOutputPath</a:t>
            </a:r>
            <a:r>
              <a:rPr lang="en-US" dirty="0" smtClean="0"/>
              <a:t>(job</a:t>
            </a:r>
            <a:r>
              <a:rPr lang="en-US" dirty="0"/>
              <a:t>, new Path(</a:t>
            </a:r>
            <a:r>
              <a:rPr lang="en-US" dirty="0" err="1"/>
              <a:t>args</a:t>
            </a:r>
            <a:r>
              <a:rPr lang="en-US" dirty="0"/>
              <a:t>[1</a:t>
            </a:r>
            <a:r>
              <a:rPr lang="en-US" dirty="0" smtClean="0"/>
              <a:t>]));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job.waitForCompletion</a:t>
            </a:r>
            <a:r>
              <a:rPr lang="en-US" dirty="0" smtClean="0"/>
              <a:t>(true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9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Map/Reduce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Hadoop</a:t>
            </a:r>
          </a:p>
          <a:p>
            <a:pPr marL="457200" lvl="1" indent="0">
              <a:buNone/>
            </a:pPr>
            <a:r>
              <a:rPr lang="en-US" dirty="0"/>
              <a:t>$&gt;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jar </a:t>
            </a:r>
            <a:r>
              <a:rPr lang="en-US" dirty="0" smtClean="0"/>
              <a:t>hadoop-example.jar </a:t>
            </a:r>
            <a:r>
              <a:rPr lang="en-US" dirty="0" err="1" smtClean="0"/>
              <a:t>searchcount</a:t>
            </a:r>
            <a:r>
              <a:rPr lang="en-US" dirty="0"/>
              <a:t> hdfs://localhost:9000/flume hdfs://</a:t>
            </a:r>
            <a:r>
              <a:rPr lang="en-US" dirty="0" smtClean="0"/>
              <a:t>localhost:9000/searchcount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Karthik</a:t>
            </a:r>
            <a:r>
              <a:rPr lang="en-US" dirty="0" smtClean="0"/>
              <a:t> </a:t>
            </a:r>
            <a:r>
              <a:rPr lang="en-US" dirty="0" err="1" smtClean="0"/>
              <a:t>Rajasethupathy</a:t>
            </a:r>
            <a:r>
              <a:rPr lang="en-US" dirty="0" smtClean="0"/>
              <a:t>, Christian Kuka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993860" y="1579243"/>
            <a:ext cx="2204280" cy="762000"/>
            <a:chOff x="2399527" y="3047999"/>
            <a:chExt cx="2204280" cy="762000"/>
          </a:xfrm>
        </p:grpSpPr>
        <p:sp>
          <p:nvSpPr>
            <p:cNvPr id="5" name="Rectangle 4"/>
            <p:cNvSpPr/>
            <p:nvPr/>
          </p:nvSpPr>
          <p:spPr>
            <a:xfrm>
              <a:off x="2399527" y="3047999"/>
              <a:ext cx="2204280" cy="76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Resource Manager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5883" y="3385082"/>
              <a:ext cx="1737335" cy="3599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Scheduler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66" idx="2"/>
            <a:endCxn id="5" idx="0"/>
          </p:cNvCxnSpPr>
          <p:nvPr/>
        </p:nvCxnSpPr>
        <p:spPr>
          <a:xfrm>
            <a:off x="6096000" y="1340371"/>
            <a:ext cx="0" cy="238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>
            <a:off x="844657" y="3231347"/>
            <a:ext cx="3048000" cy="1943100"/>
            <a:chOff x="8305800" y="69591"/>
            <a:chExt cx="3048000" cy="1943100"/>
          </a:xfrm>
        </p:grpSpPr>
        <p:sp>
          <p:nvSpPr>
            <p:cNvPr id="6" name="Rectangle 5"/>
            <p:cNvSpPr/>
            <p:nvPr/>
          </p:nvSpPr>
          <p:spPr>
            <a:xfrm>
              <a:off x="8305800" y="69591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13800" y="469641"/>
              <a:ext cx="2082799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13800" y="1159718"/>
              <a:ext cx="2082799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Master</a:t>
              </a:r>
              <a:endParaRPr lang="en-US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572000" y="3231347"/>
            <a:ext cx="3048000" cy="1943100"/>
            <a:chOff x="8305800" y="2265784"/>
            <a:chExt cx="3048000" cy="1943100"/>
          </a:xfrm>
        </p:grpSpPr>
        <p:sp>
          <p:nvSpPr>
            <p:cNvPr id="18" name="Rectangle 17"/>
            <p:cNvSpPr/>
            <p:nvPr/>
          </p:nvSpPr>
          <p:spPr>
            <a:xfrm>
              <a:off x="8305800" y="2265784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13800" y="2665834"/>
              <a:ext cx="2082799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13800" y="3355911"/>
              <a:ext cx="20828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Master</a:t>
              </a:r>
              <a:endParaRPr lang="en-US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906692" y="3231347"/>
            <a:ext cx="3048000" cy="1943100"/>
            <a:chOff x="8305800" y="4495800"/>
            <a:chExt cx="3048000" cy="1943100"/>
          </a:xfrm>
        </p:grpSpPr>
        <p:sp>
          <p:nvSpPr>
            <p:cNvPr id="22" name="Rectangle 21"/>
            <p:cNvSpPr/>
            <p:nvPr/>
          </p:nvSpPr>
          <p:spPr>
            <a:xfrm>
              <a:off x="8305800" y="4495800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813800" y="4895850"/>
              <a:ext cx="2082800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13800" y="5585927"/>
              <a:ext cx="2082799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19" idx="1"/>
            <a:endCxn id="15" idx="3"/>
          </p:cNvCxnSpPr>
          <p:nvPr/>
        </p:nvCxnSpPr>
        <p:spPr>
          <a:xfrm rot="10800000" flipV="1">
            <a:off x="3435456" y="3917146"/>
            <a:ext cx="1644544" cy="709127"/>
          </a:xfrm>
          <a:prstGeom prst="bentConnector3">
            <a:avLst>
              <a:gd name="adj1" fmla="val 5079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20" idx="1"/>
          </p:cNvCxnSpPr>
          <p:nvPr/>
        </p:nvCxnSpPr>
        <p:spPr>
          <a:xfrm>
            <a:off x="3435456" y="3917147"/>
            <a:ext cx="1644544" cy="709127"/>
          </a:xfrm>
          <a:prstGeom prst="bentConnector3">
            <a:avLst>
              <a:gd name="adj1" fmla="val 3808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1"/>
            <a:endCxn id="20" idx="3"/>
          </p:cNvCxnSpPr>
          <p:nvPr/>
        </p:nvCxnSpPr>
        <p:spPr>
          <a:xfrm flipH="1">
            <a:off x="7162800" y="4626274"/>
            <a:ext cx="22518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1"/>
            <a:endCxn id="20" idx="3"/>
          </p:cNvCxnSpPr>
          <p:nvPr/>
        </p:nvCxnSpPr>
        <p:spPr>
          <a:xfrm rot="10800000" flipV="1">
            <a:off x="7162800" y="3917146"/>
            <a:ext cx="2251892" cy="7091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34"/>
          <p:cNvCxnSpPr>
            <a:stCxn id="6" idx="0"/>
            <a:endCxn id="5" idx="2"/>
          </p:cNvCxnSpPr>
          <p:nvPr/>
        </p:nvCxnSpPr>
        <p:spPr>
          <a:xfrm rot="5400000" flipH="1" flipV="1">
            <a:off x="3787276" y="922624"/>
            <a:ext cx="890104" cy="372734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34"/>
          <p:cNvCxnSpPr>
            <a:stCxn id="18" idx="0"/>
            <a:endCxn id="5" idx="2"/>
          </p:cNvCxnSpPr>
          <p:nvPr/>
        </p:nvCxnSpPr>
        <p:spPr>
          <a:xfrm flipV="1">
            <a:off x="6096000" y="2341243"/>
            <a:ext cx="0" cy="890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34"/>
          <p:cNvCxnSpPr>
            <a:stCxn id="22" idx="0"/>
            <a:endCxn id="5" idx="2"/>
          </p:cNvCxnSpPr>
          <p:nvPr/>
        </p:nvCxnSpPr>
        <p:spPr>
          <a:xfrm rot="16200000" flipV="1">
            <a:off x="7818294" y="618949"/>
            <a:ext cx="890104" cy="433469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34"/>
          <p:cNvCxnSpPr>
            <a:stCxn id="15" idx="3"/>
            <a:endCxn id="5" idx="1"/>
          </p:cNvCxnSpPr>
          <p:nvPr/>
        </p:nvCxnSpPr>
        <p:spPr>
          <a:xfrm flipV="1">
            <a:off x="3435456" y="1960243"/>
            <a:ext cx="1558404" cy="2666031"/>
          </a:xfrm>
          <a:prstGeom prst="bentConnector3">
            <a:avLst>
              <a:gd name="adj1" fmla="val 36589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34"/>
          <p:cNvCxnSpPr>
            <a:stCxn id="20" idx="3"/>
            <a:endCxn id="5" idx="3"/>
          </p:cNvCxnSpPr>
          <p:nvPr/>
        </p:nvCxnSpPr>
        <p:spPr>
          <a:xfrm flipV="1">
            <a:off x="7162800" y="1960243"/>
            <a:ext cx="35340" cy="2666031"/>
          </a:xfrm>
          <a:prstGeom prst="bentConnector3">
            <a:avLst>
              <a:gd name="adj1" fmla="val 167094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83078" y="813427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44657" y="5211541"/>
            <a:ext cx="4514522" cy="12003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Manager: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 Manager: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Master: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Container: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6949440" y="2769326"/>
            <a:ext cx="2390503" cy="309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Analyze web access log data stored on </a:t>
            </a:r>
            <a:r>
              <a:rPr lang="en-US" dirty="0" err="1" smtClean="0"/>
              <a:t>HDFS</a:t>
            </a:r>
            <a:r>
              <a:rPr lang="en-US" dirty="0" smtClean="0"/>
              <a:t> using a SQL-based language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25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5" name="Rounded Rectangle 15"/>
          <p:cNvSpPr/>
          <p:nvPr/>
        </p:nvSpPr>
        <p:spPr>
          <a:xfrm>
            <a:off x="7297020" y="3008502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6" name="Rounded Rectangle 16"/>
          <p:cNvSpPr/>
          <p:nvPr/>
        </p:nvSpPr>
        <p:spPr>
          <a:xfrm>
            <a:off x="7297020" y="4800383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30" name="Gerade Verbindung mit Pfeil 9"/>
          <p:cNvCxnSpPr>
            <a:stCxn id="5" idx="4"/>
            <a:endCxn id="25" idx="1"/>
          </p:cNvCxnSpPr>
          <p:nvPr/>
        </p:nvCxnSpPr>
        <p:spPr>
          <a:xfrm flipV="1">
            <a:off x="6060066" y="3429000"/>
            <a:ext cx="1236954" cy="124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9"/>
          <p:cNvCxnSpPr>
            <a:stCxn id="25" idx="2"/>
            <a:endCxn id="26" idx="0"/>
          </p:cNvCxnSpPr>
          <p:nvPr/>
        </p:nvCxnSpPr>
        <p:spPr>
          <a:xfrm>
            <a:off x="8123795" y="3849498"/>
            <a:ext cx="0" cy="95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9"/>
          <p:cNvCxnSpPr>
            <a:stCxn id="26" idx="1"/>
            <a:endCxn id="5" idx="4"/>
          </p:cNvCxnSpPr>
          <p:nvPr/>
        </p:nvCxnSpPr>
        <p:spPr>
          <a:xfrm flipH="1" flipV="1">
            <a:off x="6060066" y="4678958"/>
            <a:ext cx="1236954" cy="54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Gefaltete Ecke 32"/>
          <p:cNvSpPr/>
          <p:nvPr/>
        </p:nvSpPr>
        <p:spPr>
          <a:xfrm>
            <a:off x="9980023" y="2479456"/>
            <a:ext cx="1373777" cy="105809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… FROM … WHERE …</a:t>
            </a:r>
            <a:endParaRPr lang="en-US" dirty="0"/>
          </a:p>
        </p:txBody>
      </p:sp>
      <p:cxnSp>
        <p:nvCxnSpPr>
          <p:cNvPr id="34" name="Gerade Verbindung mit Pfeil 9"/>
          <p:cNvCxnSpPr>
            <a:stCxn id="33" idx="2"/>
            <a:endCxn id="24" idx="3"/>
          </p:cNvCxnSpPr>
          <p:nvPr/>
        </p:nvCxnSpPr>
        <p:spPr>
          <a:xfrm flipH="1">
            <a:off x="9339943" y="3537547"/>
            <a:ext cx="1326969" cy="779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304792">
              <a:spcBef>
                <a:spcPts val="0"/>
              </a:spcBef>
            </a:pPr>
            <a:r>
              <a:rPr lang="en" dirty="0"/>
              <a:t>Run Hive queries in HiveQL (HQL) a dialect of SQL (influenced by MySQL). </a:t>
            </a:r>
          </a:p>
          <a:p>
            <a:pPr marL="609585" indent="-304792">
              <a:spcBef>
                <a:spcPts val="0"/>
              </a:spcBef>
            </a:pPr>
            <a:r>
              <a:rPr lang="en" dirty="0"/>
              <a:t>Hive takes care of converting these queries to a series jobs for execution on the hadoop cluster.</a:t>
            </a:r>
          </a:p>
          <a:p>
            <a:pPr marL="609585" indent="-304792">
              <a:spcBef>
                <a:spcPts val="0"/>
              </a:spcBef>
            </a:pPr>
            <a:r>
              <a:rPr lang="en" dirty="0"/>
              <a:t>Can create: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Functions (UDF)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Aggregation Functions (UDAF)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Table Functions (UDTF)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05210" y="4942659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5449667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26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17" name="Gefaltete Ecke 16"/>
          <p:cNvSpPr/>
          <p:nvPr/>
        </p:nvSpPr>
        <p:spPr>
          <a:xfrm>
            <a:off x="8532223" y="3472248"/>
            <a:ext cx="1373777" cy="105809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… FROM … WHERE …</a:t>
            </a:r>
            <a:endParaRPr lang="en-US" dirty="0"/>
          </a:p>
        </p:txBody>
      </p:sp>
      <p:cxnSp>
        <p:nvCxnSpPr>
          <p:cNvPr id="20" name="Gerade Verbindung mit Pfeil 19"/>
          <p:cNvCxnSpPr>
            <a:stCxn id="17" idx="2"/>
            <a:endCxn id="16" idx="0"/>
          </p:cNvCxnSpPr>
          <p:nvPr/>
        </p:nvCxnSpPr>
        <p:spPr>
          <a:xfrm flipH="1">
            <a:off x="7509554" y="4530339"/>
            <a:ext cx="1709558" cy="41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http://hive.apache.org/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Hive - Components</a:t>
            </a:r>
            <a:endParaRPr lang="en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r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06" name="Shape 4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27</a:t>
            </a:fld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32" y="1498032"/>
            <a:ext cx="9432435" cy="48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1152067" y="1690733"/>
            <a:ext cx="4288400" cy="419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Shape 409"/>
          <p:cNvSpPr/>
          <p:nvPr/>
        </p:nvSpPr>
        <p:spPr>
          <a:xfrm>
            <a:off x="6242933" y="4548667"/>
            <a:ext cx="4212800" cy="17367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Shape 410"/>
          <p:cNvSpPr/>
          <p:nvPr/>
        </p:nvSpPr>
        <p:spPr>
          <a:xfrm>
            <a:off x="6242933" y="1690733"/>
            <a:ext cx="4212800" cy="285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514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Hive - Components</a:t>
            </a:r>
            <a:endParaRPr lang="en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r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06" name="Shape 4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28</a:t>
            </a:fld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32" y="1498032"/>
            <a:ext cx="9432435" cy="48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1152067" y="1690733"/>
            <a:ext cx="4288400" cy="419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Shape 409"/>
          <p:cNvSpPr/>
          <p:nvPr/>
        </p:nvSpPr>
        <p:spPr>
          <a:xfrm>
            <a:off x="6242933" y="4548667"/>
            <a:ext cx="4212800" cy="17367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Shape 410"/>
          <p:cNvSpPr/>
          <p:nvPr/>
        </p:nvSpPr>
        <p:spPr>
          <a:xfrm>
            <a:off x="6242933" y="1690733"/>
            <a:ext cx="4212800" cy="285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Shape 397"/>
          <p:cNvSpPr txBox="1">
            <a:spLocks noGrp="1"/>
          </p:cNvSpPr>
          <p:nvPr>
            <p:ph idx="1"/>
          </p:nvPr>
        </p:nvSpPr>
        <p:spPr>
          <a:xfrm>
            <a:off x="5603966" y="1498032"/>
            <a:ext cx="5749834" cy="48583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lIns="91433" tIns="45700" rIns="91433" bIns="457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UI - submit query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Driver - recieves query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Compiler - parses and does semantic analysis of query (plans jobs)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Metastore - stores all table info and column types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Execution Engine - manages execution of jobs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4133109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HIVE Schema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EXTERNAL TABLE </a:t>
            </a:r>
            <a:r>
              <a:rPr lang="en-US" dirty="0" err="1"/>
              <a:t>apache_log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STRING</a:t>
            </a:r>
            <a:r>
              <a:rPr lang="en-US" dirty="0" smtClean="0"/>
              <a:t>, </a:t>
            </a:r>
            <a:r>
              <a:rPr lang="en-US" dirty="0" err="1"/>
              <a:t>identd</a:t>
            </a:r>
            <a:r>
              <a:rPr lang="en-US" dirty="0"/>
              <a:t> STRING, </a:t>
            </a:r>
            <a:r>
              <a:rPr lang="en-US" dirty="0" smtClean="0"/>
              <a:t>user </a:t>
            </a:r>
            <a:r>
              <a:rPr lang="en-US" dirty="0"/>
              <a:t>STRING</a:t>
            </a:r>
            <a:r>
              <a:rPr lang="en-US" dirty="0" smtClean="0"/>
              <a:t>, </a:t>
            </a:r>
            <a:r>
              <a:rPr lang="en-US" dirty="0" err="1"/>
              <a:t>finishtime</a:t>
            </a:r>
            <a:r>
              <a:rPr lang="en-US" dirty="0"/>
              <a:t> STRING</a:t>
            </a:r>
            <a:r>
              <a:rPr lang="en-US" dirty="0" smtClean="0"/>
              <a:t>, request </a:t>
            </a:r>
            <a:r>
              <a:rPr lang="en-US" dirty="0"/>
              <a:t>string, </a:t>
            </a:r>
            <a:r>
              <a:rPr lang="en-US" dirty="0" smtClean="0"/>
              <a:t>status string, size string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ROW </a:t>
            </a:r>
            <a:r>
              <a:rPr lang="en-US" dirty="0"/>
              <a:t>FORMAT </a:t>
            </a:r>
            <a:r>
              <a:rPr lang="en-US" dirty="0" err="1"/>
              <a:t>SERDE</a:t>
            </a:r>
            <a:r>
              <a:rPr lang="en-US" dirty="0"/>
              <a:t> 'org.apache.hadoop.hive.serde2.dynamic_type.DynamicSerDe'</a:t>
            </a:r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SERDEPROPERTIES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serialization.format</a:t>
            </a:r>
            <a:r>
              <a:rPr lang="en-US" dirty="0"/>
              <a:t>'='org.apache.hadoop.hive.serde2.thrift.TCTLSeparatedProtocol',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quote.delim</a:t>
            </a:r>
            <a:r>
              <a:rPr lang="en-US" dirty="0" smtClean="0"/>
              <a:t>'='("|\\[|\\])', '</a:t>
            </a:r>
            <a:r>
              <a:rPr lang="en-US" dirty="0" err="1" smtClean="0"/>
              <a:t>field.delim</a:t>
            </a:r>
            <a:r>
              <a:rPr lang="en-US" dirty="0"/>
              <a:t>'=' </a:t>
            </a:r>
            <a:r>
              <a:rPr lang="en-US" dirty="0" smtClean="0"/>
              <a:t>', '</a:t>
            </a:r>
            <a:r>
              <a:rPr lang="en-US" dirty="0" err="1" smtClean="0"/>
              <a:t>serialization.null.format</a:t>
            </a:r>
            <a:r>
              <a:rPr lang="en-US" dirty="0" smtClean="0"/>
              <a:t>'='-')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STORED AS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LOCATION '</a:t>
            </a:r>
            <a:r>
              <a:rPr lang="en-US" dirty="0" err="1"/>
              <a:t>hdfs</a:t>
            </a:r>
            <a:r>
              <a:rPr lang="en-US" dirty="0" smtClean="0"/>
              <a:t>://path/to/apache/files</a:t>
            </a:r>
            <a:r>
              <a:rPr lang="en-US" dirty="0"/>
              <a:t>/';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During this talk we will illustrate the usage of some components of the Hadoop Ecosystem based on the following web application.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Each search request is transmitted to the web server using AJAX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Analyze </a:t>
            </a:r>
            <a:r>
              <a:rPr lang="en-US" dirty="0"/>
              <a:t>most frequent search terms in </a:t>
            </a:r>
            <a:r>
              <a:rPr lang="en-US" dirty="0" smtClean="0"/>
              <a:t>the </a:t>
            </a:r>
            <a:r>
              <a:rPr lang="en-US" dirty="0"/>
              <a:t>web form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>
          <a:xfrm>
            <a:off x="4225166" y="2635517"/>
            <a:ext cx="374166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HIVE Query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parse_url</a:t>
            </a:r>
            <a:r>
              <a:rPr lang="en-US" dirty="0" smtClean="0"/>
              <a:t>(</a:t>
            </a:r>
            <a:r>
              <a:rPr lang="en-US" dirty="0" err="1" smtClean="0"/>
              <a:t>concat</a:t>
            </a:r>
            <a:r>
              <a:rPr lang="en-US" dirty="0"/>
              <a:t>("http://www.some_example.com",split(requestline,' ')[1]),'</a:t>
            </a:r>
            <a:r>
              <a:rPr lang="en-US" dirty="0" err="1"/>
              <a:t>QUERY','q</a:t>
            </a:r>
            <a:r>
              <a:rPr lang="en-US" dirty="0"/>
              <a:t>') </a:t>
            </a:r>
            <a:r>
              <a:rPr lang="en-US" dirty="0" smtClean="0"/>
              <a:t>AS </a:t>
            </a:r>
            <a:r>
              <a:rPr lang="en-US" dirty="0"/>
              <a:t>query, count(*) </a:t>
            </a:r>
            <a:r>
              <a:rPr lang="en-US" dirty="0" smtClean="0"/>
              <a:t>AS co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apache_log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parse_url</a:t>
            </a:r>
            <a:r>
              <a:rPr lang="en-US" dirty="0" smtClean="0"/>
              <a:t>(</a:t>
            </a:r>
            <a:r>
              <a:rPr lang="en-US" dirty="0" err="1" smtClean="0"/>
              <a:t>concat</a:t>
            </a:r>
            <a:r>
              <a:rPr lang="en-US" dirty="0"/>
              <a:t>("http://www.some_example.com",split(requestline,' ')[1]),'</a:t>
            </a:r>
            <a:r>
              <a:rPr lang="en-US" dirty="0" err="1"/>
              <a:t>QUERY','q</a:t>
            </a:r>
            <a:r>
              <a:rPr lang="en-US" dirty="0"/>
              <a:t>');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Hive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Hive sets the following values for </a:t>
            </a:r>
            <a:r>
              <a:rPr lang="en-US" dirty="0" err="1"/>
              <a:t>hadoop</a:t>
            </a:r>
            <a:r>
              <a:rPr lang="en-US" dirty="0"/>
              <a:t> variables:</a:t>
            </a:r>
          </a:p>
          <a:p>
            <a:pPr lvl="1"/>
            <a:r>
              <a:rPr lang="en-US" dirty="0" err="1"/>
              <a:t>hadoop.bin.path</a:t>
            </a:r>
            <a:r>
              <a:rPr lang="en-US" dirty="0"/>
              <a:t> - $</a:t>
            </a:r>
            <a:r>
              <a:rPr lang="en-US" dirty="0" err="1"/>
              <a:t>HADOOP_HOME</a:t>
            </a:r>
            <a:r>
              <a:rPr lang="en-US" dirty="0"/>
              <a:t>/bin/</a:t>
            </a:r>
            <a:r>
              <a:rPr lang="en-US" dirty="0" err="1"/>
              <a:t>hadoop</a:t>
            </a:r>
            <a:r>
              <a:rPr lang="en-US" dirty="0"/>
              <a:t> - The location of </a:t>
            </a:r>
            <a:r>
              <a:rPr lang="en-US" dirty="0" err="1"/>
              <a:t>hadoop</a:t>
            </a:r>
            <a:r>
              <a:rPr lang="en-US" dirty="0"/>
              <a:t> script which is used to submit jobs to </a:t>
            </a:r>
            <a:r>
              <a:rPr lang="en-US" dirty="0" err="1"/>
              <a:t>hadoop</a:t>
            </a:r>
            <a:r>
              <a:rPr lang="en-US" dirty="0"/>
              <a:t> when submitting through a separate </a:t>
            </a:r>
            <a:r>
              <a:rPr lang="en-US" dirty="0" err="1"/>
              <a:t>jvm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hadoop.config.dir</a:t>
            </a:r>
            <a:r>
              <a:rPr lang="en-US" dirty="0"/>
              <a:t> - $</a:t>
            </a:r>
            <a:r>
              <a:rPr lang="en-US" dirty="0" err="1"/>
              <a:t>HADOOP_HOME</a:t>
            </a:r>
            <a:r>
              <a:rPr lang="en-US" dirty="0"/>
              <a:t>/</a:t>
            </a:r>
            <a:r>
              <a:rPr lang="en-US" dirty="0" err="1"/>
              <a:t>conf</a:t>
            </a:r>
            <a:r>
              <a:rPr lang="en-US" dirty="0"/>
              <a:t> - The location of the configuration directory of the </a:t>
            </a:r>
            <a:r>
              <a:rPr lang="en-US" dirty="0" err="1"/>
              <a:t>hadoop</a:t>
            </a:r>
            <a:r>
              <a:rPr lang="en-US" dirty="0"/>
              <a:t> installation</a:t>
            </a:r>
          </a:p>
          <a:p>
            <a:r>
              <a:rPr lang="en-US" dirty="0"/>
              <a:t>Start Hadoop</a:t>
            </a:r>
          </a:p>
          <a:p>
            <a:r>
              <a:rPr lang="en-US" dirty="0"/>
              <a:t>Start Hive job:</a:t>
            </a:r>
          </a:p>
          <a:p>
            <a:pPr marL="457200" lvl="1" indent="0">
              <a:buNone/>
            </a:pPr>
            <a:r>
              <a:rPr lang="en-US" dirty="0"/>
              <a:t>$&gt; $</a:t>
            </a:r>
            <a:r>
              <a:rPr lang="en-US" dirty="0" err="1"/>
              <a:t>HIVE_HOME</a:t>
            </a:r>
            <a:r>
              <a:rPr lang="en-US" dirty="0"/>
              <a:t>/bin/hive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Distribute analyzes of web access log data</a:t>
            </a:r>
            <a:endParaRPr lang="en-US" dirty="0"/>
          </a:p>
        </p:txBody>
      </p:sp>
      <p:sp>
        <p:nvSpPr>
          <p:cNvPr id="5" name="Zylinder 4"/>
          <p:cNvSpPr/>
          <p:nvPr/>
        </p:nvSpPr>
        <p:spPr>
          <a:xfrm>
            <a:off x="7410071" y="4890409"/>
            <a:ext cx="1236445" cy="101401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HDFS0</a:t>
            </a:r>
            <a:endParaRPr lang="en-US" dirty="0"/>
          </a:p>
        </p:txBody>
      </p:sp>
      <p:sp>
        <p:nvSpPr>
          <p:cNvPr id="6" name="Gefaltete Ecke 5"/>
          <p:cNvSpPr/>
          <p:nvPr/>
        </p:nvSpPr>
        <p:spPr>
          <a:xfrm>
            <a:off x="1205210" y="4171950"/>
            <a:ext cx="887061" cy="101401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cxnSp>
        <p:nvCxnSpPr>
          <p:cNvPr id="7" name="Gerade Verbindung mit Pfeil 7"/>
          <p:cNvCxnSpPr>
            <a:stCxn id="6" idx="3"/>
            <a:endCxn id="9" idx="2"/>
          </p:cNvCxnSpPr>
          <p:nvPr/>
        </p:nvCxnSpPr>
        <p:spPr>
          <a:xfrm>
            <a:off x="2092271" y="4678958"/>
            <a:ext cx="640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9"/>
          <p:cNvCxnSpPr>
            <a:stCxn id="11" idx="6"/>
            <a:endCxn id="5" idx="2"/>
          </p:cNvCxnSpPr>
          <p:nvPr/>
        </p:nvCxnSpPr>
        <p:spPr>
          <a:xfrm>
            <a:off x="4107158" y="4678958"/>
            <a:ext cx="3302913" cy="718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32886" y="4587147"/>
            <a:ext cx="183621" cy="1836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ylinder 3"/>
          <p:cNvSpPr/>
          <p:nvPr/>
        </p:nvSpPr>
        <p:spPr>
          <a:xfrm rot="5400000">
            <a:off x="3092920" y="4083633"/>
            <a:ext cx="654204" cy="1190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23537" y="4587147"/>
            <a:ext cx="183621" cy="1836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65102" y="5027337"/>
            <a:ext cx="335806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6779" y="5027337"/>
            <a:ext cx="455837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0385" y="5027337"/>
            <a:ext cx="536947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6778" y="4171950"/>
            <a:ext cx="1604130" cy="10456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Agent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9269229" y="489040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data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8646516" y="5397417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32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3" name="Rounded Rectangle 15"/>
          <p:cNvSpPr/>
          <p:nvPr/>
        </p:nvSpPr>
        <p:spPr>
          <a:xfrm>
            <a:off x="7410071" y="3743945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25" name="Gerade Verbindung mit Pfeil 9"/>
          <p:cNvCxnSpPr>
            <a:stCxn id="11" idx="6"/>
            <a:endCxn id="30" idx="1"/>
          </p:cNvCxnSpPr>
          <p:nvPr/>
        </p:nvCxnSpPr>
        <p:spPr>
          <a:xfrm flipV="1">
            <a:off x="4107158" y="3053048"/>
            <a:ext cx="3302913" cy="162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ounded Rectangle 15"/>
          <p:cNvSpPr/>
          <p:nvPr/>
        </p:nvSpPr>
        <p:spPr>
          <a:xfrm>
            <a:off x="7410071" y="2546040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31" name="Gerade Verbindung mit Pfeil 9"/>
          <p:cNvCxnSpPr>
            <a:stCxn id="11" idx="6"/>
            <a:endCxn id="23" idx="1"/>
          </p:cNvCxnSpPr>
          <p:nvPr/>
        </p:nvCxnSpPr>
        <p:spPr>
          <a:xfrm flipV="1">
            <a:off x="4107158" y="4250953"/>
            <a:ext cx="3302913" cy="428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8"/>
          <p:cNvSpPr txBox="1"/>
          <p:nvPr/>
        </p:nvSpPr>
        <p:spPr>
          <a:xfrm>
            <a:off x="4580734" y="3053049"/>
            <a:ext cx="1924569" cy="23443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2933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3482797" y="2902056"/>
            <a:ext cx="3612595" cy="2617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Cluster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Kafka is a distributed, partitioned, replicated commit log </a:t>
            </a:r>
            <a:r>
              <a:rPr lang="en-US" dirty="0" smtClean="0"/>
              <a:t>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59" y="2902056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959" y="49930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79" idx="1"/>
          </p:cNvCxnSpPr>
          <p:nvPr/>
        </p:nvCxnSpPr>
        <p:spPr>
          <a:xfrm>
            <a:off x="2437803" y="3165528"/>
            <a:ext cx="1044994" cy="104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9" idx="1"/>
          </p:cNvCxnSpPr>
          <p:nvPr/>
        </p:nvCxnSpPr>
        <p:spPr>
          <a:xfrm flipV="1">
            <a:off x="2437803" y="4211005"/>
            <a:ext cx="1044994" cy="1045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20336" y="2902055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20336" y="41359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0336" y="515266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9" idx="3"/>
            <a:endCxn id="20" idx="1"/>
          </p:cNvCxnSpPr>
          <p:nvPr/>
        </p:nvCxnSpPr>
        <p:spPr>
          <a:xfrm>
            <a:off x="7095392" y="4211005"/>
            <a:ext cx="2324944" cy="1205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9" idx="3"/>
            <a:endCxn id="19" idx="1"/>
          </p:cNvCxnSpPr>
          <p:nvPr/>
        </p:nvCxnSpPr>
        <p:spPr>
          <a:xfrm>
            <a:off x="7095392" y="4211005"/>
            <a:ext cx="2324944" cy="18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9" idx="3"/>
            <a:endCxn id="18" idx="1"/>
          </p:cNvCxnSpPr>
          <p:nvPr/>
        </p:nvCxnSpPr>
        <p:spPr>
          <a:xfrm flipV="1">
            <a:off x="7095392" y="3165527"/>
            <a:ext cx="2324944" cy="1045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729556" y="3468193"/>
            <a:ext cx="461488" cy="237954"/>
            <a:chOff x="7341576" y="712177"/>
            <a:chExt cx="1125416" cy="580292"/>
          </a:xfrm>
        </p:grpSpPr>
        <p:sp>
          <p:nvSpPr>
            <p:cNvPr id="56" name="Rectangle 55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6038" y="4575615"/>
            <a:ext cx="461488" cy="237954"/>
            <a:chOff x="7341576" y="712177"/>
            <a:chExt cx="1125416" cy="580292"/>
          </a:xfrm>
        </p:grpSpPr>
        <p:sp>
          <p:nvSpPr>
            <p:cNvPr id="59" name="Rectangle 58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24044" y="3493431"/>
            <a:ext cx="461488" cy="237954"/>
            <a:chOff x="7341576" y="712177"/>
            <a:chExt cx="1125416" cy="580292"/>
          </a:xfrm>
        </p:grpSpPr>
        <p:sp>
          <p:nvSpPr>
            <p:cNvPr id="65" name="Rectangle 64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24044" y="4161146"/>
            <a:ext cx="461488" cy="237954"/>
            <a:chOff x="7341576" y="712177"/>
            <a:chExt cx="1125416" cy="580292"/>
          </a:xfrm>
        </p:grpSpPr>
        <p:sp>
          <p:nvSpPr>
            <p:cNvPr id="68" name="Rectangle 67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24044" y="4762826"/>
            <a:ext cx="461488" cy="237954"/>
            <a:chOff x="7341576" y="712177"/>
            <a:chExt cx="1125416" cy="580292"/>
          </a:xfrm>
        </p:grpSpPr>
        <p:sp>
          <p:nvSpPr>
            <p:cNvPr id="71" name="Rectangle 70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59444" y="5854358"/>
            <a:ext cx="38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http://kafka.apache.org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  <p:sp>
        <p:nvSpPr>
          <p:cNvPr id="92" name="Date Placeholder 9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Kafka is a distributed, partitioned, replicated commit log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59" y="2902056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959" y="49930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B</a:t>
            </a:r>
            <a:endParaRPr lang="en-US" dirty="0"/>
          </a:p>
        </p:txBody>
      </p:sp>
      <p:sp>
        <p:nvSpPr>
          <p:cNvPr id="6" name="Zylinder 4"/>
          <p:cNvSpPr/>
          <p:nvPr/>
        </p:nvSpPr>
        <p:spPr>
          <a:xfrm rot="5400000">
            <a:off x="3888558" y="2225198"/>
            <a:ext cx="2617897" cy="397161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7" name="Zylinder 4"/>
          <p:cNvSpPr/>
          <p:nvPr/>
        </p:nvSpPr>
        <p:spPr>
          <a:xfrm rot="5400000">
            <a:off x="4965317" y="2205851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8" name="Zylinder 4"/>
          <p:cNvSpPr/>
          <p:nvPr/>
        </p:nvSpPr>
        <p:spPr>
          <a:xfrm rot="5400000">
            <a:off x="4965317" y="2908066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9" name="Zylinder 4"/>
          <p:cNvSpPr/>
          <p:nvPr/>
        </p:nvSpPr>
        <p:spPr>
          <a:xfrm rot="5400000">
            <a:off x="4965317" y="3719741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7" idx="3"/>
          </p:cNvCxnSpPr>
          <p:nvPr/>
        </p:nvCxnSpPr>
        <p:spPr>
          <a:xfrm>
            <a:off x="2437803" y="3165528"/>
            <a:ext cx="1497795" cy="343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3"/>
          </p:cNvCxnSpPr>
          <p:nvPr/>
        </p:nvCxnSpPr>
        <p:spPr>
          <a:xfrm>
            <a:off x="2437803" y="3165528"/>
            <a:ext cx="1497795" cy="104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3"/>
          </p:cNvCxnSpPr>
          <p:nvPr/>
        </p:nvCxnSpPr>
        <p:spPr>
          <a:xfrm flipV="1">
            <a:off x="2437803" y="5022680"/>
            <a:ext cx="1497795" cy="233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20336" y="2902055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20336" y="41359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0336" y="515266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1"/>
            <a:endCxn id="20" idx="1"/>
          </p:cNvCxnSpPr>
          <p:nvPr/>
        </p:nvCxnSpPr>
        <p:spPr>
          <a:xfrm>
            <a:off x="6541475" y="5022680"/>
            <a:ext cx="2878861" cy="393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9" idx="1"/>
          </p:cNvCxnSpPr>
          <p:nvPr/>
        </p:nvCxnSpPr>
        <p:spPr>
          <a:xfrm>
            <a:off x="6541475" y="4211005"/>
            <a:ext cx="2878861" cy="18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8" idx="1"/>
          </p:cNvCxnSpPr>
          <p:nvPr/>
        </p:nvCxnSpPr>
        <p:spPr>
          <a:xfrm flipV="1">
            <a:off x="6541475" y="3165527"/>
            <a:ext cx="2878861" cy="343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9773" y="4920122"/>
            <a:ext cx="461488" cy="237954"/>
            <a:chOff x="7341576" y="712177"/>
            <a:chExt cx="1125416" cy="580292"/>
          </a:xfrm>
        </p:grpSpPr>
        <p:sp>
          <p:nvSpPr>
            <p:cNvPr id="47" name="Rectangle 46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89773" y="3424244"/>
            <a:ext cx="461488" cy="237954"/>
            <a:chOff x="7341576" y="712177"/>
            <a:chExt cx="1125416" cy="580292"/>
          </a:xfrm>
        </p:grpSpPr>
        <p:sp>
          <p:nvSpPr>
            <p:cNvPr id="50" name="Rectangle 49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89773" y="4067239"/>
            <a:ext cx="461488" cy="237954"/>
            <a:chOff x="7341576" y="712177"/>
            <a:chExt cx="1125416" cy="580292"/>
          </a:xfrm>
        </p:grpSpPr>
        <p:sp>
          <p:nvSpPr>
            <p:cNvPr id="53" name="Rectangle 52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86039" y="2954682"/>
            <a:ext cx="461488" cy="237954"/>
            <a:chOff x="7341576" y="712177"/>
            <a:chExt cx="1125416" cy="580292"/>
          </a:xfrm>
        </p:grpSpPr>
        <p:sp>
          <p:nvSpPr>
            <p:cNvPr id="56" name="Rectangle 55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6039" y="4867156"/>
            <a:ext cx="461488" cy="237954"/>
            <a:chOff x="7341576" y="712177"/>
            <a:chExt cx="1125416" cy="580292"/>
          </a:xfrm>
        </p:grpSpPr>
        <p:sp>
          <p:nvSpPr>
            <p:cNvPr id="59" name="Rectangle 58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686039" y="3690933"/>
            <a:ext cx="461488" cy="237954"/>
            <a:chOff x="7341576" y="712177"/>
            <a:chExt cx="1125416" cy="580292"/>
          </a:xfrm>
        </p:grpSpPr>
        <p:sp>
          <p:nvSpPr>
            <p:cNvPr id="62" name="Rectangle 61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754767" y="2981277"/>
            <a:ext cx="461488" cy="237954"/>
            <a:chOff x="7341576" y="712177"/>
            <a:chExt cx="1125416" cy="580292"/>
          </a:xfrm>
        </p:grpSpPr>
        <p:sp>
          <p:nvSpPr>
            <p:cNvPr id="65" name="Rectangle 64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54767" y="4016932"/>
            <a:ext cx="461488" cy="237954"/>
            <a:chOff x="7341576" y="712177"/>
            <a:chExt cx="1125416" cy="580292"/>
          </a:xfrm>
        </p:grpSpPr>
        <p:sp>
          <p:nvSpPr>
            <p:cNvPr id="68" name="Rectangle 67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754767" y="4894080"/>
            <a:ext cx="461488" cy="237954"/>
            <a:chOff x="7341576" y="712177"/>
            <a:chExt cx="1125416" cy="580292"/>
          </a:xfrm>
        </p:grpSpPr>
        <p:sp>
          <p:nvSpPr>
            <p:cNvPr id="71" name="Rectangle 70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06949" y="4920122"/>
            <a:ext cx="461488" cy="237954"/>
            <a:chOff x="7341576" y="712177"/>
            <a:chExt cx="1125416" cy="580292"/>
          </a:xfrm>
        </p:grpSpPr>
        <p:sp>
          <p:nvSpPr>
            <p:cNvPr id="74" name="Rectangle 73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25317" y="3419489"/>
            <a:ext cx="461488" cy="237954"/>
            <a:chOff x="7341576" y="712177"/>
            <a:chExt cx="1125416" cy="580292"/>
          </a:xfrm>
        </p:grpSpPr>
        <p:sp>
          <p:nvSpPr>
            <p:cNvPr id="77" name="Rectangle 76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34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– Storage </a:t>
            </a:r>
            <a:endParaRPr lang="en-US" dirty="0"/>
          </a:p>
        </p:txBody>
      </p:sp>
      <p:sp>
        <p:nvSpPr>
          <p:cNvPr id="7" name="Zylinder 4"/>
          <p:cNvSpPr/>
          <p:nvPr/>
        </p:nvSpPr>
        <p:spPr>
          <a:xfrm rot="5400000">
            <a:off x="5868867" y="-3187187"/>
            <a:ext cx="448405" cy="1051559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Partition 1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00298"/>
              </p:ext>
            </p:extLst>
          </p:nvPr>
        </p:nvGraphicFramePr>
        <p:xfrm>
          <a:off x="7649308" y="2839945"/>
          <a:ext cx="2739291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9291"/>
              </a:tblGrid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34477849968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34477850175</a:t>
                      </a:r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35551591806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35551592051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61640"/>
              </p:ext>
            </p:extLst>
          </p:nvPr>
        </p:nvGraphicFramePr>
        <p:xfrm>
          <a:off x="2839915" y="3845162"/>
          <a:ext cx="2583961" cy="213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83961"/>
              </a:tblGrid>
              <a:tr h="298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34477849968 – 35551592051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35551592052 – 36625333894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81722490797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– 82796232651</a:t>
                      </a:r>
                      <a:endParaRPr lang="en-US" sz="1400" dirty="0"/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82796232652 – 83869974631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66893" y="2321205"/>
            <a:ext cx="281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 Files</a:t>
            </a:r>
          </a:p>
          <a:p>
            <a:r>
              <a:rPr lang="en-US" sz="1400" dirty="0" smtClean="0"/>
              <a:t>topic/34477849968.kafka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3378" y="3472956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Segment List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6478" y="3851130"/>
            <a:ext cx="8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5271" y="4528032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6478" y="5679824"/>
            <a:ext cx="10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Appends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>
            <a:off x="1872762" y="5864490"/>
            <a:ext cx="8206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</p:cNvCxnSpPr>
          <p:nvPr/>
        </p:nvCxnSpPr>
        <p:spPr>
          <a:xfrm>
            <a:off x="1723292" y="4035796"/>
            <a:ext cx="9700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flipV="1">
            <a:off x="1591409" y="4413738"/>
            <a:ext cx="1101969" cy="298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3"/>
          </p:cNvCxnSpPr>
          <p:nvPr/>
        </p:nvCxnSpPr>
        <p:spPr>
          <a:xfrm>
            <a:off x="1591409" y="4712698"/>
            <a:ext cx="1101969" cy="782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424854" y="3130062"/>
            <a:ext cx="2242039" cy="896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66893" y="4677564"/>
            <a:ext cx="2813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ZooKeeper</a:t>
            </a:r>
            <a:r>
              <a:rPr lang="en-US" dirty="0"/>
              <a:t> is a centralized service for maintaining configuration information, naming, providing distributed synchronization, and providing group </a:t>
            </a:r>
            <a:r>
              <a:rPr lang="en-US" dirty="0" smtClean="0"/>
              <a:t>services.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9444" y="5854358"/>
            <a:ext cx="38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http</a:t>
            </a:r>
            <a:r>
              <a:rPr lang="en-US" dirty="0" smtClean="0">
                <a:sym typeface="Wingdings" panose="05000000000000000000" pitchFamily="2" charset="2"/>
              </a:rPr>
              <a:t>://zookeeper.apache.org/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49648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543924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Abgerundetes Rechteck 12"/>
          <p:cNvSpPr/>
          <p:nvPr/>
        </p:nvSpPr>
        <p:spPr>
          <a:xfrm>
            <a:off x="838200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4" name="Abgerundetes Rechteck 13"/>
          <p:cNvSpPr/>
          <p:nvPr/>
        </p:nvSpPr>
        <p:spPr>
          <a:xfrm>
            <a:off x="8955373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5383078" y="4931127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Distribute using Kafka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Zookeeper</a:t>
            </a:r>
          </a:p>
          <a:p>
            <a:endParaRPr lang="en-US" dirty="0"/>
          </a:p>
          <a:p>
            <a:r>
              <a:rPr lang="en-US" dirty="0" smtClean="0"/>
              <a:t>Start  Kafka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indent="0">
              <a:spcBef>
                <a:spcPts val="0"/>
              </a:spcBef>
              <a:buNone/>
            </a:pPr>
            <a:r>
              <a:rPr lang="en" dirty="0" smtClean="0"/>
              <a:t>Store frequent search terms in a database </a:t>
            </a:r>
            <a:endParaRPr lang="en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5210" y="4942659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5449667"/>
            <a:ext cx="62271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15"/>
          <p:cNvSpPr/>
          <p:nvPr/>
        </p:nvSpPr>
        <p:spPr>
          <a:xfrm>
            <a:off x="8697666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4" name="Gerade Verbindung mit Pfeil 9"/>
          <p:cNvCxnSpPr>
            <a:stCxn id="16" idx="3"/>
            <a:endCxn id="23" idx="1"/>
          </p:cNvCxnSpPr>
          <p:nvPr/>
        </p:nvCxnSpPr>
        <p:spPr>
          <a:xfrm>
            <a:off x="8336328" y="5449667"/>
            <a:ext cx="36133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BigTable</a:t>
            </a:r>
            <a:r>
              <a:rPr lang="en-US" dirty="0" smtClean="0"/>
              <a:t> architecture supporting loose schema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HMaster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07530" y="4233345"/>
            <a:ext cx="1594389" cy="1255362"/>
            <a:chOff x="6007530" y="4233345"/>
            <a:chExt cx="1594389" cy="1255362"/>
          </a:xfrm>
        </p:grpSpPr>
        <p:sp>
          <p:nvSpPr>
            <p:cNvPr id="16" name="Rounded Rectangle 15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74350" y="4233345"/>
            <a:ext cx="1594389" cy="1255362"/>
            <a:chOff x="6007530" y="4233345"/>
            <a:chExt cx="1594389" cy="1255362"/>
          </a:xfrm>
        </p:grpSpPr>
        <p:sp>
          <p:nvSpPr>
            <p:cNvPr id="24" name="Rounded Rectangle 23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>
            <a:stCxn id="17" idx="2"/>
            <a:endCxn id="16" idx="0"/>
          </p:cNvCxnSpPr>
          <p:nvPr/>
        </p:nvCxnSpPr>
        <p:spPr>
          <a:xfrm flipH="1">
            <a:off x="6804725" y="3303445"/>
            <a:ext cx="2678301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4" idx="0"/>
          </p:cNvCxnSpPr>
          <p:nvPr/>
        </p:nvCxnSpPr>
        <p:spPr>
          <a:xfrm>
            <a:off x="9483026" y="3303445"/>
            <a:ext cx="488519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  <a:endCxn id="17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16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Data Location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92385" y="4214695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4" name="Zylinder 4"/>
          <p:cNvSpPr/>
          <p:nvPr/>
        </p:nvSpPr>
        <p:spPr>
          <a:xfrm>
            <a:off x="6007530" y="5669724"/>
            <a:ext cx="4761208" cy="75166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6" idx="2"/>
          </p:cNvCxnSpPr>
          <p:nvPr/>
        </p:nvCxnSpPr>
        <p:spPr>
          <a:xfrm>
            <a:off x="6804725" y="5488707"/>
            <a:ext cx="6538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2"/>
          </p:cNvCxnSpPr>
          <p:nvPr/>
        </p:nvCxnSpPr>
        <p:spPr>
          <a:xfrm>
            <a:off x="9971545" y="5488707"/>
            <a:ext cx="13077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4657" y="4836791"/>
            <a:ext cx="4017936" cy="12003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Memstore</a:t>
            </a:r>
            <a:r>
              <a:rPr lang="en-US" dirty="0" smtClean="0"/>
              <a:t>: In-memory data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WAL: Write-ahead-log to record 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Hfile</a:t>
            </a:r>
            <a:r>
              <a:rPr lang="en-US" dirty="0" smtClean="0"/>
              <a:t>: Specialized HDFS file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30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http://hbase.apache.org/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94719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Storage and Communication</a:t>
            </a:r>
            <a:endParaRPr lang="en-US" sz="2400" dirty="0"/>
          </a:p>
          <a:p>
            <a:pPr lvl="1"/>
            <a:r>
              <a:rPr lang="en-US" sz="2000" b="1" dirty="0"/>
              <a:t>Apache HTTP</a:t>
            </a:r>
            <a:r>
              <a:rPr lang="en-US" sz="2000" dirty="0"/>
              <a:t>: Provide basic website with search </a:t>
            </a:r>
            <a:r>
              <a:rPr lang="en-US" sz="2000" dirty="0" smtClean="0"/>
              <a:t>form</a:t>
            </a:r>
          </a:p>
          <a:p>
            <a:pPr lvl="1"/>
            <a:r>
              <a:rPr lang="en-US" sz="2000" b="1" dirty="0" err="1" smtClean="0"/>
              <a:t>HDFS</a:t>
            </a:r>
            <a:r>
              <a:rPr lang="en-US" sz="2000" dirty="0" smtClean="0"/>
              <a:t>: Hadoop distributed filesystem for log data storage</a:t>
            </a:r>
            <a:endParaRPr lang="en-US" sz="2000" dirty="0"/>
          </a:p>
          <a:p>
            <a:pPr lvl="1"/>
            <a:r>
              <a:rPr lang="en-US" sz="2000" b="1" dirty="0"/>
              <a:t>Flume</a:t>
            </a:r>
            <a:r>
              <a:rPr lang="en-US" sz="2000" dirty="0"/>
              <a:t>: Connector between Apache webserver and Hadoop Ecosystem</a:t>
            </a:r>
          </a:p>
          <a:p>
            <a:pPr lvl="1"/>
            <a:r>
              <a:rPr lang="en-US" sz="2000" b="1" dirty="0"/>
              <a:t>Kafka</a:t>
            </a:r>
            <a:r>
              <a:rPr lang="en-US" sz="2000" dirty="0"/>
              <a:t>: </a:t>
            </a:r>
            <a:r>
              <a:rPr lang="en-US" sz="2000" dirty="0" smtClean="0"/>
              <a:t>Distributed messaging system</a:t>
            </a:r>
          </a:p>
          <a:p>
            <a:pPr lvl="1"/>
            <a:r>
              <a:rPr lang="en-US" sz="2000" b="1" dirty="0" err="1" smtClean="0"/>
              <a:t>Hbase</a:t>
            </a:r>
            <a:r>
              <a:rPr lang="en-US" sz="2000" dirty="0" smtClean="0"/>
              <a:t>: NoSQL database for persistent storage</a:t>
            </a:r>
            <a:endParaRPr lang="en-US" sz="2000" dirty="0"/>
          </a:p>
          <a:p>
            <a:r>
              <a:rPr lang="en-US" sz="2400" dirty="0" smtClean="0"/>
              <a:t>Data Analysis and Management</a:t>
            </a:r>
            <a:endParaRPr lang="en-US" sz="2400" dirty="0"/>
          </a:p>
          <a:p>
            <a:pPr lvl="1"/>
            <a:r>
              <a:rPr lang="en-US" sz="2000" b="1" dirty="0"/>
              <a:t>Map/Reduce</a:t>
            </a:r>
            <a:r>
              <a:rPr lang="en-US" sz="2000" dirty="0"/>
              <a:t>: Estimate frequent search terms</a:t>
            </a:r>
          </a:p>
          <a:p>
            <a:pPr lvl="1"/>
            <a:r>
              <a:rPr lang="en-US" sz="2000" b="1" dirty="0"/>
              <a:t>Hive</a:t>
            </a:r>
            <a:r>
              <a:rPr lang="en-US" sz="2000" dirty="0"/>
              <a:t>: Perform </a:t>
            </a:r>
            <a:r>
              <a:rPr lang="en-US" sz="2000" dirty="0" smtClean="0"/>
              <a:t>map/reduce jobs using </a:t>
            </a:r>
            <a:r>
              <a:rPr lang="en-US" sz="2000" dirty="0"/>
              <a:t>SQL-based query </a:t>
            </a:r>
            <a:r>
              <a:rPr lang="en-US" sz="2000" dirty="0" smtClean="0"/>
              <a:t>language</a:t>
            </a:r>
          </a:p>
          <a:p>
            <a:pPr lvl="1"/>
            <a:r>
              <a:rPr lang="en-US" sz="2000" b="1" dirty="0" smtClean="0"/>
              <a:t>Zookeeper</a:t>
            </a:r>
            <a:r>
              <a:rPr lang="en-US" sz="2000" dirty="0" smtClean="0"/>
              <a:t>: Centralized </a:t>
            </a:r>
            <a:r>
              <a:rPr lang="en-US" sz="2000" dirty="0"/>
              <a:t>service for maintaining configuration </a:t>
            </a:r>
            <a:r>
              <a:rPr lang="en-US" sz="2000" dirty="0" smtClean="0"/>
              <a:t>information and synchronization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>
          <a:xfrm>
            <a:off x="8432918" y="1825625"/>
            <a:ext cx="3741668" cy="2400000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Store to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Store web access logs for big data analysis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log files to storage</a:t>
            </a:r>
          </a:p>
          <a:p>
            <a:endParaRPr lang="en-US" dirty="0"/>
          </a:p>
          <a:p>
            <a:r>
              <a:rPr lang="en-US" dirty="0" err="1" smtClean="0">
                <a:latin typeface="Courier" pitchFamily="49" charset="0"/>
              </a:rPr>
              <a:t>scp</a:t>
            </a:r>
            <a:r>
              <a:rPr lang="en-US" dirty="0" smtClean="0">
                <a:latin typeface="Courier" pitchFamily="49" charset="0"/>
              </a:rPr>
              <a:t> /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/log/apache/… log</a:t>
            </a:r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5</a:t>
            </a:fld>
            <a:endParaRPr lang="en-US"/>
          </a:p>
        </p:txBody>
      </p:sp>
      <p:sp>
        <p:nvSpPr>
          <p:cNvPr id="13" name="Wolkenförmige Legende 12"/>
          <p:cNvSpPr/>
          <p:nvPr/>
        </p:nvSpPr>
        <p:spPr>
          <a:xfrm>
            <a:off x="9535886" y="1959429"/>
            <a:ext cx="1685108" cy="1136468"/>
          </a:xfrm>
          <a:prstGeom prst="cloudCallout">
            <a:avLst>
              <a:gd name="adj1" fmla="val -53391"/>
              <a:gd name="adj2" fmla="val 75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 analysis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07530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6410486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562886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715286" y="50650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0401300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10553700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862734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>
            <a:off x="9483026" y="3303445"/>
            <a:ext cx="1127501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6755323" y="3303445"/>
            <a:ext cx="2727703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0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9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01192" y="3383235"/>
            <a:ext cx="1163665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393" y="4214695"/>
            <a:ext cx="126698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1" idx="1"/>
            <a:endCxn id="10" idx="3"/>
          </p:cNvCxnSpPr>
          <p:nvPr/>
        </p:nvCxnSpPr>
        <p:spPr>
          <a:xfrm flipH="1">
            <a:off x="7503115" y="4861026"/>
            <a:ext cx="2359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49431" y="4532776"/>
            <a:ext cx="1266986" cy="369332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4039" y="5701285"/>
            <a:ext cx="780725" cy="774915"/>
            <a:chOff x="495946" y="5097634"/>
            <a:chExt cx="780725" cy="774915"/>
          </a:xfrm>
        </p:grpSpPr>
        <p:sp>
          <p:nvSpPr>
            <p:cNvPr id="30" name="Rectangle 29"/>
            <p:cNvSpPr/>
            <p:nvPr/>
          </p:nvSpPr>
          <p:spPr>
            <a:xfrm>
              <a:off x="495946" y="5097634"/>
              <a:ext cx="780725" cy="7749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Blocks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7939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8053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7939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8052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 rot="5400000">
            <a:off x="6783902" y="5161034"/>
            <a:ext cx="521000" cy="9630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6</a:t>
            </a:fld>
            <a:endParaRPr lang="en-US"/>
          </a:p>
        </p:txBody>
      </p:sp>
      <p:sp>
        <p:nvSpPr>
          <p:cNvPr id="37" name="TextBox 85"/>
          <p:cNvSpPr txBox="1"/>
          <p:nvPr/>
        </p:nvSpPr>
        <p:spPr>
          <a:xfrm>
            <a:off x="844657" y="5036588"/>
            <a:ext cx="4514522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node: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nodes: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Blocks:</a:t>
            </a:r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38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http://hadoop.apache.org/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</a:t>
            </a:r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Setup Hadoop:</a:t>
            </a:r>
          </a:p>
          <a:p>
            <a:pPr marL="457200" lvl="1" indent="0">
              <a:buNone/>
            </a:pPr>
            <a:r>
              <a:rPr lang="en-US" dirty="0"/>
              <a:t>&lt;property&gt;</a:t>
            </a:r>
          </a:p>
          <a:p>
            <a:pPr marL="457200" lvl="1" indent="0">
              <a:buNone/>
            </a:pPr>
            <a:r>
              <a:rPr lang="en-US" dirty="0"/>
              <a:t>        &lt;name&gt;</a:t>
            </a:r>
            <a:r>
              <a:rPr lang="en-US" dirty="0" err="1"/>
              <a:t>fs.defaultFS</a:t>
            </a:r>
            <a:r>
              <a:rPr lang="en-US" dirty="0"/>
              <a:t>&lt;/name&gt;</a:t>
            </a:r>
          </a:p>
          <a:p>
            <a:pPr marL="457200" lvl="1" indent="0">
              <a:buNone/>
            </a:pPr>
            <a:r>
              <a:rPr lang="en-US" dirty="0"/>
              <a:t>        &lt;value&gt;hdfs://localhost:9000&lt;/value&gt;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property&gt;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property&gt;</a:t>
            </a:r>
          </a:p>
          <a:p>
            <a:pPr marL="457200" lvl="1" indent="0">
              <a:buNone/>
            </a:pPr>
            <a:r>
              <a:rPr lang="en-US" dirty="0"/>
              <a:t>        &lt;name&gt;</a:t>
            </a:r>
            <a:r>
              <a:rPr lang="en-US" dirty="0" err="1"/>
              <a:t>dfs.replication</a:t>
            </a:r>
            <a:r>
              <a:rPr lang="en-US" dirty="0"/>
              <a:t>&lt;/name&gt;</a:t>
            </a:r>
          </a:p>
          <a:p>
            <a:pPr marL="457200" lvl="1" indent="0">
              <a:buNone/>
            </a:pPr>
            <a:r>
              <a:rPr lang="en-US" dirty="0"/>
              <a:t>        &lt;value&gt;1&lt;/value&gt;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property&gt;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Format the filesystem</a:t>
            </a:r>
          </a:p>
          <a:p>
            <a:pPr marL="457200" lvl="1" indent="0">
              <a:buNone/>
            </a:pPr>
            <a:r>
              <a:rPr lang="en-US" dirty="0" smtClean="0"/>
              <a:t>$&gt;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namenode</a:t>
            </a:r>
            <a:r>
              <a:rPr lang="en-US" dirty="0" smtClean="0"/>
              <a:t> -format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HDFS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$&gt; /usr/local/sbin/start-dfs.sh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7</a:t>
            </a:fld>
            <a:endParaRPr lang="en-US"/>
          </a:p>
        </p:txBody>
      </p:sp>
      <p:sp>
        <p:nvSpPr>
          <p:cNvPr id="7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7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Store web access logs to HDFS for big data analysis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log files to HDFS</a:t>
            </a:r>
          </a:p>
          <a:p>
            <a:endParaRPr lang="en-US" dirty="0"/>
          </a:p>
          <a:p>
            <a:r>
              <a:rPr lang="en-US" dirty="0" err="1" smtClean="0">
                <a:latin typeface="Courier" pitchFamily="49" charset="0"/>
              </a:rPr>
              <a:t>scp</a:t>
            </a:r>
            <a:r>
              <a:rPr lang="en-US" dirty="0" smtClean="0">
                <a:latin typeface="Courier" pitchFamily="49" charset="0"/>
              </a:rPr>
              <a:t> /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/log/apache/… log</a:t>
            </a:r>
          </a:p>
          <a:p>
            <a:r>
              <a:rPr lang="en-US" dirty="0" err="1">
                <a:latin typeface="Courier" pitchFamily="49" charset="0"/>
              </a:rPr>
              <a:t>h</a:t>
            </a:r>
            <a:r>
              <a:rPr lang="en-US" dirty="0" err="1" smtClean="0">
                <a:latin typeface="Courier" pitchFamily="49" charset="0"/>
              </a:rPr>
              <a:t>adoop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fs</a:t>
            </a:r>
            <a:r>
              <a:rPr lang="en-US" dirty="0" smtClean="0">
                <a:latin typeface="Courier" pitchFamily="49" charset="0"/>
              </a:rPr>
              <a:t> -</a:t>
            </a:r>
            <a:r>
              <a:rPr lang="en-US" dirty="0" err="1" smtClean="0">
                <a:latin typeface="Courier" pitchFamily="49" charset="0"/>
              </a:rPr>
              <a:t>copyToLocal</a:t>
            </a:r>
            <a:r>
              <a:rPr lang="en-US" dirty="0" smtClean="0">
                <a:latin typeface="Courier" pitchFamily="49" charset="0"/>
              </a:rPr>
              <a:t> log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8</a:t>
            </a:fld>
            <a:endParaRPr lang="en-US"/>
          </a:p>
        </p:txBody>
      </p:sp>
      <p:sp>
        <p:nvSpPr>
          <p:cNvPr id="6" name="Wolkenförmige Legende 5"/>
          <p:cNvSpPr/>
          <p:nvPr/>
        </p:nvSpPr>
        <p:spPr>
          <a:xfrm>
            <a:off x="9535886" y="1959429"/>
            <a:ext cx="1685108" cy="1136468"/>
          </a:xfrm>
          <a:prstGeom prst="cloudCallout">
            <a:avLst>
              <a:gd name="adj1" fmla="val -53391"/>
              <a:gd name="adj2" fmla="val 75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 analysis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Simplify movement of web access logs to </a:t>
            </a:r>
            <a:r>
              <a:rPr lang="en-US" dirty="0" err="1" smtClean="0"/>
              <a:t>HDFS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9827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Move files to </a:t>
            </a:r>
            <a:r>
              <a:rPr lang="en-US" dirty="0" err="1" smtClean="0"/>
              <a:t>HDFS</a:t>
            </a:r>
            <a:endParaRPr lang="en-US" dirty="0" smtClean="0"/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9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1885</Words>
  <Application>Microsoft Office PowerPoint</Application>
  <PresentationFormat>Breitbild</PresentationFormat>
  <Paragraphs>578</Paragraphs>
  <Slides>40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Courier</vt:lpstr>
      <vt:lpstr>Arial</vt:lpstr>
      <vt:lpstr>Calibri</vt:lpstr>
      <vt:lpstr>Calibri Light</vt:lpstr>
      <vt:lpstr>Wingdings</vt:lpstr>
      <vt:lpstr>Office Theme</vt:lpstr>
      <vt:lpstr>The Hadoop Eco System</vt:lpstr>
      <vt:lpstr>Overview</vt:lpstr>
      <vt:lpstr>Example</vt:lpstr>
      <vt:lpstr>Example</vt:lpstr>
      <vt:lpstr>Example</vt:lpstr>
      <vt:lpstr>HDFS</vt:lpstr>
      <vt:lpstr>Example – Run HDFS</vt:lpstr>
      <vt:lpstr>Example</vt:lpstr>
      <vt:lpstr>Example</vt:lpstr>
      <vt:lpstr>Flume</vt:lpstr>
      <vt:lpstr>Example – Flume Configuration</vt:lpstr>
      <vt:lpstr>Example – Run Flume</vt:lpstr>
      <vt:lpstr>Example – Run Flume</vt:lpstr>
      <vt:lpstr>Example</vt:lpstr>
      <vt:lpstr>Example</vt:lpstr>
      <vt:lpstr>Map/Reduce</vt:lpstr>
      <vt:lpstr>Map/Reduce</vt:lpstr>
      <vt:lpstr>Map/Reduce – Architecture</vt:lpstr>
      <vt:lpstr>Map/Reduce – Mapper Process</vt:lpstr>
      <vt:lpstr>Example – Perform Map-Step</vt:lpstr>
      <vt:lpstr>Example – Perform Reduce-Step</vt:lpstr>
      <vt:lpstr>Example – Driver </vt:lpstr>
      <vt:lpstr>Example – Run Map/Reduce</vt:lpstr>
      <vt:lpstr>YARN</vt:lpstr>
      <vt:lpstr>Example</vt:lpstr>
      <vt:lpstr>Hive</vt:lpstr>
      <vt:lpstr>Hive - Components</vt:lpstr>
      <vt:lpstr>Hive - Components</vt:lpstr>
      <vt:lpstr>Example – HIVE Schema </vt:lpstr>
      <vt:lpstr>Example – HIVE Query</vt:lpstr>
      <vt:lpstr>Example – Run Hive</vt:lpstr>
      <vt:lpstr>Example</vt:lpstr>
      <vt:lpstr>Kafka</vt:lpstr>
      <vt:lpstr>Kafka</vt:lpstr>
      <vt:lpstr>Kafka – Storage </vt:lpstr>
      <vt:lpstr>Zookeeper</vt:lpstr>
      <vt:lpstr>Example – Distribute using Kafka </vt:lpstr>
      <vt:lpstr>Example</vt:lpstr>
      <vt:lpstr>HBase</vt:lpstr>
      <vt:lpstr>Example – Store to HBase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Hadoop Eco System</dc:title>
  <dc:creator>ckuka</dc:creator>
  <cp:lastModifiedBy>ckuka</cp:lastModifiedBy>
  <cp:revision>131</cp:revision>
  <dcterms:created xsi:type="dcterms:W3CDTF">2015-09-11T13:01:58Z</dcterms:created>
  <dcterms:modified xsi:type="dcterms:W3CDTF">2015-11-01T12:56:16Z</dcterms:modified>
</cp:coreProperties>
</file>