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50C70A1-9683-4572-9374-DEA27E6484E7}">
  <a:tblStyle styleId="{F50C70A1-9683-4572-9374-DEA27E6484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FC4F15A0-DAA7-47BE-90C8-EBDA338CC18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43B0433E-8C75-4F9D-B0B1-CF9EE1F16C6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D428087E-BFE5-4A61-9D64-E00BA99F26F3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4EE9AAB6-B970-4122-9EBB-33AA74F617AD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1" name="Shape 8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2" name="Shape 8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55" name="Shape 8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59" name="Shape 8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3" name="Shape 86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4" name="Shape 86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67" name="Shape 8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1" name="Shape 87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74" name="Shape 8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8" name="Shape 87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79" name="Shape 87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80" name="Shape 88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3" name="Shape 8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887" name="Shape 8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3887" y="1282303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45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3887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b="1" sz="1800"/>
            </a:lvl1pPr>
            <a:lvl2pPr indent="0" marL="342900" rtl="0">
              <a:spcBef>
                <a:spcPts val="0"/>
              </a:spcBef>
              <a:buFont typeface="Calibri"/>
              <a:buNone/>
              <a:defRPr b="1" sz="1500"/>
            </a:lvl2pPr>
            <a:lvl3pPr indent="0" marL="685800" rtl="0">
              <a:spcBef>
                <a:spcPts val="0"/>
              </a:spcBef>
              <a:buFont typeface="Calibri"/>
              <a:buNone/>
              <a:defRPr b="1" sz="1400"/>
            </a:lvl3pPr>
            <a:lvl4pPr indent="0" marL="1028700" rtl="0">
              <a:spcBef>
                <a:spcPts val="0"/>
              </a:spcBef>
              <a:buFont typeface="Calibri"/>
              <a:buNone/>
              <a:defRPr b="1" sz="1200"/>
            </a:lvl4pPr>
            <a:lvl5pPr indent="0" marL="1371600" rtl="0">
              <a:spcBef>
                <a:spcPts val="0"/>
              </a:spcBef>
              <a:buFont typeface="Calibri"/>
              <a:buNone/>
              <a:defRPr b="1" sz="1200"/>
            </a:lvl5pPr>
            <a:lvl6pPr indent="0" marL="1714500" rtl="0">
              <a:spcBef>
                <a:spcPts val="0"/>
              </a:spcBef>
              <a:buFont typeface="Calibri"/>
              <a:buNone/>
              <a:defRPr b="1" sz="1200"/>
            </a:lvl6pPr>
            <a:lvl7pPr indent="0" marL="2057400" rtl="0">
              <a:spcBef>
                <a:spcPts val="0"/>
              </a:spcBef>
              <a:buFont typeface="Calibri"/>
              <a:buNone/>
              <a:defRPr b="1" sz="1200"/>
            </a:lvl7pPr>
            <a:lvl8pPr indent="0" marL="2400300" rtl="0">
              <a:spcBef>
                <a:spcPts val="0"/>
              </a:spcBef>
              <a:buFont typeface="Calibri"/>
              <a:buNone/>
              <a:defRPr b="1" sz="1200"/>
            </a:lvl8pPr>
            <a:lvl9pPr indent="0" marL="2743200" rtl="0">
              <a:spcBef>
                <a:spcPts val="0"/>
              </a:spcBef>
              <a:buFont typeface="Calibri"/>
              <a:buNone/>
              <a:defRPr b="1"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b="1" sz="1800"/>
            </a:lvl1pPr>
            <a:lvl2pPr indent="0" marL="342900" rtl="0">
              <a:spcBef>
                <a:spcPts val="0"/>
              </a:spcBef>
              <a:buFont typeface="Calibri"/>
              <a:buNone/>
              <a:defRPr b="1" sz="1500"/>
            </a:lvl2pPr>
            <a:lvl3pPr indent="0" marL="685800" rtl="0">
              <a:spcBef>
                <a:spcPts val="0"/>
              </a:spcBef>
              <a:buFont typeface="Calibri"/>
              <a:buNone/>
              <a:defRPr b="1" sz="1400"/>
            </a:lvl3pPr>
            <a:lvl4pPr indent="0" marL="1028700" rtl="0">
              <a:spcBef>
                <a:spcPts val="0"/>
              </a:spcBef>
              <a:buFont typeface="Calibri"/>
              <a:buNone/>
              <a:defRPr b="1" sz="1200"/>
            </a:lvl4pPr>
            <a:lvl5pPr indent="0" marL="1371600" rtl="0">
              <a:spcBef>
                <a:spcPts val="0"/>
              </a:spcBef>
              <a:buFont typeface="Calibri"/>
              <a:buNone/>
              <a:defRPr b="1" sz="1200"/>
            </a:lvl5pPr>
            <a:lvl6pPr indent="0" marL="1714500" rtl="0">
              <a:spcBef>
                <a:spcPts val="0"/>
              </a:spcBef>
              <a:buFont typeface="Calibri"/>
              <a:buNone/>
              <a:defRPr b="1" sz="1200"/>
            </a:lvl6pPr>
            <a:lvl7pPr indent="0" marL="2057400" rtl="0">
              <a:spcBef>
                <a:spcPts val="0"/>
              </a:spcBef>
              <a:buFont typeface="Calibri"/>
              <a:buNone/>
              <a:defRPr b="1" sz="1200"/>
            </a:lvl7pPr>
            <a:lvl8pPr indent="0" marL="2400300" rtl="0">
              <a:spcBef>
                <a:spcPts val="0"/>
              </a:spcBef>
              <a:buFont typeface="Calibri"/>
              <a:buNone/>
              <a:defRPr b="1" sz="1200"/>
            </a:lvl8pPr>
            <a:lvl9pPr indent="0" marL="2743200" rtl="0">
              <a:spcBef>
                <a:spcPts val="0"/>
              </a:spcBef>
              <a:buFont typeface="Calibri"/>
              <a:buNone/>
              <a:defRPr b="1" sz="12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1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500"/>
            </a:lvl5pPr>
            <a:lvl6pPr rtl="0">
              <a:spcBef>
                <a:spcPts val="0"/>
              </a:spcBef>
              <a:defRPr sz="1500"/>
            </a:lvl6pPr>
            <a:lvl7pPr rtl="0">
              <a:spcBef>
                <a:spcPts val="0"/>
              </a:spcBef>
              <a:defRPr sz="1500"/>
            </a:lvl7pPr>
            <a:lvl8pPr rtl="0">
              <a:spcBef>
                <a:spcPts val="0"/>
              </a:spcBef>
              <a:defRPr sz="1500"/>
            </a:lvl8pPr>
            <a:lvl9pPr rtl="0">
              <a:spcBef>
                <a:spcPts val="0"/>
              </a:spcBef>
              <a:defRPr sz="15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sz="1200"/>
            </a:lvl1pPr>
            <a:lvl2pPr indent="0" marL="342900" rtl="0">
              <a:spcBef>
                <a:spcPts val="0"/>
              </a:spcBef>
              <a:buFont typeface="Calibri"/>
              <a:buNone/>
              <a:defRPr sz="1100"/>
            </a:lvl2pPr>
            <a:lvl3pPr indent="0" marL="685800" rtl="0">
              <a:spcBef>
                <a:spcPts val="0"/>
              </a:spcBef>
              <a:buFont typeface="Calibri"/>
              <a:buNone/>
              <a:defRPr sz="900"/>
            </a:lvl3pPr>
            <a:lvl4pPr indent="0" marL="1028700" rtl="0">
              <a:spcBef>
                <a:spcPts val="0"/>
              </a:spcBef>
              <a:buFont typeface="Calibri"/>
              <a:buNone/>
              <a:defRPr sz="800"/>
            </a:lvl4pPr>
            <a:lvl5pPr indent="0" marL="1371600" rtl="0">
              <a:spcBef>
                <a:spcPts val="0"/>
              </a:spcBef>
              <a:buFont typeface="Calibri"/>
              <a:buNone/>
              <a:defRPr sz="800"/>
            </a:lvl5pPr>
            <a:lvl6pPr indent="0" marL="1714500" rtl="0">
              <a:spcBef>
                <a:spcPts val="0"/>
              </a:spcBef>
              <a:buFont typeface="Calibri"/>
              <a:buNone/>
              <a:defRPr sz="800"/>
            </a:lvl6pPr>
            <a:lvl7pPr indent="0" marL="2057400" rtl="0">
              <a:spcBef>
                <a:spcPts val="0"/>
              </a:spcBef>
              <a:buFont typeface="Calibri"/>
              <a:buNone/>
              <a:defRPr sz="800"/>
            </a:lvl7pPr>
            <a:lvl8pPr indent="0" marL="2400300" rtl="0">
              <a:spcBef>
                <a:spcPts val="0"/>
              </a:spcBef>
              <a:buFont typeface="Calibri"/>
              <a:buNone/>
              <a:defRPr sz="800"/>
            </a:lvl8pPr>
            <a:lvl9pPr indent="0" marL="2743200" rtl="0">
              <a:spcBef>
                <a:spcPts val="0"/>
              </a:spcBef>
              <a:buFont typeface="Calibri"/>
              <a:buNone/>
              <a:defRPr sz="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SzPct val="45833"/>
              <a:buFont typeface="Calibri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buClr>
                <a:schemeClr val="dk1"/>
              </a:buClr>
              <a:buSzPct val="52380"/>
              <a:buFont typeface="Calibri"/>
              <a:buNone/>
              <a:defRPr b="0" baseline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 sz="1200"/>
            </a:lvl1pPr>
            <a:lvl2pPr indent="0" marL="342900" rtl="0">
              <a:spcBef>
                <a:spcPts val="0"/>
              </a:spcBef>
              <a:buFont typeface="Calibri"/>
              <a:buNone/>
              <a:defRPr sz="1100"/>
            </a:lvl2pPr>
            <a:lvl3pPr indent="0" marL="685800" rtl="0">
              <a:spcBef>
                <a:spcPts val="0"/>
              </a:spcBef>
              <a:buFont typeface="Calibri"/>
              <a:buNone/>
              <a:defRPr sz="900"/>
            </a:lvl3pPr>
            <a:lvl4pPr indent="0" marL="1028700" rtl="0">
              <a:spcBef>
                <a:spcPts val="0"/>
              </a:spcBef>
              <a:buFont typeface="Calibri"/>
              <a:buNone/>
              <a:defRPr sz="800"/>
            </a:lvl4pPr>
            <a:lvl5pPr indent="0" marL="1371600" rtl="0">
              <a:spcBef>
                <a:spcPts val="0"/>
              </a:spcBef>
              <a:buFont typeface="Calibri"/>
              <a:buNone/>
              <a:defRPr sz="800"/>
            </a:lvl5pPr>
            <a:lvl6pPr indent="0" marL="1714500" rtl="0">
              <a:spcBef>
                <a:spcPts val="0"/>
              </a:spcBef>
              <a:buFont typeface="Calibri"/>
              <a:buNone/>
              <a:defRPr sz="800"/>
            </a:lvl6pPr>
            <a:lvl7pPr indent="0" marL="2057400" rtl="0">
              <a:spcBef>
                <a:spcPts val="0"/>
              </a:spcBef>
              <a:buFont typeface="Calibri"/>
              <a:buNone/>
              <a:defRPr sz="800"/>
            </a:lvl7pPr>
            <a:lvl8pPr indent="0" marL="2400300" rtl="0">
              <a:spcBef>
                <a:spcPts val="0"/>
              </a:spcBef>
              <a:buFont typeface="Calibri"/>
              <a:buNone/>
              <a:defRPr sz="800"/>
            </a:lvl8pPr>
            <a:lvl9pPr indent="0" marL="2743200" rtl="0">
              <a:spcBef>
                <a:spcPts val="0"/>
              </a:spcBef>
              <a:buFont typeface="Calibri"/>
              <a:buNone/>
              <a:defRPr sz="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baseline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Char char="•"/>
              <a:defRPr b="0" baseline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Char char="•"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SzPct val="122222"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buSzPct val="122222"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3429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6858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0287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3716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17145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0574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24003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2743200" marR="0" rtl="0" algn="l">
              <a:spcBef>
                <a:spcPts val="0"/>
              </a:spcBef>
              <a:buSzPct val="78571"/>
              <a:defRPr b="0" baseline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8" name="Shape 8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Hadoop Eco System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Shanghai Data Science Meetup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Flume Configuration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 = 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agent.channels = </a:t>
            </a:r>
            <a:r>
              <a:rPr b="0" baseline="0" i="0" lang="en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myChannel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 = 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.type = avro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.bind = localhost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.port = 10000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agent.sources.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mySource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.channels = myChannel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agent.sinks.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.type = hdfs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agent.sinks.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.channel = myChannel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agent.sinks.</a:t>
            </a:r>
            <a:r>
              <a:rPr b="0" baseline="0" i="0" lang="en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mySink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.hdfs.path = hdfs://mypath/..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agent.channels.</a:t>
            </a:r>
            <a:r>
              <a:rPr b="0" baseline="0" i="0" lang="en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myChannel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.type = memory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agent.channels.</a:t>
            </a:r>
            <a:r>
              <a:rPr b="0" baseline="0" i="0" lang="en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myChannel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.capacity = 100</a:t>
            </a:r>
          </a:p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Run Flume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Flume 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$&gt; flume-ng agent -c conf -f conf/flume-conf.properties </a:t>
            </a:r>
          </a:p>
        </p:txBody>
      </p:sp>
      <p:sp>
        <p:nvSpPr>
          <p:cNvPr id="227" name="Shape 227"/>
          <p:cNvSpPr/>
          <p:nvPr/>
        </p:nvSpPr>
        <p:spPr>
          <a:xfrm>
            <a:off x="1101236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</p:txBody>
      </p:sp>
      <p:sp>
        <p:nvSpPr>
          <p:cNvPr id="228" name="Shape 228"/>
          <p:cNvSpPr/>
          <p:nvPr/>
        </p:nvSpPr>
        <p:spPr>
          <a:xfrm>
            <a:off x="2976195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 Client</a:t>
            </a:r>
          </a:p>
        </p:txBody>
      </p:sp>
      <p:cxnSp>
        <p:nvCxnSpPr>
          <p:cNvPr id="229" name="Shape 229"/>
          <p:cNvCxnSpPr>
            <a:stCxn id="227" idx="3"/>
            <a:endCxn id="228" idx="1"/>
          </p:cNvCxnSpPr>
          <p:nvPr/>
        </p:nvCxnSpPr>
        <p:spPr>
          <a:xfrm>
            <a:off x="2024429" y="4101603"/>
            <a:ext cx="95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2193075" y="3267545"/>
            <a:ext cx="627681" cy="784602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cxnSp>
        <p:nvCxnSpPr>
          <p:cNvPr id="231" name="Shape 231"/>
          <p:cNvCxnSpPr>
            <a:stCxn id="228" idx="3"/>
          </p:cNvCxnSpPr>
          <p:nvPr/>
        </p:nvCxnSpPr>
        <p:spPr>
          <a:xfrm>
            <a:off x="3899388" y="4101603"/>
            <a:ext cx="229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618984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 rot="5400000">
            <a:off x="6714039" y="3234830"/>
            <a:ext cx="952499" cy="1733549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6442575" y="3625350"/>
            <a:ext cx="1376362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235" name="Shape 235"/>
          <p:cNvSpPr/>
          <p:nvPr/>
        </p:nvSpPr>
        <p:spPr>
          <a:xfrm>
            <a:off x="792339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838311" y="4608834"/>
            <a:ext cx="437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991671" y="4608834"/>
            <a:ext cx="6636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855945" y="4608833"/>
            <a:ext cx="7817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</a:t>
            </a:r>
          </a:p>
        </p:txBody>
      </p:sp>
      <p:sp>
        <p:nvSpPr>
          <p:cNvPr id="239" name="Shape 239"/>
          <p:cNvSpPr/>
          <p:nvPr/>
        </p:nvSpPr>
        <p:spPr>
          <a:xfrm>
            <a:off x="5991671" y="3363417"/>
            <a:ext cx="2335562" cy="152241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741251" y="3814754"/>
            <a:ext cx="11144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AVRO</a:t>
            </a:r>
          </a:p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Run Flume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 HTTP log entries to Flume client 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following line in the Apache httpd configuration: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CustomLog "|flume-ng avro-client -H 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localhost 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 </a:t>
            </a:r>
            <a:r>
              <a:rPr b="0" baseline="0" i="0" lang="en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10000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combined</a:t>
            </a: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101236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</a:p>
        </p:txBody>
      </p:sp>
      <p:sp>
        <p:nvSpPr>
          <p:cNvPr id="251" name="Shape 251"/>
          <p:cNvSpPr/>
          <p:nvPr/>
        </p:nvSpPr>
        <p:spPr>
          <a:xfrm>
            <a:off x="2976195" y="3814754"/>
            <a:ext cx="923193" cy="57369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 Client</a:t>
            </a:r>
          </a:p>
        </p:txBody>
      </p:sp>
      <p:cxnSp>
        <p:nvCxnSpPr>
          <p:cNvPr id="252" name="Shape 252"/>
          <p:cNvCxnSpPr>
            <a:stCxn id="250" idx="3"/>
            <a:endCxn id="251" idx="1"/>
          </p:cNvCxnSpPr>
          <p:nvPr/>
        </p:nvCxnSpPr>
        <p:spPr>
          <a:xfrm>
            <a:off x="2024429" y="4101603"/>
            <a:ext cx="95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2193075" y="3267545"/>
            <a:ext cx="627681" cy="784602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cxnSp>
        <p:nvCxnSpPr>
          <p:cNvPr id="254" name="Shape 254"/>
          <p:cNvCxnSpPr>
            <a:stCxn id="251" idx="3"/>
          </p:cNvCxnSpPr>
          <p:nvPr/>
        </p:nvCxnSpPr>
        <p:spPr>
          <a:xfrm>
            <a:off x="3899388" y="4101603"/>
            <a:ext cx="229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618984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5400000">
            <a:off x="6714039" y="3234830"/>
            <a:ext cx="952499" cy="1733549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442575" y="3625350"/>
            <a:ext cx="1376362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258" name="Shape 258"/>
          <p:cNvSpPr/>
          <p:nvPr/>
        </p:nvSpPr>
        <p:spPr>
          <a:xfrm>
            <a:off x="7923390" y="3967932"/>
            <a:ext cx="267345" cy="26734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7838311" y="4608834"/>
            <a:ext cx="4375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991671" y="4608834"/>
            <a:ext cx="6636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855945" y="4608833"/>
            <a:ext cx="7817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</a:t>
            </a:r>
          </a:p>
        </p:txBody>
      </p:sp>
      <p:sp>
        <p:nvSpPr>
          <p:cNvPr id="262" name="Shape 262"/>
          <p:cNvSpPr/>
          <p:nvPr/>
        </p:nvSpPr>
        <p:spPr>
          <a:xfrm>
            <a:off x="5991671" y="3363417"/>
            <a:ext cx="2335562" cy="152241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741251" y="3814754"/>
            <a:ext cx="11144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AVRO</a:t>
            </a:r>
          </a:p>
        </p:txBody>
      </p:sp>
      <p:sp>
        <p:nvSpPr>
          <p:cNvPr id="264" name="Shape 26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6" name="Shape 2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web access log data stored on HDFS to estimate frequent search terms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903907" y="3128962"/>
            <a:ext cx="3641142" cy="784228"/>
            <a:chOff x="1205209" y="3187700"/>
            <a:chExt cx="9424690" cy="2029888"/>
          </a:xfrm>
        </p:grpSpPr>
        <p:sp>
          <p:nvSpPr>
            <p:cNvPr id="274" name="Shape 27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205209" y="3187700"/>
              <a:ext cx="1722043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276" name="Shape 276"/>
            <p:cNvCxnSpPr>
              <a:stCxn id="275" idx="3"/>
              <a:endCxn id="277" idx="2"/>
            </p:cNvCxnSpPr>
            <p:nvPr/>
          </p:nvCxnSpPr>
          <p:spPr>
            <a:xfrm>
              <a:off x="2927253" y="4171950"/>
              <a:ext cx="1244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78" name="Shape 278"/>
            <p:cNvCxnSpPr>
              <a:stCxn id="279" idx="6"/>
              <a:endCxn id="274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77" name="Shape 277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368835" y="4848255"/>
              <a:ext cx="651896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5012084" y="3128962"/>
            <a:ext cx="1240161" cy="7605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data</a:t>
            </a:r>
          </a:p>
        </p:txBody>
      </p:sp>
      <p:cxnSp>
        <p:nvCxnSpPr>
          <p:cNvPr id="287" name="Shape 287"/>
          <p:cNvCxnSpPr>
            <a:stCxn id="274" idx="4"/>
            <a:endCxn id="286" idx="1"/>
          </p:cNvCxnSpPr>
          <p:nvPr/>
        </p:nvCxnSpPr>
        <p:spPr>
          <a:xfrm>
            <a:off x="4545049" y="3509218"/>
            <a:ext cx="46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288" name="Shape 28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0" name="Shape 29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execution framework for distributed parallel data processing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Phases: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Map: Map values to key/value pairs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Reduce: Aggregate key/value pairs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903907" y="3128962"/>
            <a:ext cx="3641142" cy="784228"/>
            <a:chOff x="1205209" y="3187700"/>
            <a:chExt cx="9424690" cy="2029888"/>
          </a:xfrm>
        </p:grpSpPr>
        <p:sp>
          <p:nvSpPr>
            <p:cNvPr id="298" name="Shape 298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1205209" y="3187700"/>
              <a:ext cx="1722043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300" name="Shape 300"/>
            <p:cNvCxnSpPr>
              <a:stCxn id="299" idx="3"/>
              <a:endCxn id="301" idx="2"/>
            </p:cNvCxnSpPr>
            <p:nvPr/>
          </p:nvCxnSpPr>
          <p:spPr>
            <a:xfrm>
              <a:off x="2927253" y="4171950"/>
              <a:ext cx="1244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02" name="Shape 302"/>
            <p:cNvCxnSpPr>
              <a:stCxn id="303" idx="6"/>
              <a:endCxn id="298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01" name="Shape 301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6368835" y="4848255"/>
              <a:ext cx="651896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5472765" y="2256376"/>
            <a:ext cx="1240161" cy="63074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311" name="Shape 311"/>
          <p:cNvSpPr/>
          <p:nvPr/>
        </p:nvSpPr>
        <p:spPr>
          <a:xfrm>
            <a:off x="5472765" y="3600287"/>
            <a:ext cx="1240161" cy="63074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</a:p>
        </p:txBody>
      </p:sp>
      <p:cxnSp>
        <p:nvCxnSpPr>
          <p:cNvPr id="312" name="Shape 312"/>
          <p:cNvCxnSpPr>
            <a:stCxn id="298" idx="4"/>
            <a:endCxn id="310" idx="1"/>
          </p:cNvCxnSpPr>
          <p:nvPr/>
        </p:nvCxnSpPr>
        <p:spPr>
          <a:xfrm flipH="1" rot="10800000">
            <a:off x="4545049" y="2571718"/>
            <a:ext cx="927600" cy="93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3" name="Shape 313"/>
          <p:cNvCxnSpPr>
            <a:stCxn id="310" idx="2"/>
            <a:endCxn id="311" idx="0"/>
          </p:cNvCxnSpPr>
          <p:nvPr/>
        </p:nvCxnSpPr>
        <p:spPr>
          <a:xfrm>
            <a:off x="6092846" y="2887123"/>
            <a:ext cx="0" cy="713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4" name="Shape 314"/>
          <p:cNvCxnSpPr>
            <a:stCxn id="311" idx="1"/>
            <a:endCxn id="298" idx="4"/>
          </p:cNvCxnSpPr>
          <p:nvPr/>
        </p:nvCxnSpPr>
        <p:spPr>
          <a:xfrm rot="10800000">
            <a:off x="4545165" y="3509160"/>
            <a:ext cx="92760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5" name="Shape 31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7" name="Shape 31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61595" y="4503859"/>
            <a:ext cx="2248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http://hadoop.apache.org/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map/reduce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</a:p>
        </p:txBody>
      </p:sp>
      <p:sp>
        <p:nvSpPr>
          <p:cNvPr id="325" name="Shape 32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7" name="Shape 327"/>
          <p:cNvSpPr/>
          <p:nvPr/>
        </p:nvSpPr>
        <p:spPr>
          <a:xfrm>
            <a:off x="5627075" y="1826336"/>
            <a:ext cx="1576020" cy="85065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328" name="Shape 328"/>
          <p:cNvSpPr/>
          <p:nvPr/>
        </p:nvSpPr>
        <p:spPr>
          <a:xfrm>
            <a:off x="5627075" y="3336341"/>
            <a:ext cx="1576020" cy="85065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</a:p>
        </p:txBody>
      </p:sp>
      <p:graphicFrame>
        <p:nvGraphicFramePr>
          <p:cNvPr id="329" name="Shape 329"/>
          <p:cNvGraphicFramePr/>
          <p:nvPr/>
        </p:nvGraphicFramePr>
        <p:xfrm>
          <a:off x="5378692" y="4378385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{F50C70A1-9683-4572-9374-DEA27E6484E7}</a:tableStyleId>
              </a:tblPr>
              <a:tblGrid>
                <a:gridCol w="1036375"/>
                <a:gridCol w="103637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Value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896888" y="1328817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{FC4F15A0-DAA7-47BE-90C8-EBDA338CC18D}</a:tableStyleId>
              </a:tblPr>
              <a:tblGrid>
                <a:gridCol w="103637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Value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cxnSp>
        <p:nvCxnSpPr>
          <p:cNvPr id="331" name="Shape 331"/>
          <p:cNvCxnSpPr>
            <a:endCxn id="327" idx="0"/>
          </p:cNvCxnSpPr>
          <p:nvPr/>
        </p:nvCxnSpPr>
        <p:spPr>
          <a:xfrm>
            <a:off x="6415085" y="1607036"/>
            <a:ext cx="0" cy="21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32" name="Shape 332"/>
          <p:cNvCxnSpPr>
            <a:stCxn id="327" idx="2"/>
          </p:cNvCxnSpPr>
          <p:nvPr/>
        </p:nvCxnSpPr>
        <p:spPr>
          <a:xfrm>
            <a:off x="6415085" y="2676992"/>
            <a:ext cx="0" cy="18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33" name="Shape 333"/>
          <p:cNvCxnSpPr>
            <a:endCxn id="328" idx="0"/>
          </p:cNvCxnSpPr>
          <p:nvPr/>
        </p:nvCxnSpPr>
        <p:spPr>
          <a:xfrm>
            <a:off x="6415086" y="3144941"/>
            <a:ext cx="0" cy="1913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334" name="Shape 334"/>
          <p:cNvCxnSpPr>
            <a:stCxn id="328" idx="2"/>
          </p:cNvCxnSpPr>
          <p:nvPr/>
        </p:nvCxnSpPr>
        <p:spPr>
          <a:xfrm>
            <a:off x="6415086" y="4186997"/>
            <a:ext cx="0" cy="19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graphicFrame>
        <p:nvGraphicFramePr>
          <p:cNvPr id="335" name="Shape 335"/>
          <p:cNvGraphicFramePr/>
          <p:nvPr/>
        </p:nvGraphicFramePr>
        <p:xfrm>
          <a:off x="5378692" y="2866824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{43B0433E-8C75-4F9D-B0B1-CF9EE1F16C6E}</a:tableStyleId>
              </a:tblPr>
              <a:tblGrid>
                <a:gridCol w="1036375"/>
                <a:gridCol w="103637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Value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36" name="Shape 33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3377823" y="1651173"/>
            <a:ext cx="1828800" cy="1200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 Process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 – Architecture</a:t>
            </a:r>
          </a:p>
        </p:txBody>
      </p:sp>
      <p:sp>
        <p:nvSpPr>
          <p:cNvPr id="343" name="Shape 343"/>
          <p:cNvSpPr/>
          <p:nvPr/>
        </p:nvSpPr>
        <p:spPr>
          <a:xfrm>
            <a:off x="152400" y="2859073"/>
            <a:ext cx="914400" cy="28575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</a:p>
        </p:txBody>
      </p:sp>
      <p:sp>
        <p:nvSpPr>
          <p:cNvPr id="344" name="Shape 344"/>
          <p:cNvSpPr/>
          <p:nvPr/>
        </p:nvSpPr>
        <p:spPr>
          <a:xfrm>
            <a:off x="1524000" y="1514475"/>
            <a:ext cx="1361591" cy="4034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Format</a:t>
            </a:r>
          </a:p>
        </p:txBody>
      </p:sp>
      <p:sp>
        <p:nvSpPr>
          <p:cNvPr id="345" name="Shape 345"/>
          <p:cNvSpPr/>
          <p:nvPr/>
        </p:nvSpPr>
        <p:spPr>
          <a:xfrm>
            <a:off x="1524000" y="4193502"/>
            <a:ext cx="1361589" cy="400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Format</a:t>
            </a:r>
          </a:p>
        </p:txBody>
      </p:sp>
      <p:sp>
        <p:nvSpPr>
          <p:cNvPr id="346" name="Shape 346"/>
          <p:cNvSpPr/>
          <p:nvPr/>
        </p:nvSpPr>
        <p:spPr>
          <a:xfrm>
            <a:off x="3774645" y="1966550"/>
            <a:ext cx="1023533" cy="28803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Reader</a:t>
            </a:r>
          </a:p>
        </p:txBody>
      </p:sp>
      <p:sp>
        <p:nvSpPr>
          <p:cNvPr id="347" name="Shape 347"/>
          <p:cNvSpPr/>
          <p:nvPr/>
        </p:nvSpPr>
        <p:spPr>
          <a:xfrm>
            <a:off x="3774644" y="2372868"/>
            <a:ext cx="1023533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sp>
        <p:nvSpPr>
          <p:cNvPr id="348" name="Shape 348"/>
          <p:cNvSpPr/>
          <p:nvPr/>
        </p:nvSpPr>
        <p:spPr>
          <a:xfrm>
            <a:off x="3377823" y="3200400"/>
            <a:ext cx="1828800" cy="1200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 Process</a:t>
            </a:r>
          </a:p>
        </p:txBody>
      </p:sp>
      <p:cxnSp>
        <p:nvCxnSpPr>
          <p:cNvPr id="349" name="Shape 349"/>
          <p:cNvCxnSpPr>
            <a:stCxn id="341" idx="2"/>
            <a:endCxn id="348" idx="0"/>
          </p:cNvCxnSpPr>
          <p:nvPr/>
        </p:nvCxnSpPr>
        <p:spPr>
          <a:xfrm>
            <a:off x="4292223" y="2851323"/>
            <a:ext cx="0" cy="349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0" name="Shape 350"/>
          <p:cNvCxnSpPr>
            <a:stCxn id="343" idx="3"/>
            <a:endCxn id="344" idx="1"/>
          </p:cNvCxnSpPr>
          <p:nvPr/>
        </p:nvCxnSpPr>
        <p:spPr>
          <a:xfrm flipH="1" rot="10800000">
            <a:off x="1066800" y="1716148"/>
            <a:ext cx="457200" cy="12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351" name="Shape 351"/>
          <p:cNvCxnSpPr>
            <a:stCxn id="343" idx="3"/>
            <a:endCxn id="345" idx="1"/>
          </p:cNvCxnSpPr>
          <p:nvPr/>
        </p:nvCxnSpPr>
        <p:spPr>
          <a:xfrm>
            <a:off x="1066800" y="3001948"/>
            <a:ext cx="457200" cy="139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352" name="Shape 352"/>
          <p:cNvCxnSpPr>
            <a:stCxn id="345" idx="3"/>
          </p:cNvCxnSpPr>
          <p:nvPr/>
        </p:nvCxnSpPr>
        <p:spPr>
          <a:xfrm flipH="1" rot="10800000">
            <a:off x="2885589" y="4202127"/>
            <a:ext cx="905999" cy="19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353" name="Shape 353"/>
          <p:cNvCxnSpPr>
            <a:stCxn id="344" idx="3"/>
            <a:endCxn id="346" idx="1"/>
          </p:cNvCxnSpPr>
          <p:nvPr/>
        </p:nvCxnSpPr>
        <p:spPr>
          <a:xfrm>
            <a:off x="2885592" y="1716196"/>
            <a:ext cx="889200" cy="39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354" name="Shape 354"/>
          <p:cNvCxnSpPr>
            <a:stCxn id="346" idx="2"/>
            <a:endCxn id="347" idx="0"/>
          </p:cNvCxnSpPr>
          <p:nvPr/>
        </p:nvCxnSpPr>
        <p:spPr>
          <a:xfrm>
            <a:off x="4286412" y="2254586"/>
            <a:ext cx="0" cy="11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3774644" y="3486150"/>
            <a:ext cx="1023533" cy="4000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Reducer</a:t>
            </a:r>
          </a:p>
        </p:txBody>
      </p:sp>
      <p:sp>
        <p:nvSpPr>
          <p:cNvPr id="356" name="Shape 356"/>
          <p:cNvSpPr/>
          <p:nvPr/>
        </p:nvSpPr>
        <p:spPr>
          <a:xfrm>
            <a:off x="3791434" y="4059223"/>
            <a:ext cx="1006743" cy="28575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Writer</a:t>
            </a:r>
          </a:p>
        </p:txBody>
      </p:sp>
      <p:cxnSp>
        <p:nvCxnSpPr>
          <p:cNvPr id="357" name="Shape 357"/>
          <p:cNvCxnSpPr>
            <a:stCxn id="355" idx="2"/>
            <a:endCxn id="356" idx="0"/>
          </p:cNvCxnSpPr>
          <p:nvPr/>
        </p:nvCxnSpPr>
        <p:spPr>
          <a:xfrm>
            <a:off x="4286411" y="3886200"/>
            <a:ext cx="8400" cy="17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8" name="Shape 358"/>
          <p:cNvCxnSpPr>
            <a:stCxn id="343" idx="3"/>
            <a:endCxn id="347" idx="1"/>
          </p:cNvCxnSpPr>
          <p:nvPr/>
        </p:nvCxnSpPr>
        <p:spPr>
          <a:xfrm flipH="1" rot="10800000">
            <a:off x="1066800" y="2571748"/>
            <a:ext cx="2707800" cy="43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359" name="Shape 359"/>
          <p:cNvCxnSpPr>
            <a:stCxn id="343" idx="3"/>
            <a:endCxn id="355" idx="1"/>
          </p:cNvCxnSpPr>
          <p:nvPr/>
        </p:nvCxnSpPr>
        <p:spPr>
          <a:xfrm>
            <a:off x="1066800" y="3001948"/>
            <a:ext cx="2707800" cy="68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sp>
        <p:nvSpPr>
          <p:cNvPr id="360" name="Shape 360"/>
          <p:cNvSpPr/>
          <p:nvPr/>
        </p:nvSpPr>
        <p:spPr>
          <a:xfrm>
            <a:off x="3377823" y="4593552"/>
            <a:ext cx="1828800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Data</a:t>
            </a:r>
          </a:p>
        </p:txBody>
      </p:sp>
      <p:sp>
        <p:nvSpPr>
          <p:cNvPr id="361" name="Shape 361"/>
          <p:cNvSpPr/>
          <p:nvPr/>
        </p:nvSpPr>
        <p:spPr>
          <a:xfrm>
            <a:off x="3377823" y="971550"/>
            <a:ext cx="5308976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Data</a:t>
            </a:r>
          </a:p>
        </p:txBody>
      </p:sp>
      <p:cxnSp>
        <p:nvCxnSpPr>
          <p:cNvPr id="362" name="Shape 362"/>
          <p:cNvCxnSpPr>
            <a:stCxn id="344" idx="3"/>
            <a:endCxn id="361" idx="1"/>
          </p:cNvCxnSpPr>
          <p:nvPr/>
        </p:nvCxnSpPr>
        <p:spPr>
          <a:xfrm flipH="1" rot="10800000">
            <a:off x="2885592" y="1085896"/>
            <a:ext cx="492300" cy="6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3" name="Shape 363"/>
          <p:cNvCxnSpPr>
            <a:stCxn id="348" idx="2"/>
            <a:endCxn id="360" idx="0"/>
          </p:cNvCxnSpPr>
          <p:nvPr/>
        </p:nvCxnSpPr>
        <p:spPr>
          <a:xfrm>
            <a:off x="4292223" y="4400549"/>
            <a:ext cx="0" cy="19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4" name="Shape 364"/>
          <p:cNvCxnSpPr>
            <a:endCxn id="341" idx="0"/>
          </p:cNvCxnSpPr>
          <p:nvPr/>
        </p:nvCxnSpPr>
        <p:spPr>
          <a:xfrm>
            <a:off x="4292223" y="1514373"/>
            <a:ext cx="0" cy="13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" name="Shape 365"/>
          <p:cNvSpPr/>
          <p:nvPr/>
        </p:nvSpPr>
        <p:spPr>
          <a:xfrm>
            <a:off x="3377823" y="1200150"/>
            <a:ext cx="1828800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Split</a:t>
            </a:r>
          </a:p>
        </p:txBody>
      </p:sp>
      <p:sp>
        <p:nvSpPr>
          <p:cNvPr id="366" name="Shape 366"/>
          <p:cNvSpPr/>
          <p:nvPr/>
        </p:nvSpPr>
        <p:spPr>
          <a:xfrm>
            <a:off x="6858000" y="1651173"/>
            <a:ext cx="1828800" cy="12078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 Process</a:t>
            </a:r>
          </a:p>
        </p:txBody>
      </p:sp>
      <p:sp>
        <p:nvSpPr>
          <p:cNvPr id="367" name="Shape 367"/>
          <p:cNvSpPr/>
          <p:nvPr/>
        </p:nvSpPr>
        <p:spPr>
          <a:xfrm>
            <a:off x="6858000" y="3200400"/>
            <a:ext cx="1828800" cy="1200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 Process</a:t>
            </a:r>
          </a:p>
        </p:txBody>
      </p:sp>
      <p:cxnSp>
        <p:nvCxnSpPr>
          <p:cNvPr id="368" name="Shape 368"/>
          <p:cNvCxnSpPr>
            <a:stCxn id="366" idx="2"/>
            <a:endCxn id="367" idx="0"/>
          </p:cNvCxnSpPr>
          <p:nvPr/>
        </p:nvCxnSpPr>
        <p:spPr>
          <a:xfrm>
            <a:off x="7772400" y="2859072"/>
            <a:ext cx="0" cy="34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9" name="Shape 369"/>
          <p:cNvSpPr/>
          <p:nvPr/>
        </p:nvSpPr>
        <p:spPr>
          <a:xfrm>
            <a:off x="6858000" y="4593552"/>
            <a:ext cx="1828800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Data</a:t>
            </a:r>
          </a:p>
        </p:txBody>
      </p:sp>
      <p:cxnSp>
        <p:nvCxnSpPr>
          <p:cNvPr id="370" name="Shape 370"/>
          <p:cNvCxnSpPr>
            <a:stCxn id="367" idx="2"/>
            <a:endCxn id="369" idx="0"/>
          </p:cNvCxnSpPr>
          <p:nvPr/>
        </p:nvCxnSpPr>
        <p:spPr>
          <a:xfrm>
            <a:off x="7772400" y="4400549"/>
            <a:ext cx="0" cy="19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1" name="Shape 371"/>
          <p:cNvCxnSpPr>
            <a:endCxn id="366" idx="0"/>
          </p:cNvCxnSpPr>
          <p:nvPr/>
        </p:nvCxnSpPr>
        <p:spPr>
          <a:xfrm>
            <a:off x="7772400" y="1514373"/>
            <a:ext cx="0" cy="13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2" name="Shape 372"/>
          <p:cNvSpPr/>
          <p:nvPr/>
        </p:nvSpPr>
        <p:spPr>
          <a:xfrm>
            <a:off x="6858000" y="1200150"/>
            <a:ext cx="1828800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Split</a:t>
            </a:r>
          </a:p>
        </p:txBody>
      </p:sp>
      <p:sp>
        <p:nvSpPr>
          <p:cNvPr id="373" name="Shape 373"/>
          <p:cNvSpPr/>
          <p:nvPr/>
        </p:nvSpPr>
        <p:spPr>
          <a:xfrm>
            <a:off x="7271611" y="1966550"/>
            <a:ext cx="1006743" cy="28803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Reader</a:t>
            </a:r>
          </a:p>
        </p:txBody>
      </p:sp>
      <p:sp>
        <p:nvSpPr>
          <p:cNvPr id="374" name="Shape 374"/>
          <p:cNvSpPr/>
          <p:nvPr/>
        </p:nvSpPr>
        <p:spPr>
          <a:xfrm>
            <a:off x="7271611" y="2372867"/>
            <a:ext cx="1006743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cxnSp>
        <p:nvCxnSpPr>
          <p:cNvPr id="375" name="Shape 375"/>
          <p:cNvCxnSpPr>
            <a:stCxn id="373" idx="2"/>
            <a:endCxn id="374" idx="0"/>
          </p:cNvCxnSpPr>
          <p:nvPr/>
        </p:nvCxnSpPr>
        <p:spPr>
          <a:xfrm>
            <a:off x="7774983" y="2254586"/>
            <a:ext cx="0" cy="11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6" name="Shape 376"/>
          <p:cNvSpPr/>
          <p:nvPr/>
        </p:nvSpPr>
        <p:spPr>
          <a:xfrm>
            <a:off x="7271611" y="3514725"/>
            <a:ext cx="1006743" cy="4000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Reducer</a:t>
            </a:r>
          </a:p>
        </p:txBody>
      </p:sp>
      <p:sp>
        <p:nvSpPr>
          <p:cNvPr id="377" name="Shape 377"/>
          <p:cNvSpPr/>
          <p:nvPr/>
        </p:nvSpPr>
        <p:spPr>
          <a:xfrm>
            <a:off x="7271611" y="4059223"/>
            <a:ext cx="1006743" cy="28575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Writer</a:t>
            </a:r>
          </a:p>
        </p:txBody>
      </p:sp>
      <p:cxnSp>
        <p:nvCxnSpPr>
          <p:cNvPr id="378" name="Shape 378"/>
          <p:cNvCxnSpPr>
            <a:stCxn id="376" idx="2"/>
            <a:endCxn id="377" idx="0"/>
          </p:cNvCxnSpPr>
          <p:nvPr/>
        </p:nvCxnSpPr>
        <p:spPr>
          <a:xfrm>
            <a:off x="7774983" y="3914775"/>
            <a:ext cx="0" cy="14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9" name="Shape 379"/>
          <p:cNvCxnSpPr>
            <a:stCxn id="341" idx="2"/>
            <a:endCxn id="367" idx="0"/>
          </p:cNvCxnSpPr>
          <p:nvPr/>
        </p:nvCxnSpPr>
        <p:spPr>
          <a:xfrm>
            <a:off x="4292223" y="2851323"/>
            <a:ext cx="3480299" cy="349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0" name="Shape 380"/>
          <p:cNvCxnSpPr>
            <a:stCxn id="366" idx="2"/>
            <a:endCxn id="348" idx="0"/>
          </p:cNvCxnSpPr>
          <p:nvPr/>
        </p:nvCxnSpPr>
        <p:spPr>
          <a:xfrm flipH="1">
            <a:off x="4292100" y="2859072"/>
            <a:ext cx="3480300" cy="34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 txBox="1"/>
          <p:nvPr/>
        </p:nvSpPr>
        <p:spPr>
          <a:xfrm>
            <a:off x="5405560" y="2851323"/>
            <a:ext cx="1403888" cy="484748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Partition, shuffle &amp; sort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5464443" y="1651173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66800" y="2039617"/>
            <a:ext cx="838199" cy="25391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990600" y="3559217"/>
            <a:ext cx="838199" cy="25391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828800" y="2662842"/>
            <a:ext cx="838199" cy="25391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781577" y="3144823"/>
            <a:ext cx="838199" cy="25391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</a:t>
            </a:r>
          </a:p>
        </p:txBody>
      </p:sp>
      <p:sp>
        <p:nvSpPr>
          <p:cNvPr id="387" name="Shape 3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388" name="Shape 38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3377823" y="1651173"/>
            <a:ext cx="1828800" cy="21207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 Process</a:t>
            </a: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 – Mapper Process</a:t>
            </a:r>
          </a:p>
        </p:txBody>
      </p:sp>
      <p:sp>
        <p:nvSpPr>
          <p:cNvPr id="396" name="Shape 396"/>
          <p:cNvSpPr/>
          <p:nvPr/>
        </p:nvSpPr>
        <p:spPr>
          <a:xfrm>
            <a:off x="3505200" y="1966550"/>
            <a:ext cx="1600199" cy="28803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Reader</a:t>
            </a:r>
          </a:p>
        </p:txBody>
      </p:sp>
      <p:sp>
        <p:nvSpPr>
          <p:cNvPr id="397" name="Shape 397"/>
          <p:cNvSpPr/>
          <p:nvPr/>
        </p:nvSpPr>
        <p:spPr>
          <a:xfrm>
            <a:off x="3505200" y="2372868"/>
            <a:ext cx="1600199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sp>
        <p:nvSpPr>
          <p:cNvPr id="398" name="Shape 398"/>
          <p:cNvSpPr/>
          <p:nvPr/>
        </p:nvSpPr>
        <p:spPr>
          <a:xfrm>
            <a:off x="3377823" y="4059223"/>
            <a:ext cx="1828800" cy="341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 Process</a:t>
            </a:r>
          </a:p>
        </p:txBody>
      </p:sp>
      <p:cxnSp>
        <p:nvCxnSpPr>
          <p:cNvPr id="399" name="Shape 399"/>
          <p:cNvCxnSpPr>
            <a:stCxn id="394" idx="2"/>
            <a:endCxn id="398" idx="0"/>
          </p:cNvCxnSpPr>
          <p:nvPr/>
        </p:nvCxnSpPr>
        <p:spPr>
          <a:xfrm>
            <a:off x="4292223" y="3771899"/>
            <a:ext cx="0" cy="28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0" name="Shape 400"/>
          <p:cNvCxnSpPr>
            <a:stCxn id="396" idx="2"/>
            <a:endCxn id="397" idx="0"/>
          </p:cNvCxnSpPr>
          <p:nvPr/>
        </p:nvCxnSpPr>
        <p:spPr>
          <a:xfrm>
            <a:off x="4305300" y="2254586"/>
            <a:ext cx="0" cy="11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1" name="Shape 401"/>
          <p:cNvSpPr/>
          <p:nvPr/>
        </p:nvSpPr>
        <p:spPr>
          <a:xfrm>
            <a:off x="3384281" y="4593552"/>
            <a:ext cx="1822341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Data</a:t>
            </a:r>
          </a:p>
        </p:txBody>
      </p:sp>
      <p:sp>
        <p:nvSpPr>
          <p:cNvPr id="402" name="Shape 402"/>
          <p:cNvSpPr/>
          <p:nvPr/>
        </p:nvSpPr>
        <p:spPr>
          <a:xfrm>
            <a:off x="3384281" y="971550"/>
            <a:ext cx="5302518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Data</a:t>
            </a:r>
          </a:p>
        </p:txBody>
      </p:sp>
      <p:cxnSp>
        <p:nvCxnSpPr>
          <p:cNvPr id="403" name="Shape 403"/>
          <p:cNvCxnSpPr>
            <a:stCxn id="398" idx="2"/>
            <a:endCxn id="401" idx="0"/>
          </p:cNvCxnSpPr>
          <p:nvPr/>
        </p:nvCxnSpPr>
        <p:spPr>
          <a:xfrm>
            <a:off x="4292223" y="4400549"/>
            <a:ext cx="3300" cy="19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4" name="Shape 404"/>
          <p:cNvCxnSpPr>
            <a:endCxn id="394" idx="0"/>
          </p:cNvCxnSpPr>
          <p:nvPr/>
        </p:nvCxnSpPr>
        <p:spPr>
          <a:xfrm flipH="1">
            <a:off x="4292223" y="1514373"/>
            <a:ext cx="11400" cy="13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5" name="Shape 405"/>
          <p:cNvSpPr/>
          <p:nvPr/>
        </p:nvSpPr>
        <p:spPr>
          <a:xfrm>
            <a:off x="3384281" y="1200150"/>
            <a:ext cx="1838648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Split</a:t>
            </a:r>
          </a:p>
        </p:txBody>
      </p:sp>
      <p:sp>
        <p:nvSpPr>
          <p:cNvPr id="406" name="Shape 406"/>
          <p:cNvSpPr/>
          <p:nvPr/>
        </p:nvSpPr>
        <p:spPr>
          <a:xfrm>
            <a:off x="6858000" y="1651173"/>
            <a:ext cx="1828800" cy="21207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 Process</a:t>
            </a:r>
          </a:p>
        </p:txBody>
      </p:sp>
      <p:sp>
        <p:nvSpPr>
          <p:cNvPr id="407" name="Shape 407"/>
          <p:cNvSpPr/>
          <p:nvPr/>
        </p:nvSpPr>
        <p:spPr>
          <a:xfrm>
            <a:off x="6858000" y="4059223"/>
            <a:ext cx="1828800" cy="341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Reducer Process</a:t>
            </a:r>
          </a:p>
        </p:txBody>
      </p:sp>
      <p:cxnSp>
        <p:nvCxnSpPr>
          <p:cNvPr id="408" name="Shape 408"/>
          <p:cNvCxnSpPr>
            <a:stCxn id="406" idx="2"/>
            <a:endCxn id="407" idx="0"/>
          </p:cNvCxnSpPr>
          <p:nvPr/>
        </p:nvCxnSpPr>
        <p:spPr>
          <a:xfrm>
            <a:off x="7772400" y="3771899"/>
            <a:ext cx="0" cy="28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9" name="Shape 409"/>
          <p:cNvSpPr/>
          <p:nvPr/>
        </p:nvSpPr>
        <p:spPr>
          <a:xfrm>
            <a:off x="6858000" y="4593552"/>
            <a:ext cx="1828800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Data</a:t>
            </a:r>
          </a:p>
        </p:txBody>
      </p:sp>
      <p:cxnSp>
        <p:nvCxnSpPr>
          <p:cNvPr id="410" name="Shape 410"/>
          <p:cNvCxnSpPr>
            <a:stCxn id="407" idx="2"/>
            <a:endCxn id="409" idx="0"/>
          </p:cNvCxnSpPr>
          <p:nvPr/>
        </p:nvCxnSpPr>
        <p:spPr>
          <a:xfrm>
            <a:off x="7772400" y="4400549"/>
            <a:ext cx="0" cy="19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11" name="Shape 411"/>
          <p:cNvCxnSpPr>
            <a:endCxn id="406" idx="0"/>
          </p:cNvCxnSpPr>
          <p:nvPr/>
        </p:nvCxnSpPr>
        <p:spPr>
          <a:xfrm>
            <a:off x="7772400" y="1514373"/>
            <a:ext cx="0" cy="13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6858000" y="1200150"/>
            <a:ext cx="1828800" cy="3143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Split</a:t>
            </a:r>
          </a:p>
        </p:txBody>
      </p:sp>
      <p:cxnSp>
        <p:nvCxnSpPr>
          <p:cNvPr id="413" name="Shape 413"/>
          <p:cNvCxnSpPr>
            <a:stCxn id="394" idx="2"/>
            <a:endCxn id="407" idx="0"/>
          </p:cNvCxnSpPr>
          <p:nvPr/>
        </p:nvCxnSpPr>
        <p:spPr>
          <a:xfrm>
            <a:off x="4292223" y="3771899"/>
            <a:ext cx="3480299" cy="28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14" name="Shape 414"/>
          <p:cNvCxnSpPr>
            <a:stCxn id="406" idx="2"/>
            <a:endCxn id="398" idx="0"/>
          </p:cNvCxnSpPr>
          <p:nvPr/>
        </p:nvCxnSpPr>
        <p:spPr>
          <a:xfrm flipH="1">
            <a:off x="4292100" y="3771899"/>
            <a:ext cx="3480300" cy="28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5" name="Shape 415"/>
          <p:cNvSpPr txBox="1"/>
          <p:nvPr/>
        </p:nvSpPr>
        <p:spPr>
          <a:xfrm>
            <a:off x="5344332" y="3242436"/>
            <a:ext cx="140388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Partition, shuffle &amp; sort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464443" y="1651173"/>
            <a:ext cx="114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417" name="Shape 417"/>
          <p:cNvSpPr/>
          <p:nvPr/>
        </p:nvSpPr>
        <p:spPr>
          <a:xfrm>
            <a:off x="3505200" y="2859787"/>
            <a:ext cx="1600199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Combiner</a:t>
            </a:r>
          </a:p>
        </p:txBody>
      </p:sp>
      <p:sp>
        <p:nvSpPr>
          <p:cNvPr id="418" name="Shape 418"/>
          <p:cNvSpPr/>
          <p:nvPr/>
        </p:nvSpPr>
        <p:spPr>
          <a:xfrm>
            <a:off x="3505200" y="3342030"/>
            <a:ext cx="1600199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Partitioner</a:t>
            </a:r>
          </a:p>
        </p:txBody>
      </p:sp>
      <p:cxnSp>
        <p:nvCxnSpPr>
          <p:cNvPr id="419" name="Shape 419"/>
          <p:cNvCxnSpPr>
            <a:stCxn id="417" idx="2"/>
            <a:endCxn id="418" idx="0"/>
          </p:cNvCxnSpPr>
          <p:nvPr/>
        </p:nvCxnSpPr>
        <p:spPr>
          <a:xfrm>
            <a:off x="4305299" y="3257550"/>
            <a:ext cx="0" cy="8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0" name="Shape 420"/>
          <p:cNvCxnSpPr>
            <a:stCxn id="397" idx="2"/>
            <a:endCxn id="417" idx="0"/>
          </p:cNvCxnSpPr>
          <p:nvPr/>
        </p:nvCxnSpPr>
        <p:spPr>
          <a:xfrm>
            <a:off x="4305299" y="2770631"/>
            <a:ext cx="0" cy="8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6972300" y="1962568"/>
            <a:ext cx="1600199" cy="28803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Reader</a:t>
            </a:r>
          </a:p>
        </p:txBody>
      </p:sp>
      <p:sp>
        <p:nvSpPr>
          <p:cNvPr id="422" name="Shape 422"/>
          <p:cNvSpPr/>
          <p:nvPr/>
        </p:nvSpPr>
        <p:spPr>
          <a:xfrm>
            <a:off x="6972300" y="2368887"/>
            <a:ext cx="1600199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Mapper</a:t>
            </a:r>
          </a:p>
        </p:txBody>
      </p:sp>
      <p:cxnSp>
        <p:nvCxnSpPr>
          <p:cNvPr id="423" name="Shape 423"/>
          <p:cNvCxnSpPr>
            <a:stCxn id="421" idx="2"/>
            <a:endCxn id="422" idx="0"/>
          </p:cNvCxnSpPr>
          <p:nvPr/>
        </p:nvCxnSpPr>
        <p:spPr>
          <a:xfrm>
            <a:off x="7772400" y="2250604"/>
            <a:ext cx="0" cy="11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4" name="Shape 424"/>
          <p:cNvSpPr/>
          <p:nvPr/>
        </p:nvSpPr>
        <p:spPr>
          <a:xfrm>
            <a:off x="6972300" y="2855804"/>
            <a:ext cx="1600199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Combiner</a:t>
            </a:r>
          </a:p>
        </p:txBody>
      </p:sp>
      <p:sp>
        <p:nvSpPr>
          <p:cNvPr id="425" name="Shape 425"/>
          <p:cNvSpPr/>
          <p:nvPr/>
        </p:nvSpPr>
        <p:spPr>
          <a:xfrm>
            <a:off x="6972300" y="3338049"/>
            <a:ext cx="1600199" cy="3977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Partitioner</a:t>
            </a:r>
          </a:p>
        </p:txBody>
      </p:sp>
      <p:cxnSp>
        <p:nvCxnSpPr>
          <p:cNvPr id="426" name="Shape 426"/>
          <p:cNvCxnSpPr>
            <a:stCxn id="424" idx="2"/>
            <a:endCxn id="425" idx="0"/>
          </p:cNvCxnSpPr>
          <p:nvPr/>
        </p:nvCxnSpPr>
        <p:spPr>
          <a:xfrm>
            <a:off x="7772399" y="3253568"/>
            <a:ext cx="0" cy="8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7" name="Shape 427"/>
          <p:cNvCxnSpPr>
            <a:stCxn id="422" idx="2"/>
            <a:endCxn id="424" idx="0"/>
          </p:cNvCxnSpPr>
          <p:nvPr/>
        </p:nvCxnSpPr>
        <p:spPr>
          <a:xfrm>
            <a:off x="7772399" y="2766650"/>
            <a:ext cx="0" cy="8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8" name="Shape 428"/>
          <p:cNvSpPr txBox="1"/>
          <p:nvPr/>
        </p:nvSpPr>
        <p:spPr>
          <a:xfrm>
            <a:off x="465151" y="1582824"/>
            <a:ext cx="257622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 Process can contain 3 parts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Mapper: Map incoming key/value pairs to new key/value pairs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Combiner: Combine key/values with same key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Partitioner: Partition key/value pairs to reducer processes</a:t>
            </a:r>
          </a:p>
        </p:txBody>
      </p:sp>
      <p:sp>
        <p:nvSpPr>
          <p:cNvPr id="429" name="Shape 42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430" name="Shape 43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Perform Map-Step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439" name="Shape 43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Perform Reduce-Step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448" name="Shape 44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this talk about?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 an overview of the Hadoop Ecosystem and related Apache projects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Showing the architecture/functionality of some projects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Illustrating the combination of different projects based on a simple example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intention of this talk is to give an overview of the Hadoop Ecosystem for beginners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Run Map/Reduce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Hadoop</a:t>
            </a:r>
          </a:p>
        </p:txBody>
      </p:sp>
      <p:sp>
        <p:nvSpPr>
          <p:cNvPr id="456" name="Shape 45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457" name="Shape 45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</a:p>
        </p:txBody>
      </p:sp>
      <p:grpSp>
        <p:nvGrpSpPr>
          <p:cNvPr id="464" name="Shape 464"/>
          <p:cNvGrpSpPr/>
          <p:nvPr/>
        </p:nvGrpSpPr>
        <p:grpSpPr>
          <a:xfrm>
            <a:off x="3745395" y="1184432"/>
            <a:ext cx="1653209" cy="571500"/>
            <a:chOff x="2399526" y="3047999"/>
            <a:chExt cx="2204279" cy="762000"/>
          </a:xfrm>
        </p:grpSpPr>
        <p:sp>
          <p:nvSpPr>
            <p:cNvPr id="465" name="Shape 465"/>
            <p:cNvSpPr/>
            <p:nvPr/>
          </p:nvSpPr>
          <p:spPr>
            <a:xfrm>
              <a:off x="2399526" y="3047999"/>
              <a:ext cx="2204279" cy="7620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2635883" y="3385082"/>
              <a:ext cx="1737335" cy="35998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Scheduler</a:t>
              </a:r>
            </a:p>
          </p:txBody>
        </p:sp>
      </p:grpSp>
      <p:cxnSp>
        <p:nvCxnSpPr>
          <p:cNvPr id="467" name="Shape 467"/>
          <p:cNvCxnSpPr>
            <a:endCxn id="465" idx="0"/>
          </p:cNvCxnSpPr>
          <p:nvPr/>
        </p:nvCxnSpPr>
        <p:spPr>
          <a:xfrm>
            <a:off x="4572000" y="1005332"/>
            <a:ext cx="0" cy="17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68" name="Shape 468"/>
          <p:cNvGrpSpPr/>
          <p:nvPr/>
        </p:nvGrpSpPr>
        <p:grpSpPr>
          <a:xfrm>
            <a:off x="633492" y="2423510"/>
            <a:ext cx="2286000" cy="1457325"/>
            <a:chOff x="8305800" y="69590"/>
            <a:chExt cx="3048000" cy="1943100"/>
          </a:xfrm>
        </p:grpSpPr>
        <p:sp>
          <p:nvSpPr>
            <p:cNvPr id="469" name="Shape 469"/>
            <p:cNvSpPr/>
            <p:nvPr/>
          </p:nvSpPr>
          <p:spPr>
            <a:xfrm>
              <a:off x="8305800" y="69590"/>
              <a:ext cx="3048000" cy="1943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Manager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8813800" y="469641"/>
              <a:ext cx="2082798" cy="5715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</a:p>
          </p:txBody>
        </p:sp>
        <p:sp>
          <p:nvSpPr>
            <p:cNvPr id="471" name="Shape 471"/>
            <p:cNvSpPr/>
            <p:nvPr/>
          </p:nvSpPr>
          <p:spPr>
            <a:xfrm>
              <a:off x="8813800" y="1159717"/>
              <a:ext cx="2082798" cy="6095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Master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429000" y="2423510"/>
            <a:ext cx="2286000" cy="1457325"/>
            <a:chOff x="8305800" y="2265783"/>
            <a:chExt cx="3048000" cy="1943100"/>
          </a:xfrm>
        </p:grpSpPr>
        <p:sp>
          <p:nvSpPr>
            <p:cNvPr id="473" name="Shape 473"/>
            <p:cNvSpPr/>
            <p:nvPr/>
          </p:nvSpPr>
          <p:spPr>
            <a:xfrm>
              <a:off x="8305800" y="2265783"/>
              <a:ext cx="3048000" cy="1943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Manager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8813800" y="2665833"/>
              <a:ext cx="2082798" cy="5715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8813800" y="3355910"/>
              <a:ext cx="2082800" cy="60959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Master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6680018" y="2423510"/>
            <a:ext cx="2286000" cy="1457325"/>
            <a:chOff x="8305800" y="4495800"/>
            <a:chExt cx="3048000" cy="1943100"/>
          </a:xfrm>
        </p:grpSpPr>
        <p:sp>
          <p:nvSpPr>
            <p:cNvPr id="477" name="Shape 477"/>
            <p:cNvSpPr/>
            <p:nvPr/>
          </p:nvSpPr>
          <p:spPr>
            <a:xfrm>
              <a:off x="8305800" y="4495800"/>
              <a:ext cx="3048000" cy="1943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Node Manager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8813800" y="4895850"/>
              <a:ext cx="2082800" cy="5715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8813800" y="5585926"/>
              <a:ext cx="2082798" cy="60959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</a:p>
          </p:txBody>
        </p:sp>
      </p:grpSp>
      <p:cxnSp>
        <p:nvCxnSpPr>
          <p:cNvPr id="480" name="Shape 480"/>
          <p:cNvCxnSpPr>
            <a:stCxn id="474" idx="1"/>
            <a:endCxn id="471" idx="3"/>
          </p:cNvCxnSpPr>
          <p:nvPr/>
        </p:nvCxnSpPr>
        <p:spPr>
          <a:xfrm flipH="1">
            <a:off x="2576700" y="2937860"/>
            <a:ext cx="1233300" cy="531900"/>
          </a:xfrm>
          <a:prstGeom prst="bentConnector3">
            <a:avLst>
              <a:gd fmla="val 50792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1" name="Shape 481"/>
          <p:cNvCxnSpPr>
            <a:stCxn id="470" idx="3"/>
            <a:endCxn id="475" idx="1"/>
          </p:cNvCxnSpPr>
          <p:nvPr/>
        </p:nvCxnSpPr>
        <p:spPr>
          <a:xfrm>
            <a:off x="2576592" y="2937860"/>
            <a:ext cx="1233300" cy="531900"/>
          </a:xfrm>
          <a:prstGeom prst="bentConnector3">
            <a:avLst>
              <a:gd fmla="val 3808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2" name="Shape 482"/>
          <p:cNvCxnSpPr>
            <a:stCxn id="479" idx="1"/>
            <a:endCxn id="475" idx="3"/>
          </p:cNvCxnSpPr>
          <p:nvPr/>
        </p:nvCxnSpPr>
        <p:spPr>
          <a:xfrm rot="10800000">
            <a:off x="5372018" y="3469705"/>
            <a:ext cx="1689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3" name="Shape 483"/>
          <p:cNvCxnSpPr>
            <a:stCxn id="478" idx="1"/>
            <a:endCxn id="475" idx="3"/>
          </p:cNvCxnSpPr>
          <p:nvPr/>
        </p:nvCxnSpPr>
        <p:spPr>
          <a:xfrm flipH="1">
            <a:off x="5372018" y="2937860"/>
            <a:ext cx="1689000" cy="5319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4" name="Shape 484"/>
          <p:cNvCxnSpPr>
            <a:stCxn id="469" idx="0"/>
            <a:endCxn id="465" idx="2"/>
          </p:cNvCxnSpPr>
          <p:nvPr/>
        </p:nvCxnSpPr>
        <p:spPr>
          <a:xfrm rot="-5400000">
            <a:off x="2840443" y="692060"/>
            <a:ext cx="667500" cy="27953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5" name="Shape 485"/>
          <p:cNvCxnSpPr>
            <a:stCxn id="473" idx="0"/>
            <a:endCxn id="465" idx="2"/>
          </p:cNvCxnSpPr>
          <p:nvPr/>
        </p:nvCxnSpPr>
        <p:spPr>
          <a:xfrm rot="10800000">
            <a:off x="4572000" y="1756010"/>
            <a:ext cx="0" cy="66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6" name="Shape 486"/>
          <p:cNvCxnSpPr>
            <a:stCxn id="477" idx="0"/>
            <a:endCxn id="465" idx="2"/>
          </p:cNvCxnSpPr>
          <p:nvPr/>
        </p:nvCxnSpPr>
        <p:spPr>
          <a:xfrm flipH="1" rot="5400000">
            <a:off x="5863719" y="464210"/>
            <a:ext cx="667500" cy="325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7" name="Shape 487"/>
          <p:cNvCxnSpPr>
            <a:stCxn id="471" idx="3"/>
            <a:endCxn id="465" idx="1"/>
          </p:cNvCxnSpPr>
          <p:nvPr/>
        </p:nvCxnSpPr>
        <p:spPr>
          <a:xfrm flipH="1" rot="10800000">
            <a:off x="2576592" y="1470205"/>
            <a:ext cx="1168800" cy="1999500"/>
          </a:xfrm>
          <a:prstGeom prst="bentConnector3">
            <a:avLst>
              <a:gd fmla="val 36587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488" name="Shape 488"/>
          <p:cNvCxnSpPr>
            <a:stCxn id="475" idx="3"/>
            <a:endCxn id="465" idx="3"/>
          </p:cNvCxnSpPr>
          <p:nvPr/>
        </p:nvCxnSpPr>
        <p:spPr>
          <a:xfrm flipH="1" rot="10800000">
            <a:off x="5372100" y="1470205"/>
            <a:ext cx="26400" cy="1999500"/>
          </a:xfrm>
          <a:prstGeom prst="bentConnector3">
            <a:avLst>
              <a:gd fmla="val 1668110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489" name="Shape 489"/>
          <p:cNvSpPr/>
          <p:nvPr/>
        </p:nvSpPr>
        <p:spPr>
          <a:xfrm>
            <a:off x="4037308" y="610070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33492" y="3908655"/>
            <a:ext cx="3385891" cy="9002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Manager: 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Manager: 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Master: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Container:</a:t>
            </a:r>
          </a:p>
        </p:txBody>
      </p:sp>
      <p:sp>
        <p:nvSpPr>
          <p:cNvPr id="491" name="Shape 49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492" name="Shape 49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5212079" y="2076994"/>
            <a:ext cx="1792877" cy="23219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web access log data stored on HDFS using a SQL-based language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903907" y="3128962"/>
            <a:ext cx="3641142" cy="784228"/>
            <a:chOff x="1205209" y="3187700"/>
            <a:chExt cx="9424690" cy="2029888"/>
          </a:xfrm>
        </p:grpSpPr>
        <p:sp>
          <p:nvSpPr>
            <p:cNvPr id="502" name="Shape 502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1205209" y="3187700"/>
              <a:ext cx="1722043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504" name="Shape 504"/>
            <p:cNvCxnSpPr>
              <a:stCxn id="503" idx="3"/>
              <a:endCxn id="505" idx="2"/>
            </p:cNvCxnSpPr>
            <p:nvPr/>
          </p:nvCxnSpPr>
          <p:spPr>
            <a:xfrm>
              <a:off x="2927253" y="4171950"/>
              <a:ext cx="1244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06" name="Shape 506"/>
            <p:cNvCxnSpPr>
              <a:stCxn id="507" idx="6"/>
              <a:endCxn id="502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05" name="Shape 505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6368835" y="4848255"/>
              <a:ext cx="651896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514" name="Shape 51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6" name="Shape 51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517" name="Shape 517"/>
          <p:cNvSpPr/>
          <p:nvPr/>
        </p:nvSpPr>
        <p:spPr>
          <a:xfrm>
            <a:off x="5472765" y="2256376"/>
            <a:ext cx="1240161" cy="63074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518" name="Shape 518"/>
          <p:cNvSpPr/>
          <p:nvPr/>
        </p:nvSpPr>
        <p:spPr>
          <a:xfrm>
            <a:off x="5472765" y="3600287"/>
            <a:ext cx="1240161" cy="63074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</a:p>
        </p:txBody>
      </p:sp>
      <p:cxnSp>
        <p:nvCxnSpPr>
          <p:cNvPr id="519" name="Shape 519"/>
          <p:cNvCxnSpPr>
            <a:stCxn id="502" idx="4"/>
            <a:endCxn id="517" idx="1"/>
          </p:cNvCxnSpPr>
          <p:nvPr/>
        </p:nvCxnSpPr>
        <p:spPr>
          <a:xfrm flipH="1" rot="10800000">
            <a:off x="4545049" y="2571718"/>
            <a:ext cx="927600" cy="93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0" name="Shape 520"/>
          <p:cNvCxnSpPr>
            <a:stCxn id="517" idx="2"/>
            <a:endCxn id="518" idx="0"/>
          </p:cNvCxnSpPr>
          <p:nvPr/>
        </p:nvCxnSpPr>
        <p:spPr>
          <a:xfrm>
            <a:off x="6092846" y="2887123"/>
            <a:ext cx="0" cy="7130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1" name="Shape 521"/>
          <p:cNvCxnSpPr>
            <a:stCxn id="518" idx="1"/>
            <a:endCxn id="502" idx="4"/>
          </p:cNvCxnSpPr>
          <p:nvPr/>
        </p:nvCxnSpPr>
        <p:spPr>
          <a:xfrm rot="10800000">
            <a:off x="4545165" y="3509160"/>
            <a:ext cx="92760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2" name="Shape 522"/>
          <p:cNvSpPr/>
          <p:nvPr/>
        </p:nvSpPr>
        <p:spPr>
          <a:xfrm>
            <a:off x="7485017" y="1859591"/>
            <a:ext cx="1030332" cy="793568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 FROM … WHERE …</a:t>
            </a:r>
          </a:p>
        </p:txBody>
      </p:sp>
      <p:cxnSp>
        <p:nvCxnSpPr>
          <p:cNvPr id="523" name="Shape 523"/>
          <p:cNvCxnSpPr>
            <a:stCxn id="522" idx="2"/>
            <a:endCxn id="498" idx="3"/>
          </p:cNvCxnSpPr>
          <p:nvPr/>
        </p:nvCxnSpPr>
        <p:spPr>
          <a:xfrm flipH="1">
            <a:off x="7005083" y="2653160"/>
            <a:ext cx="995100" cy="58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3495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Hive queries in HiveQL (HQL) a dialect of SQL (influenced by MySQL). </a:t>
            </a:r>
          </a:p>
          <a:p>
            <a:pPr indent="-23495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takes care of converting these queries to a series jobs for execution on the hadoop cluster.</a:t>
            </a:r>
          </a:p>
        </p:txBody>
      </p:sp>
      <p:grpSp>
        <p:nvGrpSpPr>
          <p:cNvPr id="530" name="Shape 530"/>
          <p:cNvGrpSpPr/>
          <p:nvPr/>
        </p:nvGrpSpPr>
        <p:grpSpPr>
          <a:xfrm>
            <a:off x="903858" y="3706864"/>
            <a:ext cx="3640757" cy="784145"/>
            <a:chOff x="1205209" y="3187700"/>
            <a:chExt cx="9424690" cy="2029888"/>
          </a:xfrm>
        </p:grpSpPr>
        <p:sp>
          <p:nvSpPr>
            <p:cNvPr id="531" name="Shape 531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1205209" y="3187700"/>
              <a:ext cx="1722043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533" name="Shape 533"/>
            <p:cNvCxnSpPr>
              <a:stCxn id="532" idx="3"/>
              <a:endCxn id="534" idx="2"/>
            </p:cNvCxnSpPr>
            <p:nvPr/>
          </p:nvCxnSpPr>
          <p:spPr>
            <a:xfrm>
              <a:off x="2927253" y="4171950"/>
              <a:ext cx="124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35" name="Shape 535"/>
            <p:cNvCxnSpPr>
              <a:stCxn id="536" idx="6"/>
              <a:endCxn id="531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34" name="Shape 534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6368835" y="4848255"/>
              <a:ext cx="651896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540" name="Shape 540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543" name="Shape 543"/>
          <p:cNvSpPr/>
          <p:nvPr/>
        </p:nvSpPr>
        <p:spPr>
          <a:xfrm>
            <a:off x="5012084" y="3706994"/>
            <a:ext cx="1240199" cy="76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</a:p>
        </p:txBody>
      </p:sp>
      <p:cxnSp>
        <p:nvCxnSpPr>
          <p:cNvPr id="544" name="Shape 544"/>
          <p:cNvCxnSpPr>
            <a:stCxn id="531" idx="4"/>
            <a:endCxn id="543" idx="1"/>
          </p:cNvCxnSpPr>
          <p:nvPr/>
        </p:nvCxnSpPr>
        <p:spPr>
          <a:xfrm>
            <a:off x="4544616" y="4087080"/>
            <a:ext cx="4674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545" name="Shape 54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7" name="Shape 54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548" name="Shape 548"/>
          <p:cNvSpPr/>
          <p:nvPr/>
        </p:nvSpPr>
        <p:spPr>
          <a:xfrm>
            <a:off x="6399167" y="2604185"/>
            <a:ext cx="1030200" cy="793499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 FROM … WHERE …</a:t>
            </a:r>
          </a:p>
        </p:txBody>
      </p:sp>
      <p:cxnSp>
        <p:nvCxnSpPr>
          <p:cNvPr id="549" name="Shape 549"/>
          <p:cNvCxnSpPr>
            <a:stCxn id="548" idx="2"/>
            <a:endCxn id="543" idx="0"/>
          </p:cNvCxnSpPr>
          <p:nvPr/>
        </p:nvCxnSpPr>
        <p:spPr>
          <a:xfrm flipH="1">
            <a:off x="5632067" y="3397685"/>
            <a:ext cx="1282200" cy="3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0" name="Shape 550"/>
          <p:cNvSpPr txBox="1"/>
          <p:nvPr/>
        </p:nvSpPr>
        <p:spPr>
          <a:xfrm>
            <a:off x="461595" y="4503859"/>
            <a:ext cx="2248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http://hive.apache.org/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- Components</a:t>
            </a:r>
          </a:p>
        </p:txBody>
      </p:sp>
      <p:sp>
        <p:nvSpPr>
          <p:cNvPr id="556" name="Shape 55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557" name="Shape 55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474" y="1123524"/>
            <a:ext cx="7074326" cy="3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864050" y="1268049"/>
            <a:ext cx="3216300" cy="314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4682199" y="3411500"/>
            <a:ext cx="3159600" cy="13025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682199" y="1268049"/>
            <a:ext cx="3159600" cy="21434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- Components</a:t>
            </a:r>
          </a:p>
        </p:txBody>
      </p:sp>
      <p:sp>
        <p:nvSpPr>
          <p:cNvPr id="568" name="Shape 56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569" name="Shape 56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570" name="Shape 57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474" y="1123524"/>
            <a:ext cx="7074326" cy="3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/>
          <p:nvPr/>
        </p:nvSpPr>
        <p:spPr>
          <a:xfrm>
            <a:off x="864050" y="1268049"/>
            <a:ext cx="3216300" cy="314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4682199" y="3411500"/>
            <a:ext cx="3159600" cy="13025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4682199" y="1268049"/>
            <a:ext cx="3159600" cy="21434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4202974" y="1123524"/>
            <a:ext cx="4312375" cy="3643738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UI - submit query</a:t>
            </a: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Driver - recieves query</a:t>
            </a: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Compiler - parses and does semantic analysis of query (plans jobs)</a:t>
            </a: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Metastore - stores all table info and column types</a:t>
            </a: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Execution Engine - manages execution of jobs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HIVE Schema 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EXTERNAL TABLE apache_log (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STRING, identd STRING, user STRING, finishtime STRING, request string, status string, size string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FORMAT SERDE 'org.apache.hadoop.hive.serde2.dynamic_type.DynamicSerDe'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SERDEPROPERTIES (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'serialization.format'='org.apache.hadoop.hive.serde2.thrift.TCTLSeparatedProtocol',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'quote.delim'='("|\\[|\\])', 'field.delim'=' ', 'serialization.null.format'='-')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AS sequencefile</a:t>
            </a: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'hdfs://path/to/apache/files/';</a:t>
            </a:r>
          </a:p>
        </p:txBody>
      </p:sp>
      <p:sp>
        <p:nvSpPr>
          <p:cNvPr id="582" name="Shape 58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583" name="Shape 58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HIVE Query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parse_url(concat("http://www.some_example.com",split(requestline,' ')[1]),'QUERY','q') AS query, count(*) AS co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apache_log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parse_url(concat("http://www.some_example.com",split(requestline,' ')[1]),'QUERY','q');</a:t>
            </a:r>
          </a:p>
        </p:txBody>
      </p:sp>
      <p:sp>
        <p:nvSpPr>
          <p:cNvPr id="591" name="Shape 59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592" name="Shape 59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Run Hive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By Default, Hive sets the following values for hadoop variables: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hadoop.bin.path - $HADOOP_HOME/bin/hadoop - The location of hadoop script which is used to submit jobs to hadoop when submitting through a separate jvm.</a:t>
            </a:r>
          </a:p>
          <a:p>
            <a:pPr lvl="1" rtl="0">
              <a:lnSpc>
                <a:spcPct val="142857"/>
              </a:lnSpc>
              <a:spcBef>
                <a:spcPts val="0"/>
              </a:spcBef>
              <a:buClr>
                <a:srgbClr val="333333"/>
              </a:buClr>
              <a:buSzPct val="95454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hadoop.config.dir - $HADOOP_HOME/conf - The location of the configuration directory of the hadoop installation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Start Hadoop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Hive job</a:t>
            </a:r>
            <a:r>
              <a:rPr lang="en"/>
              <a:t>:</a:t>
            </a:r>
          </a:p>
          <a:p>
            <a:pPr indent="-317500" lvl="0" marL="91440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"/>
              <a:t>$&gt; $HIVE_HOME/bin/hive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601" name="Shape 60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602" name="Shape 60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 analyzes of web access log data</a:t>
            </a:r>
          </a:p>
        </p:txBody>
      </p:sp>
      <p:sp>
        <p:nvSpPr>
          <p:cNvPr id="609" name="Shape 609"/>
          <p:cNvSpPr/>
          <p:nvPr/>
        </p:nvSpPr>
        <p:spPr>
          <a:xfrm>
            <a:off x="5557553" y="3667806"/>
            <a:ext cx="927333" cy="760512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HDFS0</a:t>
            </a:r>
          </a:p>
        </p:txBody>
      </p:sp>
      <p:sp>
        <p:nvSpPr>
          <p:cNvPr id="610" name="Shape 610"/>
          <p:cNvSpPr/>
          <p:nvPr/>
        </p:nvSpPr>
        <p:spPr>
          <a:xfrm>
            <a:off x="903907" y="3128962"/>
            <a:ext cx="665295" cy="760512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cxnSp>
        <p:nvCxnSpPr>
          <p:cNvPr id="611" name="Shape 611"/>
          <p:cNvCxnSpPr>
            <a:stCxn id="610" idx="3"/>
          </p:cNvCxnSpPr>
          <p:nvPr/>
        </p:nvCxnSpPr>
        <p:spPr>
          <a:xfrm>
            <a:off x="1569203" y="3509218"/>
            <a:ext cx="48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12" name="Shape 612"/>
          <p:cNvCxnSpPr>
            <a:endCxn id="609" idx="2"/>
          </p:cNvCxnSpPr>
          <p:nvPr/>
        </p:nvCxnSpPr>
        <p:spPr>
          <a:xfrm>
            <a:off x="3080153" y="3509262"/>
            <a:ext cx="2477399" cy="53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3" name="Shape 613"/>
          <p:cNvSpPr/>
          <p:nvPr/>
        </p:nvSpPr>
        <p:spPr>
          <a:xfrm>
            <a:off x="2049664" y="3440360"/>
            <a:ext cx="137715" cy="13771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 rot="5400000">
            <a:off x="2319690" y="3062724"/>
            <a:ext cx="490653" cy="892988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179839" y="3263886"/>
            <a:ext cx="708993" cy="49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616" name="Shape 616"/>
          <p:cNvSpPr/>
          <p:nvPr/>
        </p:nvSpPr>
        <p:spPr>
          <a:xfrm>
            <a:off x="2942652" y="3440360"/>
            <a:ext cx="137715" cy="137715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2898826" y="3770502"/>
            <a:ext cx="251854" cy="1426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1947584" y="3770502"/>
            <a:ext cx="341877" cy="1426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2392788" y="3770502"/>
            <a:ext cx="402710" cy="1426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</a:t>
            </a:r>
          </a:p>
        </p:txBody>
      </p:sp>
      <p:sp>
        <p:nvSpPr>
          <p:cNvPr id="620" name="Shape 620"/>
          <p:cNvSpPr/>
          <p:nvPr/>
        </p:nvSpPr>
        <p:spPr>
          <a:xfrm>
            <a:off x="1947583" y="3128962"/>
            <a:ext cx="1203097" cy="78422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</a:p>
        </p:txBody>
      </p:sp>
      <p:sp>
        <p:nvSpPr>
          <p:cNvPr id="621" name="Shape 621"/>
          <p:cNvSpPr/>
          <p:nvPr/>
        </p:nvSpPr>
        <p:spPr>
          <a:xfrm>
            <a:off x="6951921" y="3667806"/>
            <a:ext cx="1240161" cy="7605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data</a:t>
            </a:r>
          </a:p>
        </p:txBody>
      </p:sp>
      <p:cxnSp>
        <p:nvCxnSpPr>
          <p:cNvPr id="622" name="Shape 622"/>
          <p:cNvCxnSpPr>
            <a:stCxn id="609" idx="4"/>
            <a:endCxn id="621" idx="1"/>
          </p:cNvCxnSpPr>
          <p:nvPr/>
        </p:nvCxnSpPr>
        <p:spPr>
          <a:xfrm>
            <a:off x="6484886" y="4048062"/>
            <a:ext cx="4670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623" name="Shape 62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5" name="Shape 62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626" name="Shape 626"/>
          <p:cNvSpPr/>
          <p:nvPr/>
        </p:nvSpPr>
        <p:spPr>
          <a:xfrm>
            <a:off x="5557553" y="2807958"/>
            <a:ext cx="1240161" cy="7605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  <p:cxnSp>
        <p:nvCxnSpPr>
          <p:cNvPr id="627" name="Shape 627"/>
          <p:cNvCxnSpPr>
            <a:stCxn id="616" idx="6"/>
          </p:cNvCxnSpPr>
          <p:nvPr/>
        </p:nvCxnSpPr>
        <p:spPr>
          <a:xfrm flipH="1" rot="10800000">
            <a:off x="3080368" y="2289718"/>
            <a:ext cx="2477400" cy="12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28" name="Shape 628"/>
          <p:cNvSpPr/>
          <p:nvPr/>
        </p:nvSpPr>
        <p:spPr>
          <a:xfrm>
            <a:off x="5557553" y="1909530"/>
            <a:ext cx="1240161" cy="7605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  <p:cxnSp>
        <p:nvCxnSpPr>
          <p:cNvPr id="629" name="Shape 629"/>
          <p:cNvCxnSpPr>
            <a:stCxn id="616" idx="6"/>
            <a:endCxn id="626" idx="1"/>
          </p:cNvCxnSpPr>
          <p:nvPr/>
        </p:nvCxnSpPr>
        <p:spPr>
          <a:xfrm flipH="1" rot="10800000">
            <a:off x="3080368" y="3188218"/>
            <a:ext cx="2477100" cy="32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30" name="Shape 630"/>
          <p:cNvSpPr txBox="1"/>
          <p:nvPr/>
        </p:nvSpPr>
        <p:spPr>
          <a:xfrm>
            <a:off x="3435550" y="2289786"/>
            <a:ext cx="1443426" cy="17582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System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this talk we will illustrate the usage of some components of the Hadoop Ecosystem based on the following web application. </a:t>
            </a: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search request is transmitted to the web server using AJAX</a:t>
            </a: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Analyze most frequent search terms in the web form</a:t>
            </a:r>
          </a:p>
          <a:p>
            <a:pPr indent="-76200" lvl="2" marL="8636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1" marL="5207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2106" t="0"/>
          <a:stretch/>
        </p:blipFill>
        <p:spPr>
          <a:xfrm>
            <a:off x="3168874" y="1976637"/>
            <a:ext cx="280625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2612097" y="2176541"/>
            <a:ext cx="2709446" cy="196342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Kafka Cluster</a:t>
            </a:r>
          </a:p>
        </p:txBody>
      </p:sp>
      <p:sp>
        <p:nvSpPr>
          <p:cNvPr id="636" name="Shape 63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is a distributed, partitioned, replicated commit log service</a:t>
            </a:r>
          </a:p>
        </p:txBody>
      </p:sp>
      <p:sp>
        <p:nvSpPr>
          <p:cNvPr id="638" name="Shape 638"/>
          <p:cNvSpPr/>
          <p:nvPr/>
        </p:nvSpPr>
        <p:spPr>
          <a:xfrm>
            <a:off x="758969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A</a:t>
            </a:r>
          </a:p>
        </p:txBody>
      </p:sp>
      <p:sp>
        <p:nvSpPr>
          <p:cNvPr id="639" name="Shape 639"/>
          <p:cNvSpPr/>
          <p:nvPr/>
        </p:nvSpPr>
        <p:spPr>
          <a:xfrm>
            <a:off x="758969" y="3744756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B</a:t>
            </a:r>
          </a:p>
        </p:txBody>
      </p:sp>
      <p:cxnSp>
        <p:nvCxnSpPr>
          <p:cNvPr id="640" name="Shape 640"/>
          <p:cNvCxnSpPr>
            <a:stCxn id="638" idx="3"/>
            <a:endCxn id="635" idx="1"/>
          </p:cNvCxnSpPr>
          <p:nvPr/>
        </p:nvCxnSpPr>
        <p:spPr>
          <a:xfrm>
            <a:off x="1828352" y="2374146"/>
            <a:ext cx="7836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41" name="Shape 641"/>
          <p:cNvCxnSpPr>
            <a:stCxn id="639" idx="3"/>
            <a:endCxn id="635" idx="1"/>
          </p:cNvCxnSpPr>
          <p:nvPr/>
        </p:nvCxnSpPr>
        <p:spPr>
          <a:xfrm flipH="1" rot="10800000">
            <a:off x="1828352" y="3158160"/>
            <a:ext cx="7836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42" name="Shape 642"/>
          <p:cNvSpPr/>
          <p:nvPr/>
        </p:nvSpPr>
        <p:spPr>
          <a:xfrm>
            <a:off x="7065251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A</a:t>
            </a:r>
          </a:p>
        </p:txBody>
      </p:sp>
      <p:sp>
        <p:nvSpPr>
          <p:cNvPr id="643" name="Shape 643"/>
          <p:cNvSpPr/>
          <p:nvPr/>
        </p:nvSpPr>
        <p:spPr>
          <a:xfrm>
            <a:off x="7065251" y="310193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B</a:t>
            </a:r>
          </a:p>
        </p:txBody>
      </p:sp>
      <p:sp>
        <p:nvSpPr>
          <p:cNvPr id="644" name="Shape 644"/>
          <p:cNvSpPr/>
          <p:nvPr/>
        </p:nvSpPr>
        <p:spPr>
          <a:xfrm>
            <a:off x="7065251" y="3864495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C</a:t>
            </a:r>
          </a:p>
        </p:txBody>
      </p:sp>
      <p:cxnSp>
        <p:nvCxnSpPr>
          <p:cNvPr id="645" name="Shape 645"/>
          <p:cNvCxnSpPr>
            <a:stCxn id="635" idx="3"/>
            <a:endCxn id="644" idx="1"/>
          </p:cNvCxnSpPr>
          <p:nvPr/>
        </p:nvCxnSpPr>
        <p:spPr>
          <a:xfrm>
            <a:off x="5321543" y="3158253"/>
            <a:ext cx="1743600" cy="90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46" name="Shape 646"/>
          <p:cNvCxnSpPr>
            <a:stCxn id="635" idx="3"/>
            <a:endCxn id="643" idx="1"/>
          </p:cNvCxnSpPr>
          <p:nvPr/>
        </p:nvCxnSpPr>
        <p:spPr>
          <a:xfrm>
            <a:off x="5321543" y="3158253"/>
            <a:ext cx="1743600" cy="1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47" name="Shape 647"/>
          <p:cNvCxnSpPr>
            <a:stCxn id="635" idx="3"/>
            <a:endCxn id="642" idx="1"/>
          </p:cNvCxnSpPr>
          <p:nvPr/>
        </p:nvCxnSpPr>
        <p:spPr>
          <a:xfrm flipH="1" rot="10800000">
            <a:off x="5321543" y="2374053"/>
            <a:ext cx="17436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48" name="Shape 648"/>
          <p:cNvGrpSpPr/>
          <p:nvPr/>
        </p:nvGrpSpPr>
        <p:grpSpPr>
          <a:xfrm>
            <a:off x="2047166" y="2601144"/>
            <a:ext cx="346116" cy="178465"/>
            <a:chOff x="7341575" y="712177"/>
            <a:chExt cx="1125416" cy="580291"/>
          </a:xfrm>
        </p:grpSpPr>
        <p:sp>
          <p:nvSpPr>
            <p:cNvPr id="649" name="Shape 649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2014528" y="3431711"/>
            <a:ext cx="346116" cy="178465"/>
            <a:chOff x="7341575" y="712177"/>
            <a:chExt cx="1125416" cy="580291"/>
          </a:xfrm>
        </p:grpSpPr>
        <p:sp>
          <p:nvSpPr>
            <p:cNvPr id="652" name="Shape 652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6093032" y="2620073"/>
            <a:ext cx="346116" cy="178465"/>
            <a:chOff x="7341575" y="712177"/>
            <a:chExt cx="1125416" cy="580291"/>
          </a:xfrm>
        </p:grpSpPr>
        <p:sp>
          <p:nvSpPr>
            <p:cNvPr id="655" name="Shape 655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6093032" y="3120859"/>
            <a:ext cx="346116" cy="178465"/>
            <a:chOff x="7341575" y="712177"/>
            <a:chExt cx="1125416" cy="580291"/>
          </a:xfrm>
        </p:grpSpPr>
        <p:sp>
          <p:nvSpPr>
            <p:cNvPr id="658" name="Shape 658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6093032" y="3572119"/>
            <a:ext cx="346116" cy="178465"/>
            <a:chOff x="7341575" y="712177"/>
            <a:chExt cx="1125416" cy="580291"/>
          </a:xfrm>
        </p:grpSpPr>
        <p:sp>
          <p:nvSpPr>
            <p:cNvPr id="661" name="Shape 661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3" name="Shape 663"/>
          <p:cNvSpPr txBox="1"/>
          <p:nvPr/>
        </p:nvSpPr>
        <p:spPr>
          <a:xfrm>
            <a:off x="419583" y="4390768"/>
            <a:ext cx="28870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http://kafka.apache.org/</a:t>
            </a:r>
          </a:p>
        </p:txBody>
      </p:sp>
      <p:sp>
        <p:nvSpPr>
          <p:cNvPr id="664" name="Shape 66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6" name="Shape 6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is a distributed, partitioned, replicated commit log service</a:t>
            </a:r>
          </a:p>
        </p:txBody>
      </p:sp>
      <p:sp>
        <p:nvSpPr>
          <p:cNvPr id="673" name="Shape 673"/>
          <p:cNvSpPr/>
          <p:nvPr/>
        </p:nvSpPr>
        <p:spPr>
          <a:xfrm>
            <a:off x="758969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A</a:t>
            </a:r>
          </a:p>
        </p:txBody>
      </p:sp>
      <p:sp>
        <p:nvSpPr>
          <p:cNvPr id="674" name="Shape 674"/>
          <p:cNvSpPr/>
          <p:nvPr/>
        </p:nvSpPr>
        <p:spPr>
          <a:xfrm>
            <a:off x="758969" y="3744756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 B</a:t>
            </a:r>
          </a:p>
        </p:txBody>
      </p:sp>
      <p:sp>
        <p:nvSpPr>
          <p:cNvPr id="675" name="Shape 675"/>
          <p:cNvSpPr/>
          <p:nvPr/>
        </p:nvSpPr>
        <p:spPr>
          <a:xfrm rot="5400000">
            <a:off x="2916418" y="1668898"/>
            <a:ext cx="1963422" cy="297871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2654196" y="2176525"/>
            <a:ext cx="2242427" cy="1963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</a:p>
        </p:txBody>
      </p:sp>
      <p:sp>
        <p:nvSpPr>
          <p:cNvPr id="677" name="Shape 677"/>
          <p:cNvSpPr/>
          <p:nvPr/>
        </p:nvSpPr>
        <p:spPr>
          <a:xfrm rot="5400000">
            <a:off x="3723987" y="1654388"/>
            <a:ext cx="409828" cy="1954407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3002913" y="2426677"/>
            <a:ext cx="1800722" cy="40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1</a:t>
            </a:r>
          </a:p>
        </p:txBody>
      </p:sp>
      <p:sp>
        <p:nvSpPr>
          <p:cNvPr id="679" name="Shape 679"/>
          <p:cNvSpPr/>
          <p:nvPr/>
        </p:nvSpPr>
        <p:spPr>
          <a:xfrm rot="5400000">
            <a:off x="3723987" y="2181049"/>
            <a:ext cx="409828" cy="1954407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 txBox="1"/>
          <p:nvPr/>
        </p:nvSpPr>
        <p:spPr>
          <a:xfrm>
            <a:off x="3002913" y="2953327"/>
            <a:ext cx="1800722" cy="40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2</a:t>
            </a:r>
          </a:p>
        </p:txBody>
      </p:sp>
      <p:sp>
        <p:nvSpPr>
          <p:cNvPr id="681" name="Shape 681"/>
          <p:cNvSpPr/>
          <p:nvPr/>
        </p:nvSpPr>
        <p:spPr>
          <a:xfrm rot="5400000">
            <a:off x="3723987" y="2789805"/>
            <a:ext cx="409828" cy="1954407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3002913" y="3562083"/>
            <a:ext cx="1800722" cy="40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3</a:t>
            </a:r>
          </a:p>
        </p:txBody>
      </p:sp>
      <p:cxnSp>
        <p:nvCxnSpPr>
          <p:cNvPr id="683" name="Shape 683"/>
          <p:cNvCxnSpPr>
            <a:stCxn id="673" idx="3"/>
            <a:endCxn id="677" idx="3"/>
          </p:cNvCxnSpPr>
          <p:nvPr/>
        </p:nvCxnSpPr>
        <p:spPr>
          <a:xfrm>
            <a:off x="1828352" y="2374146"/>
            <a:ext cx="1123200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84" name="Shape 684"/>
          <p:cNvCxnSpPr>
            <a:stCxn id="673" idx="3"/>
            <a:endCxn id="679" idx="3"/>
          </p:cNvCxnSpPr>
          <p:nvPr/>
        </p:nvCxnSpPr>
        <p:spPr>
          <a:xfrm>
            <a:off x="1828352" y="2374146"/>
            <a:ext cx="1123200" cy="7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85" name="Shape 685"/>
          <p:cNvCxnSpPr>
            <a:stCxn id="674" idx="3"/>
            <a:endCxn id="681" idx="3"/>
          </p:cNvCxnSpPr>
          <p:nvPr/>
        </p:nvCxnSpPr>
        <p:spPr>
          <a:xfrm flipH="1" rot="10800000">
            <a:off x="1828352" y="3766860"/>
            <a:ext cx="1123200" cy="17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6" name="Shape 686"/>
          <p:cNvSpPr/>
          <p:nvPr/>
        </p:nvSpPr>
        <p:spPr>
          <a:xfrm>
            <a:off x="7065251" y="217654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A</a:t>
            </a:r>
          </a:p>
        </p:txBody>
      </p:sp>
      <p:sp>
        <p:nvSpPr>
          <p:cNvPr id="687" name="Shape 687"/>
          <p:cNvSpPr/>
          <p:nvPr/>
        </p:nvSpPr>
        <p:spPr>
          <a:xfrm>
            <a:off x="7065251" y="3101931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B</a:t>
            </a:r>
          </a:p>
        </p:txBody>
      </p:sp>
      <p:sp>
        <p:nvSpPr>
          <p:cNvPr id="688" name="Shape 688"/>
          <p:cNvSpPr/>
          <p:nvPr/>
        </p:nvSpPr>
        <p:spPr>
          <a:xfrm>
            <a:off x="7065251" y="3864495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C</a:t>
            </a:r>
          </a:p>
        </p:txBody>
      </p:sp>
      <p:cxnSp>
        <p:nvCxnSpPr>
          <p:cNvPr id="689" name="Shape 689"/>
          <p:cNvCxnSpPr>
            <a:stCxn id="681" idx="1"/>
            <a:endCxn id="688" idx="1"/>
          </p:cNvCxnSpPr>
          <p:nvPr/>
        </p:nvCxnSpPr>
        <p:spPr>
          <a:xfrm>
            <a:off x="4906105" y="3767009"/>
            <a:ext cx="2159099" cy="2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0" name="Shape 690"/>
          <p:cNvCxnSpPr>
            <a:stCxn id="679" idx="1"/>
            <a:endCxn id="687" idx="1"/>
          </p:cNvCxnSpPr>
          <p:nvPr/>
        </p:nvCxnSpPr>
        <p:spPr>
          <a:xfrm>
            <a:off x="4906105" y="3158253"/>
            <a:ext cx="2159099" cy="1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1" name="Shape 691"/>
          <p:cNvCxnSpPr>
            <a:stCxn id="677" idx="1"/>
            <a:endCxn id="686" idx="1"/>
          </p:cNvCxnSpPr>
          <p:nvPr/>
        </p:nvCxnSpPr>
        <p:spPr>
          <a:xfrm flipH="1" rot="10800000">
            <a:off x="4906105" y="2374192"/>
            <a:ext cx="2159099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92" name="Shape 692"/>
          <p:cNvGrpSpPr/>
          <p:nvPr/>
        </p:nvGrpSpPr>
        <p:grpSpPr>
          <a:xfrm>
            <a:off x="3067329" y="3690091"/>
            <a:ext cx="346116" cy="178465"/>
            <a:chOff x="7341575" y="712177"/>
            <a:chExt cx="1125416" cy="580291"/>
          </a:xfrm>
        </p:grpSpPr>
        <p:sp>
          <p:nvSpPr>
            <p:cNvPr id="693" name="Shape 693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3067329" y="2568183"/>
            <a:ext cx="346116" cy="178465"/>
            <a:chOff x="7341575" y="712177"/>
            <a:chExt cx="1125416" cy="580291"/>
          </a:xfrm>
        </p:grpSpPr>
        <p:sp>
          <p:nvSpPr>
            <p:cNvPr id="696" name="Shape 696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3067329" y="3050429"/>
            <a:ext cx="346116" cy="178465"/>
            <a:chOff x="7341575" y="712177"/>
            <a:chExt cx="1125416" cy="580291"/>
          </a:xfrm>
        </p:grpSpPr>
        <p:sp>
          <p:nvSpPr>
            <p:cNvPr id="699" name="Shape 699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2014529" y="2216011"/>
            <a:ext cx="346116" cy="178465"/>
            <a:chOff x="7341575" y="712177"/>
            <a:chExt cx="1125416" cy="580291"/>
          </a:xfrm>
        </p:grpSpPr>
        <p:sp>
          <p:nvSpPr>
            <p:cNvPr id="702" name="Shape 702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014529" y="3650366"/>
            <a:ext cx="346116" cy="178465"/>
            <a:chOff x="7341575" y="712177"/>
            <a:chExt cx="1125416" cy="580291"/>
          </a:xfrm>
        </p:grpSpPr>
        <p:sp>
          <p:nvSpPr>
            <p:cNvPr id="705" name="Shape 705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2014529" y="2768199"/>
            <a:ext cx="346116" cy="178465"/>
            <a:chOff x="7341575" y="712177"/>
            <a:chExt cx="1125416" cy="580291"/>
          </a:xfrm>
        </p:grpSpPr>
        <p:sp>
          <p:nvSpPr>
            <p:cNvPr id="708" name="Shape 708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5816075" y="2235957"/>
            <a:ext cx="346116" cy="178465"/>
            <a:chOff x="7341575" y="712177"/>
            <a:chExt cx="1125416" cy="580291"/>
          </a:xfrm>
        </p:grpSpPr>
        <p:sp>
          <p:nvSpPr>
            <p:cNvPr id="711" name="Shape 711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Shape 713"/>
          <p:cNvGrpSpPr/>
          <p:nvPr/>
        </p:nvGrpSpPr>
        <p:grpSpPr>
          <a:xfrm>
            <a:off x="5816075" y="3012699"/>
            <a:ext cx="346116" cy="178465"/>
            <a:chOff x="7341575" y="712177"/>
            <a:chExt cx="1125416" cy="580291"/>
          </a:xfrm>
        </p:grpSpPr>
        <p:sp>
          <p:nvSpPr>
            <p:cNvPr id="714" name="Shape 714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5816075" y="3670559"/>
            <a:ext cx="346116" cy="178465"/>
            <a:chOff x="7341575" y="712177"/>
            <a:chExt cx="1125416" cy="580291"/>
          </a:xfrm>
        </p:grpSpPr>
        <p:sp>
          <p:nvSpPr>
            <p:cNvPr id="717" name="Shape 717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3455211" y="3690091"/>
            <a:ext cx="346116" cy="178465"/>
            <a:chOff x="7341575" y="712177"/>
            <a:chExt cx="1125416" cy="580291"/>
          </a:xfrm>
        </p:grpSpPr>
        <p:sp>
          <p:nvSpPr>
            <p:cNvPr id="720" name="Shape 720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3468987" y="2564616"/>
            <a:ext cx="346116" cy="178465"/>
            <a:chOff x="7341575" y="712177"/>
            <a:chExt cx="1125416" cy="580291"/>
          </a:xfrm>
        </p:grpSpPr>
        <p:sp>
          <p:nvSpPr>
            <p:cNvPr id="723" name="Shape 723"/>
            <p:cNvSpPr/>
            <p:nvPr/>
          </p:nvSpPr>
          <p:spPr>
            <a:xfrm>
              <a:off x="7341577" y="712177"/>
              <a:ext cx="1125415" cy="58029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 rot="10800000">
              <a:off x="7341575" y="712177"/>
              <a:ext cx="1125415" cy="35169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Shape 72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726" name="Shape 72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27" name="Shape 72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– Storage </a:t>
            </a:r>
          </a:p>
        </p:txBody>
      </p:sp>
      <p:sp>
        <p:nvSpPr>
          <p:cNvPr id="733" name="Shape 733"/>
          <p:cNvSpPr/>
          <p:nvPr/>
        </p:nvSpPr>
        <p:spPr>
          <a:xfrm rot="5400000">
            <a:off x="4401650" y="-2390390"/>
            <a:ext cx="336303" cy="7886698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 txBox="1"/>
          <p:nvPr/>
        </p:nvSpPr>
        <p:spPr>
          <a:xfrm>
            <a:off x="668478" y="1384816"/>
            <a:ext cx="7760584" cy="33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Partition 1</a:t>
            </a:r>
          </a:p>
        </p:txBody>
      </p:sp>
      <p:graphicFrame>
        <p:nvGraphicFramePr>
          <p:cNvPr id="735" name="Shape 735"/>
          <p:cNvGraphicFramePr/>
          <p:nvPr/>
        </p:nvGraphicFramePr>
        <p:xfrm>
          <a:off x="5736980" y="212995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{D428087E-BFE5-4A61-9D64-E00BA99F26F3}</a:tableStyleId>
              </a:tblPr>
              <a:tblGrid>
                <a:gridCol w="2054475"/>
              </a:tblGrid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34477849968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34477850175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35551591806</a:t>
                      </a:r>
                    </a:p>
                  </a:txBody>
                  <a:tcPr marT="34300" marB="34300" marR="68600" marL="68600"/>
                </a:tc>
              </a:tr>
              <a:tr h="22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Message 35551592051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736" name="Shape 736"/>
          <p:cNvGraphicFramePr/>
          <p:nvPr/>
        </p:nvGraphicFramePr>
        <p:xfrm>
          <a:off x="2129936" y="288387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{4EE9AAB6-B970-4122-9EBB-33AA74F617AD}</a:tableStyleId>
              </a:tblPr>
              <a:tblGrid>
                <a:gridCol w="1937950"/>
              </a:tblGrid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aseline="0" lang="en" sz="1100" u="none" cap="none" strike="noStrike"/>
                        <a:t>34477849968 – 35551592051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35551592052 – 36625333894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.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81722490797 – 82796232651</a:t>
                      </a:r>
                    </a:p>
                  </a:txBody>
                  <a:tcPr marT="34300" marB="34300" marR="68600" marL="68600"/>
                </a:tc>
              </a:tr>
              <a:tr h="224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100" u="none" cap="none" strike="noStrike"/>
                        <a:t>82796232652 – 83869974631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737" name="Shape 737"/>
          <p:cNvSpPr txBox="1"/>
          <p:nvPr/>
        </p:nvSpPr>
        <p:spPr>
          <a:xfrm>
            <a:off x="5750169" y="1740903"/>
            <a:ext cx="211015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Files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topic/34477849968.kafka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2020033" y="2604716"/>
            <a:ext cx="21101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Segment List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619858" y="2888347"/>
            <a:ext cx="672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626453" y="3396024"/>
            <a:ext cx="5671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619858" y="4259867"/>
            <a:ext cx="784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Appends</a:t>
            </a:r>
          </a:p>
        </p:txBody>
      </p:sp>
      <p:cxnSp>
        <p:nvCxnSpPr>
          <p:cNvPr id="742" name="Shape 742"/>
          <p:cNvCxnSpPr>
            <a:stCxn id="741" idx="3"/>
          </p:cNvCxnSpPr>
          <p:nvPr/>
        </p:nvCxnSpPr>
        <p:spPr>
          <a:xfrm>
            <a:off x="1404571" y="4398367"/>
            <a:ext cx="6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3" name="Shape 743"/>
          <p:cNvCxnSpPr>
            <a:stCxn id="739" idx="3"/>
          </p:cNvCxnSpPr>
          <p:nvPr/>
        </p:nvCxnSpPr>
        <p:spPr>
          <a:xfrm>
            <a:off x="1292468" y="3026847"/>
            <a:ext cx="72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4" name="Shape 744"/>
          <p:cNvCxnSpPr>
            <a:stCxn id="740" idx="3"/>
          </p:cNvCxnSpPr>
          <p:nvPr/>
        </p:nvCxnSpPr>
        <p:spPr>
          <a:xfrm flipH="1" rot="10800000">
            <a:off x="1193556" y="3310123"/>
            <a:ext cx="826500" cy="22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5" name="Shape 745"/>
          <p:cNvCxnSpPr>
            <a:stCxn id="740" idx="3"/>
          </p:cNvCxnSpPr>
          <p:nvPr/>
        </p:nvCxnSpPr>
        <p:spPr>
          <a:xfrm>
            <a:off x="1193556" y="3534523"/>
            <a:ext cx="826500" cy="5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746" name="Shape 746"/>
          <p:cNvCxnSpPr/>
          <p:nvPr/>
        </p:nvCxnSpPr>
        <p:spPr>
          <a:xfrm flipH="1" rot="10800000">
            <a:off x="4068640" y="2347546"/>
            <a:ext cx="1681529" cy="67266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747" name="Shape 747"/>
          <p:cNvSpPr txBox="1"/>
          <p:nvPr/>
        </p:nvSpPr>
        <p:spPr>
          <a:xfrm>
            <a:off x="5750169" y="3508173"/>
            <a:ext cx="211015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748" name="Shape 74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749" name="Shape 74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0" name="Shape 75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is a centralized service for maintaining configuration information, naming, providing distributed synchronization, and providing group services.</a:t>
            </a:r>
          </a:p>
        </p:txBody>
      </p:sp>
      <p:sp>
        <p:nvSpPr>
          <p:cNvPr id="757" name="Shape 75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758" name="Shape 75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60" name="Shape 760"/>
          <p:cNvSpPr txBox="1"/>
          <p:nvPr/>
        </p:nvSpPr>
        <p:spPr>
          <a:xfrm>
            <a:off x="419583" y="4390768"/>
            <a:ext cx="28870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http://zookeeper.apache.org/</a:t>
            </a:r>
          </a:p>
        </p:txBody>
      </p:sp>
      <p:sp>
        <p:nvSpPr>
          <p:cNvPr id="761" name="Shape 761"/>
          <p:cNvSpPr/>
          <p:nvPr/>
        </p:nvSpPr>
        <p:spPr>
          <a:xfrm>
            <a:off x="4687235" y="2686986"/>
            <a:ext cx="1540239" cy="47219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</a:p>
        </p:txBody>
      </p:sp>
      <p:sp>
        <p:nvSpPr>
          <p:cNvPr id="762" name="Shape 762"/>
          <p:cNvSpPr/>
          <p:nvPr/>
        </p:nvSpPr>
        <p:spPr>
          <a:xfrm>
            <a:off x="2657942" y="2686986"/>
            <a:ext cx="1540239" cy="47219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763" name="Shape 763"/>
          <p:cNvSpPr/>
          <p:nvPr/>
        </p:nvSpPr>
        <p:spPr>
          <a:xfrm>
            <a:off x="628650" y="2686986"/>
            <a:ext cx="1540239" cy="47219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764" name="Shape 764"/>
          <p:cNvSpPr/>
          <p:nvPr/>
        </p:nvSpPr>
        <p:spPr>
          <a:xfrm>
            <a:off x="6716529" y="2686986"/>
            <a:ext cx="1540239" cy="47219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765" name="Shape 765"/>
          <p:cNvSpPr/>
          <p:nvPr/>
        </p:nvSpPr>
        <p:spPr>
          <a:xfrm>
            <a:off x="4037308" y="3698345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Distribute using Kafka 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Zookeeper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 Kafka</a:t>
            </a:r>
          </a:p>
        </p:txBody>
      </p:sp>
      <p:sp>
        <p:nvSpPr>
          <p:cNvPr id="772" name="Shape 77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773" name="Shape 77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774" name="Shape 77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27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frequent search terms in a database </a:t>
            </a:r>
          </a:p>
        </p:txBody>
      </p:sp>
      <p:sp>
        <p:nvSpPr>
          <p:cNvPr id="781" name="Shape 78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782" name="Shape 78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783" name="Shape 78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784" name="Shape 784"/>
          <p:cNvGrpSpPr/>
          <p:nvPr/>
        </p:nvGrpSpPr>
        <p:grpSpPr>
          <a:xfrm>
            <a:off x="903907" y="3706994"/>
            <a:ext cx="3641142" cy="784228"/>
            <a:chOff x="1205209" y="3187700"/>
            <a:chExt cx="9424690" cy="2029888"/>
          </a:xfrm>
        </p:grpSpPr>
        <p:sp>
          <p:nvSpPr>
            <p:cNvPr id="785" name="Shape 785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786" name="Shape 786"/>
            <p:cNvSpPr/>
            <p:nvPr/>
          </p:nvSpPr>
          <p:spPr>
            <a:xfrm>
              <a:off x="1205209" y="3187700"/>
              <a:ext cx="1722043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787" name="Shape 787"/>
            <p:cNvCxnSpPr>
              <a:stCxn id="786" idx="3"/>
              <a:endCxn id="788" idx="2"/>
            </p:cNvCxnSpPr>
            <p:nvPr/>
          </p:nvCxnSpPr>
          <p:spPr>
            <a:xfrm>
              <a:off x="2927253" y="4171950"/>
              <a:ext cx="1244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789" name="Shape 789"/>
            <p:cNvCxnSpPr>
              <a:stCxn id="790" idx="6"/>
              <a:endCxn id="785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788" name="Shape 788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790" name="Shape 790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6368835" y="4848255"/>
              <a:ext cx="651896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795" name="Shape 795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" sz="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796" name="Shape 796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797" name="Shape 797"/>
          <p:cNvSpPr/>
          <p:nvPr/>
        </p:nvSpPr>
        <p:spPr>
          <a:xfrm>
            <a:off x="5012084" y="3706994"/>
            <a:ext cx="1240161" cy="7605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</a:p>
        </p:txBody>
      </p:sp>
      <p:cxnSp>
        <p:nvCxnSpPr>
          <p:cNvPr id="798" name="Shape 798"/>
          <p:cNvCxnSpPr>
            <a:stCxn id="785" idx="4"/>
            <a:endCxn id="797" idx="1"/>
          </p:cNvCxnSpPr>
          <p:nvPr/>
        </p:nvCxnSpPr>
        <p:spPr>
          <a:xfrm>
            <a:off x="4545049" y="4087250"/>
            <a:ext cx="46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99" name="Shape 799"/>
          <p:cNvSpPr/>
          <p:nvPr/>
        </p:nvSpPr>
        <p:spPr>
          <a:xfrm>
            <a:off x="6523249" y="3706994"/>
            <a:ext cx="1240161" cy="7605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cxnSp>
        <p:nvCxnSpPr>
          <p:cNvPr id="800" name="Shape 800"/>
          <p:cNvCxnSpPr>
            <a:stCxn id="797" idx="3"/>
            <a:endCxn id="799" idx="1"/>
          </p:cNvCxnSpPr>
          <p:nvPr/>
        </p:nvCxnSpPr>
        <p:spPr>
          <a:xfrm>
            <a:off x="6252246" y="4087250"/>
            <a:ext cx="27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BigTable architecture supporting loose schema</a:t>
            </a:r>
          </a:p>
        </p:txBody>
      </p:sp>
      <p:sp>
        <p:nvSpPr>
          <p:cNvPr id="807" name="Shape 807"/>
          <p:cNvSpPr/>
          <p:nvPr/>
        </p:nvSpPr>
        <p:spPr>
          <a:xfrm>
            <a:off x="6423563" y="1971950"/>
            <a:ext cx="1377411" cy="5056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</a:p>
        </p:txBody>
      </p:sp>
      <p:grpSp>
        <p:nvGrpSpPr>
          <p:cNvPr id="808" name="Shape 808"/>
          <p:cNvGrpSpPr/>
          <p:nvPr/>
        </p:nvGrpSpPr>
        <p:grpSpPr>
          <a:xfrm>
            <a:off x="4505647" y="3175008"/>
            <a:ext cx="1195791" cy="941521"/>
            <a:chOff x="6007530" y="4233344"/>
            <a:chExt cx="1594389" cy="1255361"/>
          </a:xfrm>
        </p:grpSpPr>
        <p:sp>
          <p:nvSpPr>
            <p:cNvPr id="809" name="Shape 809"/>
            <p:cNvSpPr/>
            <p:nvPr/>
          </p:nvSpPr>
          <p:spPr>
            <a:xfrm>
              <a:off x="6007530" y="4233344"/>
              <a:ext cx="1594389" cy="125536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 server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6103426" y="4738192"/>
              <a:ext cx="1428749" cy="245666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Memstore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6797300" y="5106692"/>
              <a:ext cx="734876" cy="250556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HFile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6103426" y="5106692"/>
              <a:ext cx="623806" cy="25055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WAL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880762" y="3175008"/>
            <a:ext cx="1195791" cy="941521"/>
            <a:chOff x="6007530" y="4233344"/>
            <a:chExt cx="1594389" cy="1255361"/>
          </a:xfrm>
        </p:grpSpPr>
        <p:sp>
          <p:nvSpPr>
            <p:cNvPr id="814" name="Shape 814"/>
            <p:cNvSpPr/>
            <p:nvPr/>
          </p:nvSpPr>
          <p:spPr>
            <a:xfrm>
              <a:off x="6007530" y="4233344"/>
              <a:ext cx="1594389" cy="125536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 server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6103426" y="4738192"/>
              <a:ext cx="1428749" cy="245666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Memstore</a:t>
              </a:r>
            </a:p>
          </p:txBody>
        </p:sp>
        <p:sp>
          <p:nvSpPr>
            <p:cNvPr id="816" name="Shape 816"/>
            <p:cNvSpPr/>
            <p:nvPr/>
          </p:nvSpPr>
          <p:spPr>
            <a:xfrm>
              <a:off x="6797300" y="5106692"/>
              <a:ext cx="734876" cy="250556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HFile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6103426" y="5106692"/>
              <a:ext cx="623806" cy="25055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WAL</a:t>
              </a:r>
            </a:p>
          </p:txBody>
        </p:sp>
      </p:grpSp>
      <p:cxnSp>
        <p:nvCxnSpPr>
          <p:cNvPr id="818" name="Shape 818"/>
          <p:cNvCxnSpPr>
            <a:stCxn id="807" idx="2"/>
            <a:endCxn id="809" idx="0"/>
          </p:cNvCxnSpPr>
          <p:nvPr/>
        </p:nvCxnSpPr>
        <p:spPr>
          <a:xfrm flipH="1">
            <a:off x="5103469" y="2477583"/>
            <a:ext cx="2008800" cy="69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cxnSp>
        <p:nvCxnSpPr>
          <p:cNvPr id="819" name="Shape 819"/>
          <p:cNvCxnSpPr>
            <a:stCxn id="807" idx="2"/>
            <a:endCxn id="814" idx="0"/>
          </p:cNvCxnSpPr>
          <p:nvPr/>
        </p:nvCxnSpPr>
        <p:spPr>
          <a:xfrm>
            <a:off x="7112269" y="2477583"/>
            <a:ext cx="366300" cy="69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sp>
        <p:nvSpPr>
          <p:cNvPr id="820" name="Shape 820"/>
          <p:cNvSpPr/>
          <p:nvPr/>
        </p:nvSpPr>
        <p:spPr>
          <a:xfrm>
            <a:off x="1983298" y="2779800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cxnSp>
        <p:nvCxnSpPr>
          <p:cNvPr id="821" name="Shape 821"/>
          <p:cNvCxnSpPr>
            <a:stCxn id="820" idx="3"/>
            <a:endCxn id="807" idx="1"/>
          </p:cNvCxnSpPr>
          <p:nvPr/>
        </p:nvCxnSpPr>
        <p:spPr>
          <a:xfrm flipH="1" rot="10800000">
            <a:off x="3052681" y="2224704"/>
            <a:ext cx="3370800" cy="75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22" name="Shape 822"/>
          <p:cNvCxnSpPr>
            <a:stCxn id="820" idx="3"/>
            <a:endCxn id="809" idx="1"/>
          </p:cNvCxnSpPr>
          <p:nvPr/>
        </p:nvCxnSpPr>
        <p:spPr>
          <a:xfrm>
            <a:off x="3052681" y="2977404"/>
            <a:ext cx="1452900" cy="668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3" name="Shape 823"/>
          <p:cNvSpPr txBox="1"/>
          <p:nvPr/>
        </p:nvSpPr>
        <p:spPr>
          <a:xfrm>
            <a:off x="4290608" y="2399666"/>
            <a:ext cx="855312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Data Location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3219288" y="3161021"/>
            <a:ext cx="855312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825" name="Shape 825"/>
          <p:cNvSpPr/>
          <p:nvPr/>
        </p:nvSpPr>
        <p:spPr>
          <a:xfrm>
            <a:off x="4505647" y="4252292"/>
            <a:ext cx="3570906" cy="563750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cxnSp>
        <p:nvCxnSpPr>
          <p:cNvPr id="826" name="Shape 826"/>
          <p:cNvCxnSpPr>
            <a:stCxn id="809" idx="2"/>
          </p:cNvCxnSpPr>
          <p:nvPr/>
        </p:nvCxnSpPr>
        <p:spPr>
          <a:xfrm>
            <a:off x="5103543" y="4116530"/>
            <a:ext cx="5100" cy="387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827" name="Shape 827"/>
          <p:cNvCxnSpPr>
            <a:stCxn id="814" idx="2"/>
          </p:cNvCxnSpPr>
          <p:nvPr/>
        </p:nvCxnSpPr>
        <p:spPr>
          <a:xfrm>
            <a:off x="7478658" y="4116530"/>
            <a:ext cx="9900" cy="387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828" name="Shape 828"/>
          <p:cNvSpPr txBox="1"/>
          <p:nvPr/>
        </p:nvSpPr>
        <p:spPr>
          <a:xfrm>
            <a:off x="633492" y="3627593"/>
            <a:ext cx="3013451" cy="9002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Memstore: In-memory data cache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WAL: Write-ahead-log to record all changes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Hfile: Specialized HDFS file format</a:t>
            </a:r>
          </a:p>
        </p:txBody>
      </p:sp>
      <p:sp>
        <p:nvSpPr>
          <p:cNvPr id="829" name="Shape 82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830" name="Shape 83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31" name="Shape 83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461595" y="4503859"/>
            <a:ext cx="2248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http://hbase.apache.org/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Store to HBase </a:t>
            </a:r>
          </a:p>
        </p:txBody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840" name="Shape 84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841" name="Shape 84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28649" y="1369218"/>
            <a:ext cx="569603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Storage and Communication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HTTP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 basic website with search form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Hadoop distributed filesystem for log data storage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Connector between Apache webserver and Hadoop Ecosystem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Distributed messaging system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NoSQL database for persistent storage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and Management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Map/Reduce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Estimate frequent search terms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 map/reduce jobs using SQL-based query language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  <a:r>
              <a:rPr b="0" baseline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Centralized service for maintaining configuration information and synchronization</a:t>
            </a:r>
          </a:p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2106" t="0"/>
          <a:stretch/>
        </p:blipFill>
        <p:spPr>
          <a:xfrm>
            <a:off x="6324688" y="1369218"/>
            <a:ext cx="280625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web access logs for big data analysis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2085007" y="3128962"/>
            <a:ext cx="408719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2592091" y="2777639"/>
            <a:ext cx="289430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log files to storage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/var/log/apache/… log</a:t>
            </a:r>
          </a:p>
        </p:txBody>
      </p:sp>
      <p:sp>
        <p:nvSpPr>
          <p:cNvPr id="120" name="Shape 120"/>
          <p:cNvSpPr/>
          <p:nvPr/>
        </p:nvSpPr>
        <p:spPr>
          <a:xfrm>
            <a:off x="6172200" y="2390775"/>
            <a:ext cx="1800225" cy="1476375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Persistent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121" name="Shape 121"/>
          <p:cNvSpPr/>
          <p:nvPr/>
        </p:nvSpPr>
        <p:spPr>
          <a:xfrm>
            <a:off x="903907" y="2390775"/>
            <a:ext cx="1181100" cy="1476375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/>
          <p:nvPr/>
        </p:nvSpPr>
        <p:spPr>
          <a:xfrm>
            <a:off x="7151914" y="1469571"/>
            <a:ext cx="1263830" cy="852350"/>
          </a:xfrm>
          <a:prstGeom prst="cloudCallout">
            <a:avLst>
              <a:gd fmla="val -53391" name="adj1"/>
              <a:gd fmla="val 75144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analysis</a:t>
            </a:r>
          </a:p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505647" y="3175008"/>
            <a:ext cx="1121688" cy="94152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nodes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</a:t>
            </a:r>
          </a:p>
        </p:txBody>
      </p:sp>
      <p:sp>
        <p:nvSpPr>
          <p:cNvPr id="133" name="Shape 133"/>
          <p:cNvSpPr/>
          <p:nvPr/>
        </p:nvSpPr>
        <p:spPr>
          <a:xfrm>
            <a:off x="4807864" y="35702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922164" y="36845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036464" y="37988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7800975" y="35702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7915275" y="3684514"/>
            <a:ext cx="447512" cy="185979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23563" y="1971950"/>
            <a:ext cx="1377411" cy="5056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node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7397050" y="3175008"/>
            <a:ext cx="1121688" cy="94152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nodes</a:t>
            </a:r>
          </a:p>
        </p:txBody>
      </p:sp>
      <p:cxnSp>
        <p:nvCxnSpPr>
          <p:cNvPr id="140" name="Shape 140"/>
          <p:cNvCxnSpPr>
            <a:stCxn id="138" idx="2"/>
            <a:endCxn id="139" idx="0"/>
          </p:cNvCxnSpPr>
          <p:nvPr/>
        </p:nvCxnSpPr>
        <p:spPr>
          <a:xfrm>
            <a:off x="7112269" y="2477583"/>
            <a:ext cx="845700" cy="69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" name="Shape 141"/>
          <p:cNvCxnSpPr>
            <a:stCxn id="138" idx="2"/>
            <a:endCxn id="130" idx="0"/>
          </p:cNvCxnSpPr>
          <p:nvPr/>
        </p:nvCxnSpPr>
        <p:spPr>
          <a:xfrm flipH="1">
            <a:off x="5066569" y="2477583"/>
            <a:ext cx="2045700" cy="69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2" name="Shape 142"/>
          <p:cNvSpPr/>
          <p:nvPr/>
        </p:nvSpPr>
        <p:spPr>
          <a:xfrm>
            <a:off x="1983298" y="2779800"/>
            <a:ext cx="1069382" cy="39520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</a:p>
        </p:txBody>
      </p:sp>
      <p:cxnSp>
        <p:nvCxnSpPr>
          <p:cNvPr id="143" name="Shape 143"/>
          <p:cNvCxnSpPr>
            <a:stCxn id="142" idx="3"/>
            <a:endCxn id="130" idx="1"/>
          </p:cNvCxnSpPr>
          <p:nvPr/>
        </p:nvCxnSpPr>
        <p:spPr>
          <a:xfrm>
            <a:off x="3052681" y="2977404"/>
            <a:ext cx="1452900" cy="66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44" name="Shape 144"/>
          <p:cNvCxnSpPr>
            <a:stCxn id="142" idx="3"/>
            <a:endCxn id="138" idx="1"/>
          </p:cNvCxnSpPr>
          <p:nvPr/>
        </p:nvCxnSpPr>
        <p:spPr>
          <a:xfrm flipH="1" rot="10800000">
            <a:off x="3052681" y="2224704"/>
            <a:ext cx="3370800" cy="75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/>
            <a:headEnd len="med" w="med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4290608" y="2399666"/>
            <a:ext cx="855312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675893" y="2537426"/>
            <a:ext cx="872748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304044" y="3161021"/>
            <a:ext cx="950239" cy="48474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cxnSp>
        <p:nvCxnSpPr>
          <p:cNvPr id="148" name="Shape 148"/>
          <p:cNvCxnSpPr>
            <a:stCxn id="139" idx="1"/>
            <a:endCxn id="130" idx="3"/>
          </p:cNvCxnSpPr>
          <p:nvPr/>
        </p:nvCxnSpPr>
        <p:spPr>
          <a:xfrm rot="10800000">
            <a:off x="5627350" y="3645769"/>
            <a:ext cx="176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6037073" y="3399582"/>
            <a:ext cx="950239" cy="276999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4990529" y="4275963"/>
            <a:ext cx="585543" cy="581186"/>
            <a:chOff x="495945" y="5097633"/>
            <a:chExt cx="780724" cy="774915"/>
          </a:xfrm>
        </p:grpSpPr>
        <p:sp>
          <p:nvSpPr>
            <p:cNvPr id="151" name="Shape 151"/>
            <p:cNvSpPr/>
            <p:nvPr/>
          </p:nvSpPr>
          <p:spPr>
            <a:xfrm>
              <a:off x="495945" y="5097633"/>
              <a:ext cx="780724" cy="77491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57939" y="5180303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028053" y="5180303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557939" y="5629467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028051" y="5629467"/>
              <a:ext cx="185978" cy="178231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Shape 156"/>
          <p:cNvSpPr/>
          <p:nvPr/>
        </p:nvSpPr>
        <p:spPr>
          <a:xfrm rot="5400000">
            <a:off x="5087926" y="3870775"/>
            <a:ext cx="390750" cy="72227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9" name="Shape 159"/>
          <p:cNvSpPr txBox="1"/>
          <p:nvPr/>
        </p:nvSpPr>
        <p:spPr>
          <a:xfrm>
            <a:off x="633492" y="3777441"/>
            <a:ext cx="3385891" cy="6924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node: 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nodes: </a:t>
            </a:r>
          </a:p>
          <a:p>
            <a:pPr indent="-215900" lvl="0" marL="215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Blocks:</a:t>
            </a:r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61595" y="4503859"/>
            <a:ext cx="2248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http://hdfs.apache.org/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web access logs to HDFS for big data analysis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2085007" y="3128962"/>
            <a:ext cx="408719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2592091" y="2777639"/>
            <a:ext cx="2894307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log files to HDFS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/var/log/apache/… log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hadoop fs -copyToLocal log </a:t>
            </a:r>
          </a:p>
        </p:txBody>
      </p:sp>
      <p:sp>
        <p:nvSpPr>
          <p:cNvPr id="170" name="Shape 170"/>
          <p:cNvSpPr/>
          <p:nvPr/>
        </p:nvSpPr>
        <p:spPr>
          <a:xfrm>
            <a:off x="6172200" y="2390775"/>
            <a:ext cx="1800225" cy="1476375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71" name="Shape 171"/>
          <p:cNvSpPr/>
          <p:nvPr/>
        </p:nvSpPr>
        <p:spPr>
          <a:xfrm>
            <a:off x="903907" y="2390775"/>
            <a:ext cx="1181100" cy="1476375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7151914" y="1469571"/>
            <a:ext cx="1263830" cy="852350"/>
          </a:xfrm>
          <a:prstGeom prst="cloudCallout">
            <a:avLst>
              <a:gd fmla="val -53391" name="adj1"/>
              <a:gd fmla="val 75144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analysis</a:t>
            </a:r>
          </a:p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movement of web access logs to HDFS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2085007" y="3128962"/>
            <a:ext cx="408719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2592091" y="2777639"/>
            <a:ext cx="2894307" cy="7370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files to HDFS</a:t>
            </a:r>
          </a:p>
        </p:txBody>
      </p:sp>
      <p:sp>
        <p:nvSpPr>
          <p:cNvPr id="184" name="Shape 184"/>
          <p:cNvSpPr/>
          <p:nvPr/>
        </p:nvSpPr>
        <p:spPr>
          <a:xfrm>
            <a:off x="6172200" y="2390775"/>
            <a:ext cx="1800225" cy="1476375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185" name="Shape 185"/>
          <p:cNvSpPr/>
          <p:nvPr/>
        </p:nvSpPr>
        <p:spPr>
          <a:xfrm>
            <a:off x="903907" y="2390775"/>
            <a:ext cx="1181100" cy="1476375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Log</a:t>
            </a:r>
          </a:p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Flume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service for collecting, aggregating, and moving large amounts of streaming event data.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903907" y="2390775"/>
            <a:ext cx="7068517" cy="1522415"/>
            <a:chOff x="1205209" y="3187700"/>
            <a:chExt cx="9424690" cy="2029887"/>
          </a:xfrm>
        </p:grpSpPr>
        <p:sp>
          <p:nvSpPr>
            <p:cNvPr id="196" name="Shape 196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1205209" y="3187700"/>
              <a:ext cx="1574800" cy="19685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Log</a:t>
              </a:r>
            </a:p>
          </p:txBody>
        </p:sp>
        <p:cxnSp>
          <p:nvCxnSpPr>
            <p:cNvPr id="198" name="Shape 198"/>
            <p:cNvCxnSpPr>
              <a:stCxn id="197" idx="3"/>
              <a:endCxn id="199" idx="2"/>
            </p:cNvCxnSpPr>
            <p:nvPr/>
          </p:nvCxnSpPr>
          <p:spPr>
            <a:xfrm>
              <a:off x="2780009" y="4171950"/>
              <a:ext cx="13907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00" name="Shape 200"/>
            <p:cNvCxnSpPr>
              <a:stCxn id="201" idx="6"/>
              <a:endCxn id="196" idx="2"/>
            </p:cNvCxnSpPr>
            <p:nvPr/>
          </p:nvCxnSpPr>
          <p:spPr>
            <a:xfrm>
              <a:off x="6838735" y="4171949"/>
              <a:ext cx="139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4170873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4869806" y="3016249"/>
              <a:ext cx="1270000" cy="231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507850" y="3536950"/>
              <a:ext cx="183515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Flume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6482275" y="3993719"/>
              <a:ext cx="356460" cy="3564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6368835" y="4848255"/>
              <a:ext cx="583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Sink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906650" y="4848255"/>
              <a:ext cx="884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059014" y="4848255"/>
              <a:ext cx="1042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3906648" y="3187700"/>
              <a:ext cx="3114082" cy="202988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461595" y="4503859"/>
            <a:ext cx="2248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http://flume.apache.org/</a:t>
            </a:r>
          </a:p>
        </p:txBody>
      </p:sp>
      <p:sp>
        <p:nvSpPr>
          <p:cNvPr id="209" name="Shape 20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1" name="Shape 21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Karthik Rajasethupathy, Christian Kuka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