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278" r:id="rId3"/>
    <p:sldId id="266" r:id="rId4"/>
    <p:sldId id="268" r:id="rId5"/>
    <p:sldId id="265" r:id="rId6"/>
    <p:sldId id="258" r:id="rId7"/>
    <p:sldId id="283" r:id="rId8"/>
    <p:sldId id="282" r:id="rId9"/>
    <p:sldId id="259" r:id="rId10"/>
    <p:sldId id="267" r:id="rId11"/>
    <p:sldId id="272" r:id="rId12"/>
    <p:sldId id="273" r:id="rId13"/>
    <p:sldId id="260" r:id="rId14"/>
    <p:sldId id="284" r:id="rId15"/>
    <p:sldId id="271" r:id="rId16"/>
    <p:sldId id="274" r:id="rId17"/>
    <p:sldId id="275" r:id="rId18"/>
    <p:sldId id="289" r:id="rId19"/>
    <p:sldId id="295" r:id="rId20"/>
    <p:sldId id="296" r:id="rId21"/>
    <p:sldId id="276" r:id="rId22"/>
    <p:sldId id="287" r:id="rId23"/>
    <p:sldId id="288" r:id="rId24"/>
    <p:sldId id="281" r:id="rId25"/>
    <p:sldId id="291" r:id="rId26"/>
    <p:sldId id="285" r:id="rId27"/>
    <p:sldId id="286" r:id="rId28"/>
    <p:sldId id="297" r:id="rId29"/>
    <p:sldId id="290" r:id="rId30"/>
    <p:sldId id="262" r:id="rId31"/>
    <p:sldId id="270" r:id="rId32"/>
    <p:sldId id="269" r:id="rId33"/>
    <p:sldId id="277" r:id="rId34"/>
    <p:sldId id="294" r:id="rId35"/>
    <p:sldId id="292" r:id="rId36"/>
    <p:sldId id="264" r:id="rId37"/>
    <p:sldId id="2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F1426-8A99-4C9D-AAA8-A3240562844A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FC56-234C-407A-97D2-07A0CE541C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9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FC56-234C-407A-97D2-07A0CE541C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37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79245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08082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07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7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4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2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9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5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9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1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5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2D159-7083-48C9-88DE-3F666ED9E9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6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Hadoop Eco System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Shanghai Data Science </a:t>
            </a:r>
            <a:r>
              <a:rPr lang="en-US" dirty="0" smtClean="0"/>
              <a:t>Meetup</a:t>
            </a:r>
          </a:p>
          <a:p>
            <a:endParaRPr lang="en-US" dirty="0"/>
          </a:p>
          <a:p>
            <a:r>
              <a:rPr lang="en-US" dirty="0" err="1" smtClean="0"/>
              <a:t>Karthik</a:t>
            </a:r>
            <a:r>
              <a:rPr lang="en-US" dirty="0"/>
              <a:t> </a:t>
            </a:r>
            <a:r>
              <a:rPr lang="en-US" dirty="0" err="1" smtClean="0"/>
              <a:t>Rajasethupathy</a:t>
            </a:r>
            <a:r>
              <a:rPr lang="en-US" dirty="0" smtClean="0"/>
              <a:t>, </a:t>
            </a:r>
            <a:r>
              <a:rPr lang="en-US" dirty="0"/>
              <a:t>Christian Kuka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Flume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agent.sources</a:t>
            </a:r>
            <a:r>
              <a:rPr lang="en-US" sz="2400" dirty="0"/>
              <a:t> = </a:t>
            </a:r>
            <a:r>
              <a:rPr lang="en-US" sz="2400" dirty="0" err="1" smtClean="0">
                <a:solidFill>
                  <a:schemeClr val="accent6"/>
                </a:solidFill>
              </a:rPr>
              <a:t>mySource</a:t>
            </a:r>
            <a:endParaRPr lang="en-US" sz="24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2400" dirty="0" err="1"/>
              <a:t>agent.channels</a:t>
            </a:r>
            <a:r>
              <a:rPr lang="en-US" sz="2400" dirty="0"/>
              <a:t> = </a:t>
            </a:r>
            <a:r>
              <a:rPr lang="en-US" sz="2400" dirty="0" err="1" smtClean="0">
                <a:solidFill>
                  <a:schemeClr val="accent5"/>
                </a:solidFill>
              </a:rPr>
              <a:t>myChannel</a:t>
            </a:r>
            <a:endParaRPr lang="en-US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400" dirty="0" err="1"/>
              <a:t>agent.sinks</a:t>
            </a:r>
            <a:r>
              <a:rPr lang="en-US" sz="2400" dirty="0"/>
              <a:t> = </a:t>
            </a:r>
            <a:r>
              <a:rPr lang="en-US" sz="2400" dirty="0" err="1" smtClean="0">
                <a:solidFill>
                  <a:schemeClr val="accent2"/>
                </a:solidFill>
              </a:rPr>
              <a:t>mySink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agent.sources.</a:t>
            </a:r>
            <a:r>
              <a:rPr lang="en-US" sz="2400" dirty="0" err="1" smtClean="0">
                <a:solidFill>
                  <a:schemeClr val="accent6"/>
                </a:solidFill>
              </a:rPr>
              <a:t>mySource</a:t>
            </a:r>
            <a:r>
              <a:rPr lang="en-US" sz="2400" dirty="0" err="1" smtClean="0"/>
              <a:t>.type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avro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agent.sources.</a:t>
            </a:r>
            <a:r>
              <a:rPr lang="en-US" sz="2400" dirty="0" err="1" smtClean="0">
                <a:solidFill>
                  <a:schemeClr val="accent6"/>
                </a:solidFill>
              </a:rPr>
              <a:t>mySource</a:t>
            </a:r>
            <a:r>
              <a:rPr lang="en-US" sz="2400" dirty="0" err="1" smtClean="0"/>
              <a:t>.bind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localhost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agent.sources.</a:t>
            </a:r>
            <a:r>
              <a:rPr lang="en-US" sz="2400" dirty="0" err="1" smtClean="0">
                <a:solidFill>
                  <a:schemeClr val="accent6"/>
                </a:solidFill>
              </a:rPr>
              <a:t>mySource</a:t>
            </a:r>
            <a:r>
              <a:rPr lang="en-US" sz="2400" dirty="0" err="1" smtClean="0"/>
              <a:t>.port</a:t>
            </a:r>
            <a:r>
              <a:rPr lang="en-US" sz="2400" dirty="0" smtClean="0"/>
              <a:t> </a:t>
            </a:r>
            <a:r>
              <a:rPr lang="en-US" sz="2400" dirty="0"/>
              <a:t>= 10000</a:t>
            </a:r>
          </a:p>
          <a:p>
            <a:pPr marL="0" indent="0">
              <a:buNone/>
            </a:pPr>
            <a:r>
              <a:rPr lang="en-US" sz="2400" dirty="0" err="1" smtClean="0"/>
              <a:t>agent.sources.</a:t>
            </a:r>
            <a:r>
              <a:rPr lang="en-US" sz="2400" dirty="0" err="1" smtClean="0">
                <a:solidFill>
                  <a:schemeClr val="accent6"/>
                </a:solidFill>
              </a:rPr>
              <a:t>mySource</a:t>
            </a:r>
            <a:r>
              <a:rPr lang="en-US" sz="2400" dirty="0" err="1" smtClean="0"/>
              <a:t>.channels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 smtClean="0"/>
              <a:t>myChannel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agent.sinks.</a:t>
            </a:r>
            <a:r>
              <a:rPr lang="en-US" sz="2400" dirty="0" err="1" smtClean="0">
                <a:solidFill>
                  <a:schemeClr val="accent2"/>
                </a:solidFill>
              </a:rPr>
              <a:t>mySink</a:t>
            </a:r>
            <a:r>
              <a:rPr lang="en-US" sz="2400" dirty="0" err="1" smtClean="0"/>
              <a:t>.type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 smtClean="0"/>
              <a:t>hdfs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agent.sinks.</a:t>
            </a:r>
            <a:r>
              <a:rPr lang="en-US" sz="2400" dirty="0" err="1" smtClean="0">
                <a:solidFill>
                  <a:schemeClr val="accent2"/>
                </a:solidFill>
              </a:rPr>
              <a:t>mySink</a:t>
            </a:r>
            <a:r>
              <a:rPr lang="en-US" sz="2400" dirty="0" err="1" smtClean="0"/>
              <a:t>.channel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 smtClean="0"/>
              <a:t>myChannel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agent.sinks.</a:t>
            </a:r>
            <a:r>
              <a:rPr lang="en-US" sz="2400" dirty="0" err="1" smtClean="0">
                <a:solidFill>
                  <a:schemeClr val="accent2"/>
                </a:solidFill>
              </a:rPr>
              <a:t>mySink</a:t>
            </a:r>
            <a:r>
              <a:rPr lang="en-US" sz="2400" dirty="0" err="1" smtClean="0"/>
              <a:t>.hdfs.path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 smtClean="0"/>
              <a:t>hdfs</a:t>
            </a:r>
            <a:r>
              <a:rPr lang="en-US" sz="2400" dirty="0" smtClean="0"/>
              <a:t>://</a:t>
            </a:r>
            <a:r>
              <a:rPr lang="en-US" sz="2400" dirty="0" err="1" smtClean="0"/>
              <a:t>mypath</a:t>
            </a:r>
            <a:r>
              <a:rPr lang="en-US" sz="2400" dirty="0" smtClean="0"/>
              <a:t>/..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agent.channels.</a:t>
            </a:r>
            <a:r>
              <a:rPr lang="en-US" sz="2400" dirty="0" err="1" smtClean="0">
                <a:solidFill>
                  <a:schemeClr val="accent5"/>
                </a:solidFill>
              </a:rPr>
              <a:t>myChannel</a:t>
            </a:r>
            <a:r>
              <a:rPr lang="en-US" sz="2400" dirty="0" err="1" smtClean="0"/>
              <a:t>.type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memory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agent.channels.</a:t>
            </a:r>
            <a:r>
              <a:rPr lang="en-US" sz="2400" dirty="0" err="1" smtClean="0">
                <a:solidFill>
                  <a:schemeClr val="accent5"/>
                </a:solidFill>
              </a:rPr>
              <a:t>myChannel</a:t>
            </a:r>
            <a:r>
              <a:rPr lang="en-US" sz="2400" dirty="0" err="1" smtClean="0"/>
              <a:t>.capacity</a:t>
            </a:r>
            <a:r>
              <a:rPr lang="en-US" sz="2400" dirty="0" smtClean="0"/>
              <a:t> </a:t>
            </a:r>
            <a:r>
              <a:rPr lang="en-US" sz="2400" dirty="0"/>
              <a:t>= 100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10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2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Run Flume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Start Flume </a:t>
            </a:r>
          </a:p>
          <a:p>
            <a:pPr marL="457200" lvl="1" indent="0">
              <a:buNone/>
            </a:pPr>
            <a:r>
              <a:rPr lang="en-US" dirty="0"/>
              <a:t>$&gt; flume-</a:t>
            </a:r>
            <a:r>
              <a:rPr lang="en-US" dirty="0" err="1"/>
              <a:t>ng</a:t>
            </a:r>
            <a:r>
              <a:rPr lang="en-US" dirty="0"/>
              <a:t> agent -c </a:t>
            </a:r>
            <a:r>
              <a:rPr lang="en-US" dirty="0" err="1"/>
              <a:t>conf</a:t>
            </a:r>
            <a:r>
              <a:rPr lang="en-US" dirty="0"/>
              <a:t> -f </a:t>
            </a:r>
            <a:r>
              <a:rPr lang="en-US" dirty="0" err="1" smtClean="0"/>
              <a:t>conf</a:t>
            </a:r>
            <a:r>
              <a:rPr lang="en-US" dirty="0" smtClean="0"/>
              <a:t>/flume-</a:t>
            </a:r>
            <a:r>
              <a:rPr lang="en-US" dirty="0" err="1" smtClean="0"/>
              <a:t>conf.properties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68315" y="5086340"/>
            <a:ext cx="1230924" cy="7649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68261" y="5086340"/>
            <a:ext cx="1230924" cy="7649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Flume Client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699239" y="5468806"/>
            <a:ext cx="12690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Gefaltete Ecke 5"/>
          <p:cNvSpPr/>
          <p:nvPr/>
        </p:nvSpPr>
        <p:spPr>
          <a:xfrm>
            <a:off x="2924101" y="4356727"/>
            <a:ext cx="836909" cy="1046136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Apache Log</a:t>
            </a:r>
            <a:endParaRPr lang="en-US" sz="1400" dirty="0"/>
          </a:p>
        </p:txBody>
      </p:sp>
      <p:cxnSp>
        <p:nvCxnSpPr>
          <p:cNvPr id="13" name="Gerade Verbindung mit Pfeil 7"/>
          <p:cNvCxnSpPr>
            <a:stCxn id="5" idx="3"/>
            <a:endCxn id="15" idx="2"/>
          </p:cNvCxnSpPr>
          <p:nvPr/>
        </p:nvCxnSpPr>
        <p:spPr>
          <a:xfrm>
            <a:off x="5199185" y="5468806"/>
            <a:ext cx="30539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253120" y="5290576"/>
            <a:ext cx="356461" cy="35646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ylinder 3"/>
          <p:cNvSpPr/>
          <p:nvPr/>
        </p:nvSpPr>
        <p:spPr>
          <a:xfrm rot="5400000">
            <a:off x="8952052" y="4313107"/>
            <a:ext cx="1270000" cy="2311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Flume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564521" y="5290576"/>
            <a:ext cx="356461" cy="35646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451082" y="6145113"/>
            <a:ext cx="58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Sink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988896" y="6145113"/>
            <a:ext cx="88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141260" y="6145112"/>
            <a:ext cx="104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Channel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988895" y="4484557"/>
            <a:ext cx="3114083" cy="202988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/>
              <a:t>Agent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321669" y="5086340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AVRO</a:t>
            </a:r>
            <a:endParaRPr lang="en-US" dirty="0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4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Run Flume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Pipe HTTP log entries to Flume client </a:t>
            </a:r>
          </a:p>
          <a:p>
            <a:pPr marL="457200" lvl="1" indent="0">
              <a:buNone/>
            </a:pPr>
            <a:r>
              <a:rPr lang="en-US" dirty="0" smtClean="0"/>
              <a:t>Add the following line in the Apache </a:t>
            </a:r>
            <a:r>
              <a:rPr lang="en-US" dirty="0" err="1" smtClean="0"/>
              <a:t>httpd</a:t>
            </a:r>
            <a:r>
              <a:rPr lang="en-US" dirty="0" smtClean="0"/>
              <a:t> configuration: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CustomLog</a:t>
            </a:r>
            <a:r>
              <a:rPr lang="en-US" dirty="0"/>
              <a:t> </a:t>
            </a:r>
            <a:r>
              <a:rPr lang="en-US" dirty="0" smtClean="0"/>
              <a:t>"|flume-</a:t>
            </a:r>
            <a:r>
              <a:rPr lang="en-US" dirty="0" err="1" smtClean="0"/>
              <a:t>ng</a:t>
            </a:r>
            <a:r>
              <a:rPr lang="en-US" dirty="0" smtClean="0"/>
              <a:t> </a:t>
            </a:r>
            <a:r>
              <a:rPr lang="en-US" dirty="0" err="1"/>
              <a:t>avro</a:t>
            </a:r>
            <a:r>
              <a:rPr lang="en-US" dirty="0"/>
              <a:t>-client -H </a:t>
            </a:r>
            <a:r>
              <a:rPr lang="en-US" dirty="0" err="1">
                <a:solidFill>
                  <a:schemeClr val="accent6"/>
                </a:solidFill>
              </a:rPr>
              <a:t>localhost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-p </a:t>
            </a:r>
            <a:r>
              <a:rPr lang="en-US" dirty="0">
                <a:solidFill>
                  <a:schemeClr val="accent6"/>
                </a:solidFill>
              </a:rPr>
              <a:t>10000</a:t>
            </a:r>
            <a:r>
              <a:rPr lang="en-US" dirty="0"/>
              <a:t>" combined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68315" y="5086340"/>
            <a:ext cx="1230924" cy="7649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68261" y="5086340"/>
            <a:ext cx="1230924" cy="7649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Flume Client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699239" y="5468806"/>
            <a:ext cx="12690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Gefaltete Ecke 5"/>
          <p:cNvSpPr/>
          <p:nvPr/>
        </p:nvSpPr>
        <p:spPr>
          <a:xfrm>
            <a:off x="2924101" y="4356727"/>
            <a:ext cx="836909" cy="1046136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Apache Log</a:t>
            </a:r>
            <a:endParaRPr lang="en-US" sz="1400" dirty="0"/>
          </a:p>
        </p:txBody>
      </p:sp>
      <p:cxnSp>
        <p:nvCxnSpPr>
          <p:cNvPr id="13" name="Gerade Verbindung mit Pfeil 7"/>
          <p:cNvCxnSpPr>
            <a:stCxn id="5" idx="3"/>
            <a:endCxn id="15" idx="2"/>
          </p:cNvCxnSpPr>
          <p:nvPr/>
        </p:nvCxnSpPr>
        <p:spPr>
          <a:xfrm>
            <a:off x="5199185" y="5468806"/>
            <a:ext cx="30539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253120" y="5290576"/>
            <a:ext cx="356461" cy="35646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ylinder 3"/>
          <p:cNvSpPr/>
          <p:nvPr/>
        </p:nvSpPr>
        <p:spPr>
          <a:xfrm rot="5400000">
            <a:off x="8952052" y="4313107"/>
            <a:ext cx="1270000" cy="2311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Flume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564521" y="5290576"/>
            <a:ext cx="356461" cy="35646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451082" y="6145113"/>
            <a:ext cx="58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Sink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988896" y="6145113"/>
            <a:ext cx="88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141260" y="6145112"/>
            <a:ext cx="104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Channel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988895" y="4484557"/>
            <a:ext cx="3114083" cy="202988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/>
              <a:t>Agent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321669" y="5086340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AVRO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12</a:t>
            </a:fld>
            <a:endParaRPr lang="en-US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4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Analyze web access log data stored on </a:t>
            </a:r>
            <a:r>
              <a:rPr lang="en-US" dirty="0" err="1" smtClean="0"/>
              <a:t>HDFS</a:t>
            </a:r>
            <a:r>
              <a:rPr lang="en-US" dirty="0" smtClean="0"/>
              <a:t> to estimate frequent search terms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05210" y="4171950"/>
            <a:ext cx="4854856" cy="1045638"/>
            <a:chOff x="1205210" y="3187700"/>
            <a:chExt cx="9424690" cy="2029888"/>
          </a:xfrm>
        </p:grpSpPr>
        <p:sp>
          <p:nvSpPr>
            <p:cNvPr id="5" name="Zylinder 4"/>
            <p:cNvSpPr/>
            <p:nvPr/>
          </p:nvSpPr>
          <p:spPr>
            <a:xfrm>
              <a:off x="8229600" y="3187700"/>
              <a:ext cx="2400300" cy="1968500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HDFS</a:t>
              </a:r>
              <a:endParaRPr lang="en-US" dirty="0"/>
            </a:p>
          </p:txBody>
        </p:sp>
        <p:sp>
          <p:nvSpPr>
            <p:cNvPr id="6" name="Gefaltete Ecke 5"/>
            <p:cNvSpPr/>
            <p:nvPr/>
          </p:nvSpPr>
          <p:spPr>
            <a:xfrm>
              <a:off x="1205210" y="3187700"/>
              <a:ext cx="1722044" cy="1968500"/>
            </a:xfrm>
            <a:prstGeom prst="foldedCorne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Apache Log</a:t>
              </a:r>
              <a:endParaRPr lang="en-US" dirty="0"/>
            </a:p>
          </p:txBody>
        </p:sp>
        <p:cxnSp>
          <p:nvCxnSpPr>
            <p:cNvPr id="7" name="Gerade Verbindung mit Pfeil 7"/>
            <p:cNvCxnSpPr>
              <a:stCxn id="6" idx="3"/>
              <a:endCxn id="9" idx="2"/>
            </p:cNvCxnSpPr>
            <p:nvPr/>
          </p:nvCxnSpPr>
          <p:spPr>
            <a:xfrm>
              <a:off x="2927254" y="4171950"/>
              <a:ext cx="12436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 Verbindung mit Pfeil 9"/>
            <p:cNvCxnSpPr>
              <a:stCxn id="11" idx="6"/>
              <a:endCxn id="5" idx="2"/>
            </p:cNvCxnSpPr>
            <p:nvPr/>
          </p:nvCxnSpPr>
          <p:spPr>
            <a:xfrm>
              <a:off x="6838736" y="4171950"/>
              <a:ext cx="13908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170874" y="3993719"/>
              <a:ext cx="356461" cy="3564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Zylinder 3"/>
            <p:cNvSpPr/>
            <p:nvPr/>
          </p:nvSpPr>
          <p:spPr>
            <a:xfrm rot="5400000">
              <a:off x="4869806" y="3016250"/>
              <a:ext cx="1270000" cy="23114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Flume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482275" y="3993719"/>
              <a:ext cx="356461" cy="3564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68835" y="4848255"/>
              <a:ext cx="651897" cy="369333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Sink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06650" y="4848256"/>
              <a:ext cx="884912" cy="369332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Source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59014" y="4848255"/>
              <a:ext cx="1042370" cy="369332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Channel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06649" y="3187700"/>
              <a:ext cx="3114083" cy="202988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800" dirty="0" smtClean="0"/>
                <a:t>Agent</a:t>
              </a:r>
              <a:endParaRPr lang="en-US" sz="1400" dirty="0"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6682779" y="4171950"/>
            <a:ext cx="1653549" cy="10140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Analyze data</a:t>
            </a:r>
            <a:endParaRPr lang="en-US" dirty="0"/>
          </a:p>
        </p:txBody>
      </p:sp>
      <p:cxnSp>
        <p:nvCxnSpPr>
          <p:cNvPr id="18" name="Gerade Verbindung mit Pfeil 9"/>
          <p:cNvCxnSpPr>
            <a:stCxn id="5" idx="4"/>
            <a:endCxn id="16" idx="1"/>
          </p:cNvCxnSpPr>
          <p:nvPr/>
        </p:nvCxnSpPr>
        <p:spPr>
          <a:xfrm>
            <a:off x="6060066" y="4678958"/>
            <a:ext cx="6227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13</a:t>
            </a:fld>
            <a:endParaRPr lang="en-US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9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Map/Reduce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Main execution framework for distributed parallel data processing</a:t>
            </a:r>
            <a:endParaRPr lang="en-US" dirty="0"/>
          </a:p>
          <a:p>
            <a:r>
              <a:rPr lang="en-US" dirty="0" smtClean="0"/>
              <a:t>2 Phases:</a:t>
            </a:r>
          </a:p>
          <a:p>
            <a:pPr lvl="1"/>
            <a:r>
              <a:rPr lang="en-US" dirty="0" smtClean="0"/>
              <a:t>Map: Map values to key/value pairs</a:t>
            </a:r>
            <a:endParaRPr lang="en-US" dirty="0" smtClean="0"/>
          </a:p>
          <a:p>
            <a:pPr lvl="1"/>
            <a:r>
              <a:rPr lang="en-US" dirty="0" smtClean="0"/>
              <a:t>Reduce: Aggregate key/value pairs</a:t>
            </a: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1205210" y="4171950"/>
            <a:ext cx="4854856" cy="1045638"/>
            <a:chOff x="1205210" y="3187700"/>
            <a:chExt cx="9424690" cy="2029888"/>
          </a:xfrm>
        </p:grpSpPr>
        <p:sp>
          <p:nvSpPr>
            <p:cNvPr id="5" name="Zylinder 4"/>
            <p:cNvSpPr/>
            <p:nvPr/>
          </p:nvSpPr>
          <p:spPr>
            <a:xfrm>
              <a:off x="8229600" y="3187700"/>
              <a:ext cx="2400300" cy="1968500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HDFS</a:t>
              </a:r>
              <a:endParaRPr lang="en-US" dirty="0"/>
            </a:p>
          </p:txBody>
        </p:sp>
        <p:sp>
          <p:nvSpPr>
            <p:cNvPr id="6" name="Gefaltete Ecke 5"/>
            <p:cNvSpPr/>
            <p:nvPr/>
          </p:nvSpPr>
          <p:spPr>
            <a:xfrm>
              <a:off x="1205210" y="3187700"/>
              <a:ext cx="1722044" cy="1968500"/>
            </a:xfrm>
            <a:prstGeom prst="foldedCorne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Apache Log</a:t>
              </a:r>
              <a:endParaRPr lang="en-US" dirty="0"/>
            </a:p>
          </p:txBody>
        </p:sp>
        <p:cxnSp>
          <p:nvCxnSpPr>
            <p:cNvPr id="7" name="Gerade Verbindung mit Pfeil 7"/>
            <p:cNvCxnSpPr>
              <a:stCxn id="6" idx="3"/>
              <a:endCxn id="9" idx="2"/>
            </p:cNvCxnSpPr>
            <p:nvPr/>
          </p:nvCxnSpPr>
          <p:spPr>
            <a:xfrm>
              <a:off x="2927254" y="4171950"/>
              <a:ext cx="12436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 Verbindung mit Pfeil 9"/>
            <p:cNvCxnSpPr>
              <a:stCxn id="11" idx="6"/>
              <a:endCxn id="5" idx="2"/>
            </p:cNvCxnSpPr>
            <p:nvPr/>
          </p:nvCxnSpPr>
          <p:spPr>
            <a:xfrm>
              <a:off x="6838736" y="4171950"/>
              <a:ext cx="13908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170874" y="3993719"/>
              <a:ext cx="356461" cy="3564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Zylinder 3"/>
            <p:cNvSpPr/>
            <p:nvPr/>
          </p:nvSpPr>
          <p:spPr>
            <a:xfrm rot="5400000">
              <a:off x="4869806" y="3016250"/>
              <a:ext cx="1270000" cy="23114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Flume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482275" y="3993719"/>
              <a:ext cx="356461" cy="3564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68835" y="4848255"/>
              <a:ext cx="651897" cy="369333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Sink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06650" y="4848256"/>
              <a:ext cx="884912" cy="369332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Source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59014" y="4848255"/>
              <a:ext cx="1042370" cy="369332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Channel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06649" y="3187700"/>
              <a:ext cx="3114083" cy="202988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800" dirty="0" smtClean="0"/>
                <a:t>Agent</a:t>
              </a:r>
              <a:endParaRPr lang="en-US" sz="1400" dirty="0"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7297020" y="3008502"/>
            <a:ext cx="1653549" cy="8409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297020" y="4800383"/>
            <a:ext cx="1653549" cy="8409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cxnSp>
        <p:nvCxnSpPr>
          <p:cNvPr id="18" name="Gerade Verbindung mit Pfeil 9"/>
          <p:cNvCxnSpPr>
            <a:stCxn id="5" idx="4"/>
            <a:endCxn id="16" idx="1"/>
          </p:cNvCxnSpPr>
          <p:nvPr/>
        </p:nvCxnSpPr>
        <p:spPr>
          <a:xfrm flipV="1">
            <a:off x="6060066" y="3429000"/>
            <a:ext cx="1236954" cy="1249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9"/>
          <p:cNvCxnSpPr>
            <a:stCxn id="16" idx="2"/>
            <a:endCxn id="17" idx="0"/>
          </p:cNvCxnSpPr>
          <p:nvPr/>
        </p:nvCxnSpPr>
        <p:spPr>
          <a:xfrm>
            <a:off x="8123795" y="3849498"/>
            <a:ext cx="0" cy="950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9"/>
          <p:cNvCxnSpPr>
            <a:stCxn id="17" idx="1"/>
            <a:endCxn id="5" idx="4"/>
          </p:cNvCxnSpPr>
          <p:nvPr/>
        </p:nvCxnSpPr>
        <p:spPr>
          <a:xfrm flipH="1" flipV="1">
            <a:off x="6060066" y="4678958"/>
            <a:ext cx="1236954" cy="541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14</a:t>
            </a:fld>
            <a:endParaRPr lang="en-US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25" name="TextBox 11"/>
          <p:cNvSpPr txBox="1"/>
          <p:nvPr/>
        </p:nvSpPr>
        <p:spPr>
          <a:xfrm>
            <a:off x="615461" y="6005146"/>
            <a:ext cx="299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 http</a:t>
            </a:r>
            <a:r>
              <a:rPr lang="en-US" dirty="0" smtClean="0">
                <a:sym typeface="Wingdings" panose="05000000000000000000" pitchFamily="2" charset="2"/>
              </a:rPr>
              <a:t>://</a:t>
            </a:r>
            <a:r>
              <a:rPr lang="en-US" dirty="0" smtClean="0">
                <a:sym typeface="Wingdings" panose="05000000000000000000" pitchFamily="2" charset="2"/>
              </a:rPr>
              <a:t>hadoop</a:t>
            </a:r>
            <a:r>
              <a:rPr lang="en-US" dirty="0" smtClean="0">
                <a:sym typeface="Wingdings" panose="05000000000000000000" pitchFamily="2" charset="2"/>
              </a:rPr>
              <a:t>.apache.org</a:t>
            </a:r>
            <a:r>
              <a:rPr lang="en-US" dirty="0" smtClean="0">
                <a:sym typeface="Wingdings" panose="05000000000000000000" pitchFamily="2" charset="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5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map/reduce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Map/Reduce</a:t>
            </a:r>
            <a:endParaRPr lang="en-US" dirty="0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15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7502767" y="2435115"/>
            <a:ext cx="2101361" cy="11342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502768" y="4448456"/>
            <a:ext cx="2101361" cy="11342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8424292"/>
              </p:ext>
            </p:extLst>
          </p:nvPr>
        </p:nvGraphicFramePr>
        <p:xfrm>
          <a:off x="7171591" y="5837847"/>
          <a:ext cx="2763716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381858"/>
                <a:gridCol w="13818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3523387"/>
              </p:ext>
            </p:extLst>
          </p:nvPr>
        </p:nvGraphicFramePr>
        <p:xfrm>
          <a:off x="7862518" y="1771757"/>
          <a:ext cx="1381858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3818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>
            <a:stCxn id="8" idx="2"/>
            <a:endCxn id="4" idx="0"/>
          </p:cNvCxnSpPr>
          <p:nvPr/>
        </p:nvCxnSpPr>
        <p:spPr>
          <a:xfrm>
            <a:off x="8553447" y="2142597"/>
            <a:ext cx="1" cy="2925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23" idx="0"/>
          </p:cNvCxnSpPr>
          <p:nvPr/>
        </p:nvCxnSpPr>
        <p:spPr>
          <a:xfrm>
            <a:off x="8553448" y="3569323"/>
            <a:ext cx="1" cy="2531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3" idx="2"/>
            <a:endCxn id="6" idx="0"/>
          </p:cNvCxnSpPr>
          <p:nvPr/>
        </p:nvCxnSpPr>
        <p:spPr>
          <a:xfrm>
            <a:off x="8553449" y="4193273"/>
            <a:ext cx="0" cy="2551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>
            <a:off x="8553449" y="5582664"/>
            <a:ext cx="0" cy="2551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5928662"/>
              </p:ext>
            </p:extLst>
          </p:nvPr>
        </p:nvGraphicFramePr>
        <p:xfrm>
          <a:off x="7171591" y="3822433"/>
          <a:ext cx="2763716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381858"/>
                <a:gridCol w="13818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Fußzeilenplatzhalt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6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503764" y="2201565"/>
            <a:ext cx="2438400" cy="1600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Mapper Process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Map/Reduce –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3200" y="3812098"/>
            <a:ext cx="1219200" cy="3810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32001" y="2019301"/>
            <a:ext cx="1815455" cy="5379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Format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032000" y="5591337"/>
            <a:ext cx="1815453" cy="5334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Format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032860" y="2622067"/>
            <a:ext cx="1364712" cy="384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32859" y="3163825"/>
            <a:ext cx="1364712" cy="5303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03764" y="4267200"/>
            <a:ext cx="2438400" cy="1600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Reducer Process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4" idx="2"/>
            <a:endCxn id="15" idx="0"/>
          </p:cNvCxnSpPr>
          <p:nvPr/>
        </p:nvCxnSpPr>
        <p:spPr>
          <a:xfrm>
            <a:off x="5722964" y="3801765"/>
            <a:ext cx="0" cy="4654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8" idx="1"/>
          </p:cNvCxnSpPr>
          <p:nvPr/>
        </p:nvCxnSpPr>
        <p:spPr>
          <a:xfrm flipV="1">
            <a:off x="1422400" y="2288262"/>
            <a:ext cx="609600" cy="171433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9" idx="1"/>
          </p:cNvCxnSpPr>
          <p:nvPr/>
        </p:nvCxnSpPr>
        <p:spPr>
          <a:xfrm>
            <a:off x="1422400" y="4002599"/>
            <a:ext cx="609600" cy="18554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3" idx="1"/>
          </p:cNvCxnSpPr>
          <p:nvPr/>
        </p:nvCxnSpPr>
        <p:spPr>
          <a:xfrm flipV="1">
            <a:off x="3847453" y="5602799"/>
            <a:ext cx="1207792" cy="2552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3"/>
            <a:endCxn id="10" idx="1"/>
          </p:cNvCxnSpPr>
          <p:nvPr/>
        </p:nvCxnSpPr>
        <p:spPr>
          <a:xfrm>
            <a:off x="3847455" y="2288261"/>
            <a:ext cx="1185405" cy="52583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  <a:endCxn id="12" idx="0"/>
          </p:cNvCxnSpPr>
          <p:nvPr/>
        </p:nvCxnSpPr>
        <p:spPr>
          <a:xfrm flipH="1">
            <a:off x="5715216" y="3006116"/>
            <a:ext cx="1" cy="157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032859" y="4648201"/>
            <a:ext cx="1364712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055246" y="5412298"/>
            <a:ext cx="1342325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Writer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11" idx="2"/>
            <a:endCxn id="13" idx="0"/>
          </p:cNvCxnSpPr>
          <p:nvPr/>
        </p:nvCxnSpPr>
        <p:spPr>
          <a:xfrm>
            <a:off x="5715216" y="5181602"/>
            <a:ext cx="11193" cy="2306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7" idx="3"/>
            <a:endCxn id="12" idx="1"/>
          </p:cNvCxnSpPr>
          <p:nvPr/>
        </p:nvCxnSpPr>
        <p:spPr>
          <a:xfrm flipV="1">
            <a:off x="1422400" y="3429000"/>
            <a:ext cx="3610459" cy="57359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7" idx="3"/>
            <a:endCxn id="11" idx="1"/>
          </p:cNvCxnSpPr>
          <p:nvPr/>
        </p:nvCxnSpPr>
        <p:spPr>
          <a:xfrm>
            <a:off x="1422400" y="4002599"/>
            <a:ext cx="3610459" cy="91230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503765" y="6124737"/>
            <a:ext cx="24384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Data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503765" y="1295400"/>
            <a:ext cx="7078635" cy="304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Data</a:t>
            </a:r>
            <a:endParaRPr lang="en-US" dirty="0"/>
          </a:p>
        </p:txBody>
      </p:sp>
      <p:cxnSp>
        <p:nvCxnSpPr>
          <p:cNvPr id="90" name="Straight Arrow Connector 89"/>
          <p:cNvCxnSpPr>
            <a:stCxn id="8" idx="3"/>
            <a:endCxn id="89" idx="1"/>
          </p:cNvCxnSpPr>
          <p:nvPr/>
        </p:nvCxnSpPr>
        <p:spPr>
          <a:xfrm flipV="1">
            <a:off x="3847456" y="1447800"/>
            <a:ext cx="656309" cy="840462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5" idx="2"/>
            <a:endCxn id="88" idx="0"/>
          </p:cNvCxnSpPr>
          <p:nvPr/>
        </p:nvCxnSpPr>
        <p:spPr>
          <a:xfrm>
            <a:off x="5722964" y="5867400"/>
            <a:ext cx="1" cy="257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134" idx="2"/>
            <a:endCxn id="14" idx="0"/>
          </p:cNvCxnSpPr>
          <p:nvPr/>
        </p:nvCxnSpPr>
        <p:spPr>
          <a:xfrm flipH="1">
            <a:off x="5722964" y="2019300"/>
            <a:ext cx="1" cy="182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4503765" y="1600200"/>
            <a:ext cx="24384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Split</a:t>
            </a:r>
            <a:endParaRPr lang="en-US" dirty="0"/>
          </a:p>
        </p:txBody>
      </p:sp>
      <p:sp>
        <p:nvSpPr>
          <p:cNvPr id="144" name="Rectangle 143"/>
          <p:cNvSpPr/>
          <p:nvPr/>
        </p:nvSpPr>
        <p:spPr>
          <a:xfrm>
            <a:off x="9144000" y="2201565"/>
            <a:ext cx="2438400" cy="16105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Mapper Process</a:t>
            </a:r>
            <a:endParaRPr lang="en-US" dirty="0"/>
          </a:p>
        </p:txBody>
      </p:sp>
      <p:sp>
        <p:nvSpPr>
          <p:cNvPr id="145" name="Rectangle 144"/>
          <p:cNvSpPr/>
          <p:nvPr/>
        </p:nvSpPr>
        <p:spPr>
          <a:xfrm>
            <a:off x="9144000" y="4267200"/>
            <a:ext cx="2438400" cy="1600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Reducer Process</a:t>
            </a:r>
            <a:endParaRPr lang="en-US" dirty="0"/>
          </a:p>
        </p:txBody>
      </p:sp>
      <p:cxnSp>
        <p:nvCxnSpPr>
          <p:cNvPr id="146" name="Straight Arrow Connector 145"/>
          <p:cNvCxnSpPr>
            <a:stCxn id="144" idx="2"/>
            <a:endCxn id="145" idx="0"/>
          </p:cNvCxnSpPr>
          <p:nvPr/>
        </p:nvCxnSpPr>
        <p:spPr>
          <a:xfrm>
            <a:off x="10363200" y="3812097"/>
            <a:ext cx="0" cy="455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9144000" y="6124737"/>
            <a:ext cx="24384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Data</a:t>
            </a:r>
            <a:endParaRPr lang="en-US" dirty="0"/>
          </a:p>
        </p:txBody>
      </p:sp>
      <p:cxnSp>
        <p:nvCxnSpPr>
          <p:cNvPr id="148" name="Straight Arrow Connector 147"/>
          <p:cNvCxnSpPr>
            <a:stCxn id="145" idx="2"/>
            <a:endCxn id="147" idx="0"/>
          </p:cNvCxnSpPr>
          <p:nvPr/>
        </p:nvCxnSpPr>
        <p:spPr>
          <a:xfrm>
            <a:off x="10363200" y="5867400"/>
            <a:ext cx="0" cy="257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50" idx="2"/>
            <a:endCxn id="144" idx="0"/>
          </p:cNvCxnSpPr>
          <p:nvPr/>
        </p:nvCxnSpPr>
        <p:spPr>
          <a:xfrm>
            <a:off x="10363200" y="2019300"/>
            <a:ext cx="0" cy="182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9144000" y="1600200"/>
            <a:ext cx="24384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Split</a:t>
            </a:r>
            <a:endParaRPr lang="en-US" dirty="0"/>
          </a:p>
        </p:txBody>
      </p:sp>
      <p:sp>
        <p:nvSpPr>
          <p:cNvPr id="152" name="Rectangle 151"/>
          <p:cNvSpPr/>
          <p:nvPr/>
        </p:nvSpPr>
        <p:spPr>
          <a:xfrm>
            <a:off x="9695482" y="2622067"/>
            <a:ext cx="1342325" cy="384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153" name="Rectangle 152"/>
          <p:cNvSpPr/>
          <p:nvPr/>
        </p:nvSpPr>
        <p:spPr>
          <a:xfrm>
            <a:off x="9695482" y="3163824"/>
            <a:ext cx="1342325" cy="530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Mapper</a:t>
            </a:r>
            <a:endParaRPr lang="en-US" dirty="0"/>
          </a:p>
        </p:txBody>
      </p:sp>
      <p:cxnSp>
        <p:nvCxnSpPr>
          <p:cNvPr id="154" name="Straight Arrow Connector 153"/>
          <p:cNvCxnSpPr>
            <a:stCxn id="152" idx="2"/>
            <a:endCxn id="153" idx="0"/>
          </p:cNvCxnSpPr>
          <p:nvPr/>
        </p:nvCxnSpPr>
        <p:spPr>
          <a:xfrm>
            <a:off x="10366644" y="3006116"/>
            <a:ext cx="0" cy="157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9695482" y="4686300"/>
            <a:ext cx="1342325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</a:t>
            </a:r>
            <a:endParaRPr lang="en-US" dirty="0"/>
          </a:p>
        </p:txBody>
      </p:sp>
      <p:sp>
        <p:nvSpPr>
          <p:cNvPr id="156" name="Rectangle 155"/>
          <p:cNvSpPr/>
          <p:nvPr/>
        </p:nvSpPr>
        <p:spPr>
          <a:xfrm>
            <a:off x="9695482" y="5412298"/>
            <a:ext cx="1342325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Writer</a:t>
            </a:r>
            <a:endParaRPr lang="en-US" dirty="0"/>
          </a:p>
        </p:txBody>
      </p:sp>
      <p:cxnSp>
        <p:nvCxnSpPr>
          <p:cNvPr id="157" name="Straight Arrow Connector 156"/>
          <p:cNvCxnSpPr>
            <a:stCxn id="155" idx="2"/>
            <a:endCxn id="156" idx="0"/>
          </p:cNvCxnSpPr>
          <p:nvPr/>
        </p:nvCxnSpPr>
        <p:spPr>
          <a:xfrm>
            <a:off x="10366644" y="5219700"/>
            <a:ext cx="0" cy="192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4" idx="2"/>
            <a:endCxn id="145" idx="0"/>
          </p:cNvCxnSpPr>
          <p:nvPr/>
        </p:nvCxnSpPr>
        <p:spPr>
          <a:xfrm>
            <a:off x="5722965" y="3801765"/>
            <a:ext cx="4640236" cy="465435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44" idx="2"/>
            <a:endCxn id="15" idx="0"/>
          </p:cNvCxnSpPr>
          <p:nvPr/>
        </p:nvCxnSpPr>
        <p:spPr>
          <a:xfrm flipH="1">
            <a:off x="5722965" y="3812097"/>
            <a:ext cx="4640236" cy="455103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7207415" y="3801765"/>
            <a:ext cx="1871851" cy="64633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Partition, shuffle &amp; sort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7285925" y="220156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59" name="TextBox 258"/>
          <p:cNvSpPr txBox="1"/>
          <p:nvPr/>
        </p:nvSpPr>
        <p:spPr>
          <a:xfrm>
            <a:off x="1422400" y="2719490"/>
            <a:ext cx="1117600" cy="33855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defines</a:t>
            </a:r>
            <a:endParaRPr lang="en-US" sz="1600" dirty="0"/>
          </a:p>
        </p:txBody>
      </p:sp>
      <p:sp>
        <p:nvSpPr>
          <p:cNvPr id="260" name="TextBox 259"/>
          <p:cNvSpPr txBox="1"/>
          <p:nvPr/>
        </p:nvSpPr>
        <p:spPr>
          <a:xfrm>
            <a:off x="1320800" y="4745624"/>
            <a:ext cx="1117600" cy="33855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defines</a:t>
            </a:r>
            <a:endParaRPr lang="en-US" sz="1600" dirty="0"/>
          </a:p>
        </p:txBody>
      </p:sp>
      <p:sp>
        <p:nvSpPr>
          <p:cNvPr id="261" name="TextBox 260"/>
          <p:cNvSpPr txBox="1"/>
          <p:nvPr/>
        </p:nvSpPr>
        <p:spPr>
          <a:xfrm>
            <a:off x="2438400" y="3550457"/>
            <a:ext cx="1117600" cy="33855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defines</a:t>
            </a:r>
            <a:endParaRPr lang="en-US" sz="1600" dirty="0"/>
          </a:p>
        </p:txBody>
      </p:sp>
      <p:sp>
        <p:nvSpPr>
          <p:cNvPr id="262" name="TextBox 261"/>
          <p:cNvSpPr txBox="1"/>
          <p:nvPr/>
        </p:nvSpPr>
        <p:spPr>
          <a:xfrm>
            <a:off x="2375437" y="4193098"/>
            <a:ext cx="1117600" cy="33855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defines</a:t>
            </a:r>
            <a:endParaRPr lang="en-US" sz="16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8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503764" y="2201564"/>
            <a:ext cx="2438400" cy="28276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Mapper Process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Map/Reduce – Mapper Process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73601" y="2622067"/>
            <a:ext cx="2133599" cy="384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673600" y="3163825"/>
            <a:ext cx="2133600" cy="5303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03764" y="5412298"/>
            <a:ext cx="2438400" cy="4551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Reducer Process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4" idx="2"/>
            <a:endCxn id="15" idx="0"/>
          </p:cNvCxnSpPr>
          <p:nvPr/>
        </p:nvCxnSpPr>
        <p:spPr>
          <a:xfrm>
            <a:off x="5722964" y="5029200"/>
            <a:ext cx="0" cy="383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  <a:endCxn id="12" idx="0"/>
          </p:cNvCxnSpPr>
          <p:nvPr/>
        </p:nvCxnSpPr>
        <p:spPr>
          <a:xfrm>
            <a:off x="5740400" y="3006116"/>
            <a:ext cx="0" cy="157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512375" y="6124737"/>
            <a:ext cx="2429789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Data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512375" y="1295400"/>
            <a:ext cx="7070025" cy="304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Data</a:t>
            </a:r>
            <a:endParaRPr lang="en-US" dirty="0"/>
          </a:p>
        </p:txBody>
      </p:sp>
      <p:cxnSp>
        <p:nvCxnSpPr>
          <p:cNvPr id="98" name="Straight Arrow Connector 97"/>
          <p:cNvCxnSpPr>
            <a:stCxn id="15" idx="2"/>
            <a:endCxn id="88" idx="0"/>
          </p:cNvCxnSpPr>
          <p:nvPr/>
        </p:nvCxnSpPr>
        <p:spPr>
          <a:xfrm>
            <a:off x="5722965" y="5867401"/>
            <a:ext cx="4305" cy="257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134" idx="2"/>
            <a:endCxn id="14" idx="0"/>
          </p:cNvCxnSpPr>
          <p:nvPr/>
        </p:nvCxnSpPr>
        <p:spPr>
          <a:xfrm flipH="1">
            <a:off x="5722964" y="2019300"/>
            <a:ext cx="15176" cy="182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4512375" y="1600200"/>
            <a:ext cx="2451531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Split</a:t>
            </a:r>
            <a:endParaRPr lang="en-US" dirty="0"/>
          </a:p>
        </p:txBody>
      </p:sp>
      <p:sp>
        <p:nvSpPr>
          <p:cNvPr id="144" name="Rectangle 143"/>
          <p:cNvSpPr/>
          <p:nvPr/>
        </p:nvSpPr>
        <p:spPr>
          <a:xfrm>
            <a:off x="9144000" y="2201564"/>
            <a:ext cx="2438400" cy="28276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Mapper Process</a:t>
            </a:r>
            <a:endParaRPr lang="en-US" dirty="0"/>
          </a:p>
        </p:txBody>
      </p:sp>
      <p:sp>
        <p:nvSpPr>
          <p:cNvPr id="145" name="Rectangle 144"/>
          <p:cNvSpPr/>
          <p:nvPr/>
        </p:nvSpPr>
        <p:spPr>
          <a:xfrm>
            <a:off x="9144000" y="5412298"/>
            <a:ext cx="2438400" cy="4551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Reducer Process</a:t>
            </a:r>
            <a:endParaRPr lang="en-US" dirty="0"/>
          </a:p>
        </p:txBody>
      </p:sp>
      <p:cxnSp>
        <p:nvCxnSpPr>
          <p:cNvPr id="146" name="Straight Arrow Connector 145"/>
          <p:cNvCxnSpPr>
            <a:stCxn id="144" idx="2"/>
            <a:endCxn id="145" idx="0"/>
          </p:cNvCxnSpPr>
          <p:nvPr/>
        </p:nvCxnSpPr>
        <p:spPr>
          <a:xfrm>
            <a:off x="10363200" y="5029200"/>
            <a:ext cx="0" cy="383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9144000" y="6124737"/>
            <a:ext cx="24384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Data</a:t>
            </a:r>
            <a:endParaRPr lang="en-US" dirty="0"/>
          </a:p>
        </p:txBody>
      </p:sp>
      <p:cxnSp>
        <p:nvCxnSpPr>
          <p:cNvPr id="148" name="Straight Arrow Connector 147"/>
          <p:cNvCxnSpPr>
            <a:stCxn id="145" idx="2"/>
            <a:endCxn id="147" idx="0"/>
          </p:cNvCxnSpPr>
          <p:nvPr/>
        </p:nvCxnSpPr>
        <p:spPr>
          <a:xfrm>
            <a:off x="10363200" y="5867401"/>
            <a:ext cx="0" cy="257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50" idx="2"/>
            <a:endCxn id="144" idx="0"/>
          </p:cNvCxnSpPr>
          <p:nvPr/>
        </p:nvCxnSpPr>
        <p:spPr>
          <a:xfrm>
            <a:off x="10363200" y="2019300"/>
            <a:ext cx="0" cy="182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9144000" y="1600200"/>
            <a:ext cx="24384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Split</a:t>
            </a:r>
            <a:endParaRPr lang="en-US" dirty="0"/>
          </a:p>
        </p:txBody>
      </p:sp>
      <p:cxnSp>
        <p:nvCxnSpPr>
          <p:cNvPr id="158" name="Straight Arrow Connector 157"/>
          <p:cNvCxnSpPr>
            <a:stCxn id="14" idx="2"/>
            <a:endCxn id="145" idx="0"/>
          </p:cNvCxnSpPr>
          <p:nvPr/>
        </p:nvCxnSpPr>
        <p:spPr>
          <a:xfrm>
            <a:off x="5722965" y="5029200"/>
            <a:ext cx="4640236" cy="38309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44" idx="2"/>
            <a:endCxn id="15" idx="0"/>
          </p:cNvCxnSpPr>
          <p:nvPr/>
        </p:nvCxnSpPr>
        <p:spPr>
          <a:xfrm flipH="1">
            <a:off x="5722965" y="5029200"/>
            <a:ext cx="4640236" cy="38309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7125776" y="4323249"/>
            <a:ext cx="1871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Partition, shuffle &amp; sort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7285925" y="220156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4673600" y="3813050"/>
            <a:ext cx="2133600" cy="5303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Combiner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673600" y="4456041"/>
            <a:ext cx="2133600" cy="5303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Partitioner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63" idx="2"/>
            <a:endCxn id="65" idx="0"/>
          </p:cNvCxnSpPr>
          <p:nvPr/>
        </p:nvCxnSpPr>
        <p:spPr>
          <a:xfrm>
            <a:off x="5740400" y="4343400"/>
            <a:ext cx="0" cy="112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2" idx="2"/>
            <a:endCxn id="63" idx="0"/>
          </p:cNvCxnSpPr>
          <p:nvPr/>
        </p:nvCxnSpPr>
        <p:spPr>
          <a:xfrm>
            <a:off x="5740400" y="3694175"/>
            <a:ext cx="0" cy="1188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9296401" y="2616758"/>
            <a:ext cx="2133599" cy="384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9296400" y="3158516"/>
            <a:ext cx="2133600" cy="5303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Mapper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83" idx="2"/>
            <a:endCxn id="84" idx="0"/>
          </p:cNvCxnSpPr>
          <p:nvPr/>
        </p:nvCxnSpPr>
        <p:spPr>
          <a:xfrm>
            <a:off x="10363200" y="3000807"/>
            <a:ext cx="0" cy="157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9296400" y="3807740"/>
            <a:ext cx="2133600" cy="5303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Combiner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9296400" y="4450732"/>
            <a:ext cx="2133600" cy="5303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Partitioner</a:t>
            </a:r>
            <a:endParaRPr lang="en-US" dirty="0"/>
          </a:p>
        </p:txBody>
      </p:sp>
      <p:cxnSp>
        <p:nvCxnSpPr>
          <p:cNvPr id="91" name="Straight Arrow Connector 90"/>
          <p:cNvCxnSpPr>
            <a:stCxn id="86" idx="2"/>
            <a:endCxn id="87" idx="0"/>
          </p:cNvCxnSpPr>
          <p:nvPr/>
        </p:nvCxnSpPr>
        <p:spPr>
          <a:xfrm>
            <a:off x="10363200" y="4338091"/>
            <a:ext cx="0" cy="112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4" idx="2"/>
            <a:endCxn id="86" idx="0"/>
          </p:cNvCxnSpPr>
          <p:nvPr/>
        </p:nvCxnSpPr>
        <p:spPr>
          <a:xfrm>
            <a:off x="10363200" y="3688866"/>
            <a:ext cx="0" cy="1188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20202" y="2110432"/>
            <a:ext cx="34349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Mapper Process can contain 3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Mapper: Map incoming key/value pairs to new key/value pairs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Combiner: Combine key/values with same key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Partitioner</a:t>
            </a:r>
            <a:r>
              <a:rPr lang="en-US" dirty="0" smtClean="0"/>
              <a:t>: Partition key/value pairs to reducer processes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7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Perform Map-Step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5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Perform Reduce-Step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0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this talk about?</a:t>
            </a:r>
            <a:endParaRPr lang="en-US" dirty="0"/>
          </a:p>
          <a:p>
            <a:r>
              <a:rPr lang="en-US" dirty="0" smtClean="0"/>
              <a:t>Giving an overview of the Hadoop </a:t>
            </a:r>
            <a:r>
              <a:rPr lang="en-US" dirty="0" smtClean="0"/>
              <a:t>Ecosystem and related Apache projects</a:t>
            </a:r>
            <a:endParaRPr lang="en-US" dirty="0" smtClean="0"/>
          </a:p>
          <a:p>
            <a:r>
              <a:rPr lang="en-US" dirty="0" smtClean="0"/>
              <a:t>Showing </a:t>
            </a:r>
            <a:r>
              <a:rPr lang="en-US" dirty="0" smtClean="0"/>
              <a:t>the architecture/functionality of some projects</a:t>
            </a:r>
          </a:p>
          <a:p>
            <a:r>
              <a:rPr lang="en-US" dirty="0" smtClean="0"/>
              <a:t>Illustrating the </a:t>
            </a:r>
            <a:r>
              <a:rPr lang="en-US" dirty="0" smtClean="0"/>
              <a:t>combination of different projects based on a simple </a:t>
            </a:r>
            <a:r>
              <a:rPr lang="en-US" dirty="0" smtClean="0"/>
              <a:t>example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intention of this talk is to give an overview of the Hadoop Ecosystem for beginners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1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Run Map/Reduce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Hadoop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8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</a:t>
            </a:r>
            <a:endParaRPr lang="en-US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4993860" y="1579243"/>
            <a:ext cx="2204280" cy="762000"/>
            <a:chOff x="2399527" y="3047999"/>
            <a:chExt cx="2204280" cy="762000"/>
          </a:xfrm>
        </p:grpSpPr>
        <p:sp>
          <p:nvSpPr>
            <p:cNvPr id="5" name="Rectangle 4"/>
            <p:cNvSpPr/>
            <p:nvPr/>
          </p:nvSpPr>
          <p:spPr>
            <a:xfrm>
              <a:off x="2399527" y="3047999"/>
              <a:ext cx="2204280" cy="762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Resource Manager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35883" y="3385082"/>
              <a:ext cx="1737335" cy="35998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Scheduler</a:t>
              </a:r>
              <a:endParaRPr lang="en-US" dirty="0"/>
            </a:p>
          </p:txBody>
        </p:sp>
      </p:grpSp>
      <p:cxnSp>
        <p:nvCxnSpPr>
          <p:cNvPr id="10" name="Straight Arrow Connector 9"/>
          <p:cNvCxnSpPr>
            <a:stCxn id="66" idx="2"/>
            <a:endCxn id="5" idx="0"/>
          </p:cNvCxnSpPr>
          <p:nvPr/>
        </p:nvCxnSpPr>
        <p:spPr>
          <a:xfrm>
            <a:off x="6096000" y="1340371"/>
            <a:ext cx="0" cy="238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7" name="Gruppieren 26"/>
          <p:cNvGrpSpPr/>
          <p:nvPr/>
        </p:nvGrpSpPr>
        <p:grpSpPr>
          <a:xfrm>
            <a:off x="844657" y="3231347"/>
            <a:ext cx="3048000" cy="1943100"/>
            <a:chOff x="8305800" y="69591"/>
            <a:chExt cx="3048000" cy="1943100"/>
          </a:xfrm>
        </p:grpSpPr>
        <p:sp>
          <p:nvSpPr>
            <p:cNvPr id="6" name="Rectangle 5"/>
            <p:cNvSpPr/>
            <p:nvPr/>
          </p:nvSpPr>
          <p:spPr>
            <a:xfrm>
              <a:off x="8305800" y="69591"/>
              <a:ext cx="3048000" cy="1943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Node Manager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813800" y="469641"/>
              <a:ext cx="2082799" cy="5715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Container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813800" y="1159718"/>
              <a:ext cx="2082799" cy="609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 Master</a:t>
              </a:r>
              <a:endParaRPr lang="en-US" dirty="0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4572000" y="3231347"/>
            <a:ext cx="3048000" cy="1943100"/>
            <a:chOff x="8305800" y="2265784"/>
            <a:chExt cx="3048000" cy="1943100"/>
          </a:xfrm>
        </p:grpSpPr>
        <p:sp>
          <p:nvSpPr>
            <p:cNvPr id="18" name="Rectangle 17"/>
            <p:cNvSpPr/>
            <p:nvPr/>
          </p:nvSpPr>
          <p:spPr>
            <a:xfrm>
              <a:off x="8305800" y="2265784"/>
              <a:ext cx="3048000" cy="1943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Node Manager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813800" y="2665834"/>
              <a:ext cx="2082799" cy="5715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Container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813800" y="3355911"/>
              <a:ext cx="2082800" cy="609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 Master</a:t>
              </a:r>
              <a:endParaRPr lang="en-US" dirty="0"/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8906692" y="3231347"/>
            <a:ext cx="3048000" cy="1943100"/>
            <a:chOff x="8305800" y="4495800"/>
            <a:chExt cx="3048000" cy="1943100"/>
          </a:xfrm>
        </p:grpSpPr>
        <p:sp>
          <p:nvSpPr>
            <p:cNvPr id="22" name="Rectangle 21"/>
            <p:cNvSpPr/>
            <p:nvPr/>
          </p:nvSpPr>
          <p:spPr>
            <a:xfrm>
              <a:off x="8305800" y="4495800"/>
              <a:ext cx="3048000" cy="1943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Node Manager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813800" y="4895850"/>
              <a:ext cx="2082800" cy="5715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Container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813800" y="5585927"/>
              <a:ext cx="2082799" cy="6096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Container</a:t>
              </a:r>
              <a:endParaRPr lang="en-US" dirty="0"/>
            </a:p>
          </p:txBody>
        </p:sp>
      </p:grpSp>
      <p:cxnSp>
        <p:nvCxnSpPr>
          <p:cNvPr id="31" name="Straight Arrow Connector 30"/>
          <p:cNvCxnSpPr>
            <a:stCxn id="19" idx="1"/>
            <a:endCxn id="15" idx="3"/>
          </p:cNvCxnSpPr>
          <p:nvPr/>
        </p:nvCxnSpPr>
        <p:spPr>
          <a:xfrm rot="10800000" flipV="1">
            <a:off x="3435456" y="3917146"/>
            <a:ext cx="1644544" cy="709127"/>
          </a:xfrm>
          <a:prstGeom prst="bentConnector3">
            <a:avLst>
              <a:gd name="adj1" fmla="val 50794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3"/>
            <a:endCxn id="20" idx="1"/>
          </p:cNvCxnSpPr>
          <p:nvPr/>
        </p:nvCxnSpPr>
        <p:spPr>
          <a:xfrm>
            <a:off x="3435456" y="3917147"/>
            <a:ext cx="1644544" cy="709127"/>
          </a:xfrm>
          <a:prstGeom prst="bentConnector3">
            <a:avLst>
              <a:gd name="adj1" fmla="val 38085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1"/>
            <a:endCxn id="20" idx="3"/>
          </p:cNvCxnSpPr>
          <p:nvPr/>
        </p:nvCxnSpPr>
        <p:spPr>
          <a:xfrm flipH="1">
            <a:off x="7162800" y="4626274"/>
            <a:ext cx="22518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3" idx="1"/>
            <a:endCxn id="20" idx="3"/>
          </p:cNvCxnSpPr>
          <p:nvPr/>
        </p:nvCxnSpPr>
        <p:spPr>
          <a:xfrm rot="10800000" flipV="1">
            <a:off x="7162800" y="3917146"/>
            <a:ext cx="2251892" cy="70912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34"/>
          <p:cNvCxnSpPr>
            <a:stCxn id="6" idx="0"/>
            <a:endCxn id="5" idx="2"/>
          </p:cNvCxnSpPr>
          <p:nvPr/>
        </p:nvCxnSpPr>
        <p:spPr>
          <a:xfrm rot="5400000" flipH="1" flipV="1">
            <a:off x="3787276" y="922624"/>
            <a:ext cx="890104" cy="3727343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34"/>
          <p:cNvCxnSpPr>
            <a:stCxn id="18" idx="0"/>
            <a:endCxn id="5" idx="2"/>
          </p:cNvCxnSpPr>
          <p:nvPr/>
        </p:nvCxnSpPr>
        <p:spPr>
          <a:xfrm flipV="1">
            <a:off x="6096000" y="2341243"/>
            <a:ext cx="0" cy="8901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34"/>
          <p:cNvCxnSpPr>
            <a:stCxn id="22" idx="0"/>
            <a:endCxn id="5" idx="2"/>
          </p:cNvCxnSpPr>
          <p:nvPr/>
        </p:nvCxnSpPr>
        <p:spPr>
          <a:xfrm rot="16200000" flipV="1">
            <a:off x="7818294" y="618949"/>
            <a:ext cx="890104" cy="4334692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34"/>
          <p:cNvCxnSpPr>
            <a:stCxn id="15" idx="3"/>
            <a:endCxn id="5" idx="1"/>
          </p:cNvCxnSpPr>
          <p:nvPr/>
        </p:nvCxnSpPr>
        <p:spPr>
          <a:xfrm flipV="1">
            <a:off x="3435456" y="1960243"/>
            <a:ext cx="1558404" cy="2666031"/>
          </a:xfrm>
          <a:prstGeom prst="bentConnector3">
            <a:avLst>
              <a:gd name="adj1" fmla="val 36589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34"/>
          <p:cNvCxnSpPr>
            <a:stCxn id="20" idx="3"/>
            <a:endCxn id="5" idx="3"/>
          </p:cNvCxnSpPr>
          <p:nvPr/>
        </p:nvCxnSpPr>
        <p:spPr>
          <a:xfrm flipV="1">
            <a:off x="7162800" y="1960243"/>
            <a:ext cx="35340" cy="2666031"/>
          </a:xfrm>
          <a:prstGeom prst="bentConnector3">
            <a:avLst>
              <a:gd name="adj1" fmla="val 1670942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383078" y="813427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844657" y="5211541"/>
            <a:ext cx="4514522" cy="120032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Resource Manager: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Node Manager: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 Master: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Container: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5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/>
          <p:cNvSpPr/>
          <p:nvPr/>
        </p:nvSpPr>
        <p:spPr>
          <a:xfrm>
            <a:off x="6949440" y="2769326"/>
            <a:ext cx="2390503" cy="3095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Analyze web access log data stored on </a:t>
            </a:r>
            <a:r>
              <a:rPr lang="en-US" dirty="0" err="1" smtClean="0"/>
              <a:t>HDFS</a:t>
            </a:r>
            <a:r>
              <a:rPr lang="en-US" dirty="0" smtClean="0"/>
              <a:t> using a SQL-based language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05210" y="4171950"/>
            <a:ext cx="4854856" cy="1045638"/>
            <a:chOff x="1205210" y="3187700"/>
            <a:chExt cx="9424690" cy="2029888"/>
          </a:xfrm>
        </p:grpSpPr>
        <p:sp>
          <p:nvSpPr>
            <p:cNvPr id="5" name="Zylinder 4"/>
            <p:cNvSpPr/>
            <p:nvPr/>
          </p:nvSpPr>
          <p:spPr>
            <a:xfrm>
              <a:off x="8229600" y="3187700"/>
              <a:ext cx="2400300" cy="1968500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HDFS</a:t>
              </a:r>
              <a:endParaRPr lang="en-US" dirty="0"/>
            </a:p>
          </p:txBody>
        </p:sp>
        <p:sp>
          <p:nvSpPr>
            <p:cNvPr id="6" name="Gefaltete Ecke 5"/>
            <p:cNvSpPr/>
            <p:nvPr/>
          </p:nvSpPr>
          <p:spPr>
            <a:xfrm>
              <a:off x="1205210" y="3187700"/>
              <a:ext cx="1722044" cy="1968500"/>
            </a:xfrm>
            <a:prstGeom prst="foldedCorne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Apache Log</a:t>
              </a:r>
              <a:endParaRPr lang="en-US" dirty="0"/>
            </a:p>
          </p:txBody>
        </p:sp>
        <p:cxnSp>
          <p:nvCxnSpPr>
            <p:cNvPr id="7" name="Gerade Verbindung mit Pfeil 7"/>
            <p:cNvCxnSpPr>
              <a:stCxn id="6" idx="3"/>
              <a:endCxn id="9" idx="2"/>
            </p:cNvCxnSpPr>
            <p:nvPr/>
          </p:nvCxnSpPr>
          <p:spPr>
            <a:xfrm>
              <a:off x="2927254" y="4171950"/>
              <a:ext cx="12436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 Verbindung mit Pfeil 9"/>
            <p:cNvCxnSpPr>
              <a:stCxn id="11" idx="6"/>
              <a:endCxn id="5" idx="2"/>
            </p:cNvCxnSpPr>
            <p:nvPr/>
          </p:nvCxnSpPr>
          <p:spPr>
            <a:xfrm>
              <a:off x="6838736" y="4171950"/>
              <a:ext cx="13908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170874" y="3993719"/>
              <a:ext cx="356461" cy="3564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Zylinder 3"/>
            <p:cNvSpPr/>
            <p:nvPr/>
          </p:nvSpPr>
          <p:spPr>
            <a:xfrm rot="5400000">
              <a:off x="4869806" y="3016250"/>
              <a:ext cx="1270000" cy="23114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Flume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482275" y="3993719"/>
              <a:ext cx="356461" cy="3564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68835" y="4848255"/>
              <a:ext cx="651897" cy="369333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Sink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06650" y="4848256"/>
              <a:ext cx="884912" cy="369332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Source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59014" y="4848255"/>
              <a:ext cx="1042370" cy="369332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Channel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06649" y="3187700"/>
              <a:ext cx="3114083" cy="202988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800" dirty="0" smtClean="0"/>
                <a:t>Agent</a:t>
              </a:r>
              <a:endParaRPr lang="en-US" sz="1400" dirty="0"/>
            </a:p>
          </p:txBody>
        </p:sp>
      </p:grp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22</a:t>
            </a:fld>
            <a:endParaRPr lang="en-US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25" name="Rounded Rectangle 15"/>
          <p:cNvSpPr/>
          <p:nvPr/>
        </p:nvSpPr>
        <p:spPr>
          <a:xfrm>
            <a:off x="7297020" y="3008502"/>
            <a:ext cx="1653549" cy="8409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26" name="Rounded Rectangle 16"/>
          <p:cNvSpPr/>
          <p:nvPr/>
        </p:nvSpPr>
        <p:spPr>
          <a:xfrm>
            <a:off x="7297020" y="4800383"/>
            <a:ext cx="1653549" cy="8409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cxnSp>
        <p:nvCxnSpPr>
          <p:cNvPr id="30" name="Gerade Verbindung mit Pfeil 9"/>
          <p:cNvCxnSpPr>
            <a:stCxn id="5" idx="4"/>
            <a:endCxn id="25" idx="1"/>
          </p:cNvCxnSpPr>
          <p:nvPr/>
        </p:nvCxnSpPr>
        <p:spPr>
          <a:xfrm flipV="1">
            <a:off x="6060066" y="3429000"/>
            <a:ext cx="1236954" cy="1249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9"/>
          <p:cNvCxnSpPr>
            <a:stCxn id="25" idx="2"/>
            <a:endCxn id="26" idx="0"/>
          </p:cNvCxnSpPr>
          <p:nvPr/>
        </p:nvCxnSpPr>
        <p:spPr>
          <a:xfrm>
            <a:off x="8123795" y="3849498"/>
            <a:ext cx="0" cy="950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9"/>
          <p:cNvCxnSpPr>
            <a:stCxn id="26" idx="1"/>
            <a:endCxn id="5" idx="4"/>
          </p:cNvCxnSpPr>
          <p:nvPr/>
        </p:nvCxnSpPr>
        <p:spPr>
          <a:xfrm flipH="1" flipV="1">
            <a:off x="6060066" y="4678958"/>
            <a:ext cx="1236954" cy="541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Gefaltete Ecke 32"/>
          <p:cNvSpPr/>
          <p:nvPr/>
        </p:nvSpPr>
        <p:spPr>
          <a:xfrm>
            <a:off x="9980023" y="2479456"/>
            <a:ext cx="1373777" cy="1058091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… FROM … WHERE …</a:t>
            </a:r>
            <a:endParaRPr lang="en-US" dirty="0"/>
          </a:p>
        </p:txBody>
      </p:sp>
      <p:cxnSp>
        <p:nvCxnSpPr>
          <p:cNvPr id="34" name="Gerade Verbindung mit Pfeil 9"/>
          <p:cNvCxnSpPr>
            <a:stCxn id="33" idx="2"/>
            <a:endCxn id="24" idx="3"/>
          </p:cNvCxnSpPr>
          <p:nvPr/>
        </p:nvCxnSpPr>
        <p:spPr>
          <a:xfrm flipH="1">
            <a:off x="9339943" y="3537547"/>
            <a:ext cx="1326969" cy="7797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99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585" indent="-304792">
              <a:spcBef>
                <a:spcPts val="0"/>
              </a:spcBef>
            </a:pPr>
            <a:r>
              <a:rPr lang="en" dirty="0"/>
              <a:t>Run Hive queries in HiveQL (HQL) a dialect of SQL (influenced by MySQL). </a:t>
            </a:r>
          </a:p>
          <a:p>
            <a:pPr marL="609585" indent="-304792">
              <a:spcBef>
                <a:spcPts val="0"/>
              </a:spcBef>
            </a:pPr>
            <a:r>
              <a:rPr lang="en" dirty="0"/>
              <a:t>Hive takes care of converting these queries to a series jobs for execution on the hadoop cluster.</a:t>
            </a:r>
          </a:p>
          <a:p>
            <a:pPr marL="609585" indent="-304792">
              <a:spcBef>
                <a:spcPts val="0"/>
              </a:spcBef>
            </a:pPr>
            <a:r>
              <a:rPr lang="en" dirty="0"/>
              <a:t>Can create:</a:t>
            </a:r>
          </a:p>
          <a:p>
            <a:pPr marL="1219170" lvl="1" indent="-304792">
              <a:spcBef>
                <a:spcPts val="0"/>
              </a:spcBef>
            </a:pPr>
            <a:r>
              <a:rPr lang="en" dirty="0"/>
              <a:t>User Defined Functions (UDF)</a:t>
            </a:r>
          </a:p>
          <a:p>
            <a:pPr marL="1219170" lvl="1" indent="-304792">
              <a:spcBef>
                <a:spcPts val="0"/>
              </a:spcBef>
            </a:pPr>
            <a:r>
              <a:rPr lang="en" dirty="0"/>
              <a:t>User Defined Aggregation Functions (UDAF)</a:t>
            </a:r>
          </a:p>
          <a:p>
            <a:pPr marL="1219170" lvl="1" indent="-304792">
              <a:spcBef>
                <a:spcPts val="0"/>
              </a:spcBef>
            </a:pPr>
            <a:r>
              <a:rPr lang="en" dirty="0"/>
              <a:t>User Defined Table Functions (UDTF)</a:t>
            </a:r>
            <a:endParaRPr lang="en" dirty="0"/>
          </a:p>
        </p:txBody>
      </p:sp>
      <p:grpSp>
        <p:nvGrpSpPr>
          <p:cNvPr id="4" name="Group 3"/>
          <p:cNvGrpSpPr/>
          <p:nvPr/>
        </p:nvGrpSpPr>
        <p:grpSpPr>
          <a:xfrm>
            <a:off x="1205210" y="4942659"/>
            <a:ext cx="4854856" cy="1045638"/>
            <a:chOff x="1205210" y="3187700"/>
            <a:chExt cx="9424690" cy="2029888"/>
          </a:xfrm>
        </p:grpSpPr>
        <p:sp>
          <p:nvSpPr>
            <p:cNvPr id="5" name="Zylinder 4"/>
            <p:cNvSpPr/>
            <p:nvPr/>
          </p:nvSpPr>
          <p:spPr>
            <a:xfrm>
              <a:off x="8229600" y="3187700"/>
              <a:ext cx="2400300" cy="1968500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HDFS</a:t>
              </a:r>
              <a:endParaRPr lang="en-US" dirty="0"/>
            </a:p>
          </p:txBody>
        </p:sp>
        <p:sp>
          <p:nvSpPr>
            <p:cNvPr id="6" name="Gefaltete Ecke 5"/>
            <p:cNvSpPr/>
            <p:nvPr/>
          </p:nvSpPr>
          <p:spPr>
            <a:xfrm>
              <a:off x="1205210" y="3187700"/>
              <a:ext cx="1722044" cy="1968500"/>
            </a:xfrm>
            <a:prstGeom prst="foldedCorne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Apache Log</a:t>
              </a:r>
              <a:endParaRPr lang="en-US" dirty="0"/>
            </a:p>
          </p:txBody>
        </p:sp>
        <p:cxnSp>
          <p:nvCxnSpPr>
            <p:cNvPr id="7" name="Gerade Verbindung mit Pfeil 7"/>
            <p:cNvCxnSpPr>
              <a:stCxn id="6" idx="3"/>
              <a:endCxn id="9" idx="2"/>
            </p:cNvCxnSpPr>
            <p:nvPr/>
          </p:nvCxnSpPr>
          <p:spPr>
            <a:xfrm>
              <a:off x="2927254" y="4171950"/>
              <a:ext cx="12436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 Verbindung mit Pfeil 9"/>
            <p:cNvCxnSpPr>
              <a:stCxn id="11" idx="6"/>
              <a:endCxn id="5" idx="2"/>
            </p:cNvCxnSpPr>
            <p:nvPr/>
          </p:nvCxnSpPr>
          <p:spPr>
            <a:xfrm>
              <a:off x="6838736" y="4171950"/>
              <a:ext cx="13908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170874" y="3993719"/>
              <a:ext cx="356461" cy="3564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Zylinder 3"/>
            <p:cNvSpPr/>
            <p:nvPr/>
          </p:nvSpPr>
          <p:spPr>
            <a:xfrm rot="5400000">
              <a:off x="4869806" y="3016250"/>
              <a:ext cx="1270000" cy="23114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Flume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482275" y="3993719"/>
              <a:ext cx="356461" cy="3564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68835" y="4848255"/>
              <a:ext cx="651897" cy="369333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Sink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06650" y="4848256"/>
              <a:ext cx="884912" cy="369332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Source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59014" y="4848255"/>
              <a:ext cx="1042370" cy="369332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Channel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06649" y="3187700"/>
              <a:ext cx="3114083" cy="202988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800" dirty="0" smtClean="0"/>
                <a:t>Agent</a:t>
              </a:r>
              <a:endParaRPr lang="en-US" sz="1400" dirty="0"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6682779" y="4942659"/>
            <a:ext cx="1653549" cy="10140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Hive</a:t>
            </a:r>
            <a:endParaRPr lang="en-US" dirty="0"/>
          </a:p>
        </p:txBody>
      </p:sp>
      <p:cxnSp>
        <p:nvCxnSpPr>
          <p:cNvPr id="18" name="Gerade Verbindung mit Pfeil 9"/>
          <p:cNvCxnSpPr>
            <a:stCxn id="5" idx="4"/>
            <a:endCxn id="16" idx="1"/>
          </p:cNvCxnSpPr>
          <p:nvPr/>
        </p:nvCxnSpPr>
        <p:spPr>
          <a:xfrm>
            <a:off x="6060066" y="5449667"/>
            <a:ext cx="6227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23</a:t>
            </a:fld>
            <a:endParaRPr lang="en-US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17" name="Gefaltete Ecke 16"/>
          <p:cNvSpPr/>
          <p:nvPr/>
        </p:nvSpPr>
        <p:spPr>
          <a:xfrm>
            <a:off x="8532223" y="3472248"/>
            <a:ext cx="1373777" cy="1058091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… FROM … WHERE …</a:t>
            </a:r>
            <a:endParaRPr lang="en-US" dirty="0"/>
          </a:p>
        </p:txBody>
      </p:sp>
      <p:cxnSp>
        <p:nvCxnSpPr>
          <p:cNvPr id="20" name="Gerade Verbindung mit Pfeil 19"/>
          <p:cNvCxnSpPr>
            <a:stCxn id="17" idx="2"/>
            <a:endCxn id="16" idx="0"/>
          </p:cNvCxnSpPr>
          <p:nvPr/>
        </p:nvCxnSpPr>
        <p:spPr>
          <a:xfrm flipH="1">
            <a:off x="7509554" y="4530339"/>
            <a:ext cx="1709558" cy="412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11"/>
          <p:cNvSpPr txBox="1"/>
          <p:nvPr/>
        </p:nvSpPr>
        <p:spPr>
          <a:xfrm>
            <a:off x="615461" y="6005146"/>
            <a:ext cx="299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 http</a:t>
            </a:r>
            <a:r>
              <a:rPr lang="en-US" dirty="0" smtClean="0">
                <a:sym typeface="Wingdings" panose="05000000000000000000" pitchFamily="2" charset="2"/>
              </a:rPr>
              <a:t>://</a:t>
            </a:r>
            <a:r>
              <a:rPr lang="en-US" dirty="0" smtClean="0">
                <a:sym typeface="Wingdings" panose="05000000000000000000" pitchFamily="2" charset="2"/>
              </a:rPr>
              <a:t>hive</a:t>
            </a:r>
            <a:r>
              <a:rPr lang="en-US" dirty="0" smtClean="0">
                <a:sym typeface="Wingdings" panose="05000000000000000000" pitchFamily="2" charset="2"/>
              </a:rPr>
              <a:t>.apache.org</a:t>
            </a:r>
            <a:r>
              <a:rPr lang="en-US" dirty="0" smtClean="0">
                <a:sym typeface="Wingdings" panose="05000000000000000000" pitchFamily="2" charset="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Hive - Components</a:t>
            </a:r>
            <a:endParaRPr lang="en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33" tIns="45700" rIns="91433" bIns="45700" rtlCol="0" anchor="ctr" anchorCtr="0">
            <a:noAutofit/>
          </a:bodyPr>
          <a:lstStyle/>
          <a:p>
            <a:pPr>
              <a:buSzPct val="25000"/>
            </a:pPr>
            <a:r>
              <a:rPr lang="en-US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11/03/2015</a:t>
            </a:r>
            <a:endParaRPr lang="en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406" name="Shape 40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33" tIns="45700" rIns="91433" bIns="45700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24</a:t>
            </a:fld>
            <a:endParaRPr lang="en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7" name="Shape 4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632" y="1498032"/>
            <a:ext cx="9432435" cy="487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Shape 408"/>
          <p:cNvSpPr/>
          <p:nvPr/>
        </p:nvSpPr>
        <p:spPr>
          <a:xfrm>
            <a:off x="1152067" y="1690733"/>
            <a:ext cx="4288400" cy="4192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9" name="Shape 409"/>
          <p:cNvSpPr/>
          <p:nvPr/>
        </p:nvSpPr>
        <p:spPr>
          <a:xfrm>
            <a:off x="6242933" y="4548667"/>
            <a:ext cx="4212800" cy="1736799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0" name="Shape 410"/>
          <p:cNvSpPr/>
          <p:nvPr/>
        </p:nvSpPr>
        <p:spPr>
          <a:xfrm>
            <a:off x="6242933" y="1690733"/>
            <a:ext cx="4212800" cy="2858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985142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Hive - Components</a:t>
            </a:r>
            <a:endParaRPr lang="en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33" tIns="45700" rIns="91433" bIns="45700" rtlCol="0" anchor="ctr" anchorCtr="0">
            <a:noAutofit/>
          </a:bodyPr>
          <a:lstStyle/>
          <a:p>
            <a:pPr>
              <a:buSzPct val="25000"/>
            </a:pPr>
            <a:r>
              <a:rPr lang="en-US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11/03/2015</a:t>
            </a:r>
            <a:endParaRPr lang="en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406" name="Shape 40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33" tIns="45700" rIns="91433" bIns="45700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25</a:t>
            </a:fld>
            <a:endParaRPr lang="en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7" name="Shape 4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632" y="1498032"/>
            <a:ext cx="9432435" cy="487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Shape 408"/>
          <p:cNvSpPr/>
          <p:nvPr/>
        </p:nvSpPr>
        <p:spPr>
          <a:xfrm>
            <a:off x="1152067" y="1690733"/>
            <a:ext cx="4288400" cy="4192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9" name="Shape 409"/>
          <p:cNvSpPr/>
          <p:nvPr/>
        </p:nvSpPr>
        <p:spPr>
          <a:xfrm>
            <a:off x="6242933" y="4548667"/>
            <a:ext cx="4212800" cy="1736799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0" name="Shape 410"/>
          <p:cNvSpPr/>
          <p:nvPr/>
        </p:nvSpPr>
        <p:spPr>
          <a:xfrm>
            <a:off x="6242933" y="1690733"/>
            <a:ext cx="4212800" cy="2858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" name="Shape 397"/>
          <p:cNvSpPr txBox="1">
            <a:spLocks noGrp="1"/>
          </p:cNvSpPr>
          <p:nvPr>
            <p:ph idx="1"/>
          </p:nvPr>
        </p:nvSpPr>
        <p:spPr>
          <a:xfrm>
            <a:off x="5603966" y="1498032"/>
            <a:ext cx="5749834" cy="485831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vert="horz" lIns="91433" tIns="45700" rIns="91433" bIns="45700" rtlCol="0" anchor="t" anchorCtr="0">
            <a:noAutofit/>
          </a:bodyPr>
          <a:lstStyle/>
          <a:p>
            <a:pPr marL="609585" indent="-304792">
              <a:lnSpc>
                <a:spcPct val="100000"/>
              </a:lnSpc>
              <a:spcBef>
                <a:spcPts val="0"/>
              </a:spcBef>
              <a:buClr>
                <a:srgbClr val="333333"/>
              </a:buClr>
              <a:buSzPct val="100000"/>
            </a:pP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UI - submit query</a:t>
            </a:r>
          </a:p>
          <a:p>
            <a:pPr marL="609585" indent="-304792">
              <a:lnSpc>
                <a:spcPct val="100000"/>
              </a:lnSpc>
              <a:spcBef>
                <a:spcPts val="0"/>
              </a:spcBef>
              <a:buClr>
                <a:srgbClr val="333333"/>
              </a:buClr>
              <a:buSzPct val="100000"/>
            </a:pP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Driver - recieves query</a:t>
            </a:r>
          </a:p>
          <a:p>
            <a:pPr marL="609585" indent="-304792">
              <a:lnSpc>
                <a:spcPct val="100000"/>
              </a:lnSpc>
              <a:spcBef>
                <a:spcPts val="0"/>
              </a:spcBef>
              <a:buClr>
                <a:srgbClr val="333333"/>
              </a:buClr>
              <a:buSzPct val="100000"/>
            </a:pP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Compiler - parses and does semantic analysis of query (plans jobs)</a:t>
            </a:r>
          </a:p>
          <a:p>
            <a:pPr marL="609585" indent="-304792">
              <a:lnSpc>
                <a:spcPct val="100000"/>
              </a:lnSpc>
              <a:spcBef>
                <a:spcPts val="0"/>
              </a:spcBef>
              <a:buClr>
                <a:srgbClr val="333333"/>
              </a:buClr>
              <a:buSzPct val="100000"/>
            </a:pP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Metastore - stores all table info and column types</a:t>
            </a:r>
          </a:p>
          <a:p>
            <a:pPr marL="609585" indent="-304792">
              <a:lnSpc>
                <a:spcPct val="100000"/>
              </a:lnSpc>
              <a:spcBef>
                <a:spcPts val="0"/>
              </a:spcBef>
              <a:buClr>
                <a:srgbClr val="333333"/>
              </a:buClr>
              <a:buSzPct val="100000"/>
            </a:pP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Execution Engine - manages execution of jobs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sz="1867" dirty="0"/>
          </a:p>
        </p:txBody>
      </p:sp>
    </p:spTree>
    <p:extLst>
      <p:ext uri="{BB962C8B-B14F-4D97-AF65-F5344CB8AC3E}">
        <p14:creationId xmlns:p14="http://schemas.microsoft.com/office/powerpoint/2010/main" val="41331097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HIVE Schema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/>
              <a:t>EXTERNAL TABLE </a:t>
            </a:r>
            <a:r>
              <a:rPr lang="en-US" dirty="0" err="1"/>
              <a:t>apache_log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/>
              <a:t>STRING</a:t>
            </a:r>
            <a:r>
              <a:rPr lang="en-US" dirty="0" smtClean="0"/>
              <a:t>, </a:t>
            </a:r>
            <a:r>
              <a:rPr lang="en-US" dirty="0" err="1"/>
              <a:t>identd</a:t>
            </a:r>
            <a:r>
              <a:rPr lang="en-US" dirty="0"/>
              <a:t> STRING, </a:t>
            </a:r>
            <a:r>
              <a:rPr lang="en-US" dirty="0" smtClean="0"/>
              <a:t>user </a:t>
            </a:r>
            <a:r>
              <a:rPr lang="en-US" dirty="0"/>
              <a:t>STRING</a:t>
            </a:r>
            <a:r>
              <a:rPr lang="en-US" dirty="0" smtClean="0"/>
              <a:t>, </a:t>
            </a:r>
            <a:r>
              <a:rPr lang="en-US" dirty="0" err="1"/>
              <a:t>finishtime</a:t>
            </a:r>
            <a:r>
              <a:rPr lang="en-US" dirty="0"/>
              <a:t> STRING</a:t>
            </a:r>
            <a:r>
              <a:rPr lang="en-US" dirty="0" smtClean="0"/>
              <a:t>, request </a:t>
            </a:r>
            <a:r>
              <a:rPr lang="en-US" dirty="0"/>
              <a:t>string, </a:t>
            </a:r>
            <a:r>
              <a:rPr lang="en-US" dirty="0" smtClean="0"/>
              <a:t>status string, size string</a:t>
            </a:r>
          </a:p>
          <a:p>
            <a:pPr marL="0" indent="0">
              <a:buNone/>
            </a:pP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ROW </a:t>
            </a:r>
            <a:r>
              <a:rPr lang="en-US" dirty="0"/>
              <a:t>FORMAT </a:t>
            </a:r>
            <a:r>
              <a:rPr lang="en-US" dirty="0" err="1"/>
              <a:t>SERDE</a:t>
            </a:r>
            <a:r>
              <a:rPr lang="en-US" dirty="0"/>
              <a:t> 'org.apache.hadoop.hive.serde2.dynamic_type.DynamicSerDe'</a:t>
            </a:r>
          </a:p>
          <a:p>
            <a:pPr marL="0" indent="0">
              <a:buNone/>
            </a:pPr>
            <a:r>
              <a:rPr lang="en-US" dirty="0"/>
              <a:t>WITH </a:t>
            </a:r>
            <a:r>
              <a:rPr lang="en-US" dirty="0" err="1"/>
              <a:t>SERDEPROPERTIES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dirty="0"/>
              <a:t>'</a:t>
            </a:r>
            <a:r>
              <a:rPr lang="en-US" dirty="0" err="1"/>
              <a:t>serialization.format</a:t>
            </a:r>
            <a:r>
              <a:rPr lang="en-US" dirty="0"/>
              <a:t>'='org.apache.hadoop.hive.serde2.thrift.TCTLSeparatedProtocol',</a:t>
            </a:r>
          </a:p>
          <a:p>
            <a:pPr marL="0" indent="0">
              <a:buNone/>
            </a:pPr>
            <a:r>
              <a:rPr lang="en-US" dirty="0"/>
              <a:t>'</a:t>
            </a:r>
            <a:r>
              <a:rPr lang="en-US" dirty="0" err="1"/>
              <a:t>quote.delim</a:t>
            </a:r>
            <a:r>
              <a:rPr lang="en-US" dirty="0" smtClean="0"/>
              <a:t>'='("|\\[|\\])', '</a:t>
            </a:r>
            <a:r>
              <a:rPr lang="en-US" dirty="0" err="1" smtClean="0"/>
              <a:t>field.delim</a:t>
            </a:r>
            <a:r>
              <a:rPr lang="en-US" dirty="0"/>
              <a:t>'=' </a:t>
            </a:r>
            <a:r>
              <a:rPr lang="en-US" dirty="0" smtClean="0"/>
              <a:t>', '</a:t>
            </a:r>
            <a:r>
              <a:rPr lang="en-US" dirty="0" err="1" smtClean="0"/>
              <a:t>serialization.null.format</a:t>
            </a:r>
            <a:r>
              <a:rPr lang="en-US" dirty="0" smtClean="0"/>
              <a:t>'='-')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STORED AS </a:t>
            </a:r>
            <a:r>
              <a:rPr lang="en-US" dirty="0" err="1" smtClean="0"/>
              <a:t>sequencefile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LOCATION '</a:t>
            </a:r>
            <a:r>
              <a:rPr lang="en-US" dirty="0" err="1"/>
              <a:t>hdfs</a:t>
            </a:r>
            <a:r>
              <a:rPr lang="en-US" dirty="0" smtClean="0"/>
              <a:t>://path/to/apache/files</a:t>
            </a:r>
            <a:r>
              <a:rPr lang="en-US" dirty="0"/>
              <a:t>/';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3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HIVE Query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parse_url</a:t>
            </a:r>
            <a:r>
              <a:rPr lang="en-US" dirty="0" smtClean="0"/>
              <a:t>(</a:t>
            </a:r>
            <a:r>
              <a:rPr lang="en-US" dirty="0" err="1" smtClean="0"/>
              <a:t>concat</a:t>
            </a:r>
            <a:r>
              <a:rPr lang="en-US" dirty="0"/>
              <a:t>("http://www.some_example.com",split(requestline,' ')[1]),'</a:t>
            </a:r>
            <a:r>
              <a:rPr lang="en-US" dirty="0" err="1"/>
              <a:t>QUERY','q</a:t>
            </a:r>
            <a:r>
              <a:rPr lang="en-US" dirty="0"/>
              <a:t>') </a:t>
            </a:r>
            <a:r>
              <a:rPr lang="en-US" dirty="0" smtClean="0"/>
              <a:t>AS </a:t>
            </a:r>
            <a:r>
              <a:rPr lang="en-US" dirty="0"/>
              <a:t>query, count(*) </a:t>
            </a:r>
            <a:r>
              <a:rPr lang="en-US" dirty="0" smtClean="0"/>
              <a:t>AS co </a:t>
            </a:r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apache_log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GROUP BY </a:t>
            </a:r>
            <a:r>
              <a:rPr lang="en-US" dirty="0" err="1" smtClean="0"/>
              <a:t>parse_url</a:t>
            </a:r>
            <a:r>
              <a:rPr lang="en-US" dirty="0" smtClean="0"/>
              <a:t>(</a:t>
            </a:r>
            <a:r>
              <a:rPr lang="en-US" dirty="0" err="1" smtClean="0"/>
              <a:t>concat</a:t>
            </a:r>
            <a:r>
              <a:rPr lang="en-US" dirty="0"/>
              <a:t>("http://www.some_example.com",split(requestline,' ')[1]),'</a:t>
            </a:r>
            <a:r>
              <a:rPr lang="en-US" dirty="0" err="1"/>
              <a:t>QUERY','q</a:t>
            </a:r>
            <a:r>
              <a:rPr lang="en-US" dirty="0"/>
              <a:t>');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1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Run Hive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Hive job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6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Distribute analyzes of web access log data</a:t>
            </a:r>
            <a:endParaRPr lang="en-US" dirty="0"/>
          </a:p>
        </p:txBody>
      </p:sp>
      <p:sp>
        <p:nvSpPr>
          <p:cNvPr id="5" name="Zylinder 4"/>
          <p:cNvSpPr/>
          <p:nvPr/>
        </p:nvSpPr>
        <p:spPr>
          <a:xfrm>
            <a:off x="7410071" y="4890409"/>
            <a:ext cx="1236445" cy="101401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HDFS0</a:t>
            </a:r>
            <a:endParaRPr lang="en-US" dirty="0"/>
          </a:p>
        </p:txBody>
      </p:sp>
      <p:sp>
        <p:nvSpPr>
          <p:cNvPr id="6" name="Gefaltete Ecke 5"/>
          <p:cNvSpPr/>
          <p:nvPr/>
        </p:nvSpPr>
        <p:spPr>
          <a:xfrm>
            <a:off x="1205210" y="4171950"/>
            <a:ext cx="887061" cy="1014016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 Log</a:t>
            </a:r>
            <a:endParaRPr lang="en-US" dirty="0"/>
          </a:p>
        </p:txBody>
      </p:sp>
      <p:cxnSp>
        <p:nvCxnSpPr>
          <p:cNvPr id="7" name="Gerade Verbindung mit Pfeil 7"/>
          <p:cNvCxnSpPr>
            <a:stCxn id="6" idx="3"/>
            <a:endCxn id="9" idx="2"/>
          </p:cNvCxnSpPr>
          <p:nvPr/>
        </p:nvCxnSpPr>
        <p:spPr>
          <a:xfrm>
            <a:off x="2092271" y="4678958"/>
            <a:ext cx="6406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9"/>
          <p:cNvCxnSpPr>
            <a:stCxn id="11" idx="6"/>
            <a:endCxn id="5" idx="2"/>
          </p:cNvCxnSpPr>
          <p:nvPr/>
        </p:nvCxnSpPr>
        <p:spPr>
          <a:xfrm>
            <a:off x="4107158" y="4678958"/>
            <a:ext cx="3302913" cy="718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732886" y="4587147"/>
            <a:ext cx="183621" cy="1836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ylinder 3"/>
          <p:cNvSpPr/>
          <p:nvPr/>
        </p:nvSpPr>
        <p:spPr>
          <a:xfrm rot="5400000">
            <a:off x="3092920" y="4083633"/>
            <a:ext cx="654204" cy="11906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Flume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923537" y="4587147"/>
            <a:ext cx="183621" cy="1836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65102" y="5027337"/>
            <a:ext cx="335806" cy="190251"/>
          </a:xfrm>
          <a:prstGeom prst="rect">
            <a:avLst/>
          </a:prstGeom>
          <a:noFill/>
        </p:spPr>
        <p:txBody>
          <a:bodyPr wrap="square" rtlCol="0">
            <a:normAutofit fontScale="40000" lnSpcReduction="20000"/>
          </a:bodyPr>
          <a:lstStyle/>
          <a:p>
            <a:pPr algn="ctr"/>
            <a:r>
              <a:rPr lang="en-US" dirty="0" smtClean="0"/>
              <a:t>Sink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96779" y="5027337"/>
            <a:ext cx="455837" cy="190251"/>
          </a:xfrm>
          <a:prstGeom prst="rect">
            <a:avLst/>
          </a:prstGeom>
          <a:noFill/>
        </p:spPr>
        <p:txBody>
          <a:bodyPr wrap="square" rtlCol="0">
            <a:normAutofit fontScale="40000" lnSpcReduction="20000"/>
          </a:bodyPr>
          <a:lstStyle/>
          <a:p>
            <a:pPr algn="ctr"/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90385" y="5027337"/>
            <a:ext cx="536947" cy="190251"/>
          </a:xfrm>
          <a:prstGeom prst="rect">
            <a:avLst/>
          </a:prstGeom>
          <a:noFill/>
        </p:spPr>
        <p:txBody>
          <a:bodyPr wrap="square" rtlCol="0">
            <a:normAutofit fontScale="40000" lnSpcReduction="20000"/>
          </a:bodyPr>
          <a:lstStyle/>
          <a:p>
            <a:pPr algn="ctr"/>
            <a:r>
              <a:rPr lang="en-US" dirty="0" smtClean="0"/>
              <a:t>Channel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596778" y="4171950"/>
            <a:ext cx="1604130" cy="104563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800" dirty="0" smtClean="0"/>
              <a:t>Agent</a:t>
            </a:r>
            <a:endParaRPr lang="en-US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9269229" y="4890409"/>
            <a:ext cx="1653549" cy="10140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Analyze data</a:t>
            </a:r>
            <a:endParaRPr lang="en-US" dirty="0"/>
          </a:p>
        </p:txBody>
      </p:sp>
      <p:cxnSp>
        <p:nvCxnSpPr>
          <p:cNvPr id="18" name="Gerade Verbindung mit Pfeil 9"/>
          <p:cNvCxnSpPr>
            <a:stCxn id="5" idx="4"/>
            <a:endCxn id="16" idx="1"/>
          </p:cNvCxnSpPr>
          <p:nvPr/>
        </p:nvCxnSpPr>
        <p:spPr>
          <a:xfrm>
            <a:off x="8646516" y="5397417"/>
            <a:ext cx="6227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29</a:t>
            </a:fld>
            <a:endParaRPr lang="en-US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23" name="Rounded Rectangle 15"/>
          <p:cNvSpPr/>
          <p:nvPr/>
        </p:nvSpPr>
        <p:spPr>
          <a:xfrm>
            <a:off x="7410071" y="3743945"/>
            <a:ext cx="1653549" cy="10140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25" name="Gerade Verbindung mit Pfeil 9"/>
          <p:cNvCxnSpPr>
            <a:stCxn id="11" idx="6"/>
            <a:endCxn id="30" idx="1"/>
          </p:cNvCxnSpPr>
          <p:nvPr/>
        </p:nvCxnSpPr>
        <p:spPr>
          <a:xfrm flipV="1">
            <a:off x="4107158" y="3053048"/>
            <a:ext cx="3302913" cy="1625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ounded Rectangle 15"/>
          <p:cNvSpPr/>
          <p:nvPr/>
        </p:nvSpPr>
        <p:spPr>
          <a:xfrm>
            <a:off x="7410071" y="2546040"/>
            <a:ext cx="1653549" cy="10140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31" name="Gerade Verbindung mit Pfeil 9"/>
          <p:cNvCxnSpPr>
            <a:stCxn id="11" idx="6"/>
            <a:endCxn id="23" idx="1"/>
          </p:cNvCxnSpPr>
          <p:nvPr/>
        </p:nvCxnSpPr>
        <p:spPr>
          <a:xfrm flipV="1">
            <a:off x="4107158" y="4250953"/>
            <a:ext cx="3302913" cy="4280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8"/>
          <p:cNvSpPr txBox="1"/>
          <p:nvPr/>
        </p:nvSpPr>
        <p:spPr>
          <a:xfrm>
            <a:off x="4580734" y="3053049"/>
            <a:ext cx="1924569" cy="23443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dirty="0" smtClean="0"/>
              <a:t>Messaging System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32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During this talk we will illustrate the usage of some components of the Hadoop </a:t>
            </a:r>
            <a:r>
              <a:rPr lang="en-US" dirty="0" smtClean="0"/>
              <a:t>Ecosystem based on the following web application. 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dirty="0" smtClean="0"/>
              <a:t>Each search request is transmitted to the web server using AJAX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/>
              <a:t>Analyze </a:t>
            </a:r>
            <a:r>
              <a:rPr lang="en-US" dirty="0"/>
              <a:t>most frequent search terms in </a:t>
            </a:r>
            <a:r>
              <a:rPr lang="en-US" dirty="0" smtClean="0"/>
              <a:t>the </a:t>
            </a:r>
            <a:r>
              <a:rPr lang="en-US" dirty="0"/>
              <a:t>web form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7"/>
          <a:stretch/>
        </p:blipFill>
        <p:spPr>
          <a:xfrm>
            <a:off x="4225166" y="2635517"/>
            <a:ext cx="3741668" cy="2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8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78"/>
          <p:cNvSpPr/>
          <p:nvPr/>
        </p:nvSpPr>
        <p:spPr>
          <a:xfrm>
            <a:off x="3482797" y="2902056"/>
            <a:ext cx="3612595" cy="261789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Kafka Cluster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Kafka is a distributed, partitioned, replicated commit log </a:t>
            </a:r>
            <a:r>
              <a:rPr lang="en-US" dirty="0" smtClean="0"/>
              <a:t>service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1959" y="2902056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Producer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1959" y="4993009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Producer B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3"/>
            <a:endCxn id="79" idx="1"/>
          </p:cNvCxnSpPr>
          <p:nvPr/>
        </p:nvCxnSpPr>
        <p:spPr>
          <a:xfrm>
            <a:off x="2437803" y="3165528"/>
            <a:ext cx="1044994" cy="1045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9" idx="1"/>
          </p:cNvCxnSpPr>
          <p:nvPr/>
        </p:nvCxnSpPr>
        <p:spPr>
          <a:xfrm flipV="1">
            <a:off x="2437803" y="4211005"/>
            <a:ext cx="1044994" cy="1045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420336" y="2902055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 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420336" y="4135909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 B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420336" y="5152661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 C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79" idx="3"/>
            <a:endCxn id="20" idx="1"/>
          </p:cNvCxnSpPr>
          <p:nvPr/>
        </p:nvCxnSpPr>
        <p:spPr>
          <a:xfrm>
            <a:off x="7095392" y="4211005"/>
            <a:ext cx="2324944" cy="1205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9" idx="3"/>
            <a:endCxn id="19" idx="1"/>
          </p:cNvCxnSpPr>
          <p:nvPr/>
        </p:nvCxnSpPr>
        <p:spPr>
          <a:xfrm>
            <a:off x="7095392" y="4211005"/>
            <a:ext cx="2324944" cy="188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9" idx="3"/>
            <a:endCxn id="18" idx="1"/>
          </p:cNvCxnSpPr>
          <p:nvPr/>
        </p:nvCxnSpPr>
        <p:spPr>
          <a:xfrm flipV="1">
            <a:off x="7095392" y="3165527"/>
            <a:ext cx="2324944" cy="10454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2729556" y="3468193"/>
            <a:ext cx="461488" cy="237954"/>
            <a:chOff x="7341576" y="712177"/>
            <a:chExt cx="1125416" cy="580292"/>
          </a:xfrm>
        </p:grpSpPr>
        <p:sp>
          <p:nvSpPr>
            <p:cNvPr id="56" name="Rectangle 55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686038" y="4575615"/>
            <a:ext cx="461488" cy="237954"/>
            <a:chOff x="7341576" y="712177"/>
            <a:chExt cx="1125416" cy="580292"/>
          </a:xfrm>
        </p:grpSpPr>
        <p:sp>
          <p:nvSpPr>
            <p:cNvPr id="59" name="Rectangle 58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124044" y="3493431"/>
            <a:ext cx="461488" cy="237954"/>
            <a:chOff x="7341576" y="712177"/>
            <a:chExt cx="1125416" cy="580292"/>
          </a:xfrm>
        </p:grpSpPr>
        <p:sp>
          <p:nvSpPr>
            <p:cNvPr id="65" name="Rectangle 64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124044" y="4161146"/>
            <a:ext cx="461488" cy="237954"/>
            <a:chOff x="7341576" y="712177"/>
            <a:chExt cx="1125416" cy="580292"/>
          </a:xfrm>
        </p:grpSpPr>
        <p:sp>
          <p:nvSpPr>
            <p:cNvPr id="68" name="Rectangle 67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8124044" y="4762826"/>
            <a:ext cx="461488" cy="237954"/>
            <a:chOff x="7341576" y="712177"/>
            <a:chExt cx="1125416" cy="580292"/>
          </a:xfrm>
        </p:grpSpPr>
        <p:sp>
          <p:nvSpPr>
            <p:cNvPr id="71" name="Rectangle 70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59444" y="5854358"/>
            <a:ext cx="3849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http://kafka.apache.org</a:t>
            </a:r>
            <a:r>
              <a:rPr lang="en-US" dirty="0" smtClean="0">
                <a:sym typeface="Wingdings" panose="05000000000000000000" pitchFamily="2" charset="2"/>
              </a:rPr>
              <a:t>/</a:t>
            </a:r>
            <a:endParaRPr lang="en-US" dirty="0"/>
          </a:p>
        </p:txBody>
      </p:sp>
      <p:sp>
        <p:nvSpPr>
          <p:cNvPr id="92" name="Date Placeholder 9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93" name="Slide Number Placeholder 9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30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5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Kafka is a distributed, partitioned, replicated commit log service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1959" y="2902056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Producer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1959" y="4993009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Producer B</a:t>
            </a:r>
            <a:endParaRPr lang="en-US" dirty="0"/>
          </a:p>
        </p:txBody>
      </p:sp>
      <p:sp>
        <p:nvSpPr>
          <p:cNvPr id="6" name="Zylinder 4"/>
          <p:cNvSpPr/>
          <p:nvPr/>
        </p:nvSpPr>
        <p:spPr>
          <a:xfrm rot="5400000">
            <a:off x="3888558" y="2225198"/>
            <a:ext cx="2617897" cy="397161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7" name="Zylinder 4"/>
          <p:cNvSpPr/>
          <p:nvPr/>
        </p:nvSpPr>
        <p:spPr>
          <a:xfrm rot="5400000">
            <a:off x="4965317" y="2205851"/>
            <a:ext cx="546438" cy="260587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dirty="0" smtClean="0"/>
              <a:t>Partition 1</a:t>
            </a:r>
            <a:endParaRPr lang="en-US" dirty="0"/>
          </a:p>
        </p:txBody>
      </p:sp>
      <p:sp>
        <p:nvSpPr>
          <p:cNvPr id="8" name="Zylinder 4"/>
          <p:cNvSpPr/>
          <p:nvPr/>
        </p:nvSpPr>
        <p:spPr>
          <a:xfrm rot="5400000">
            <a:off x="4965317" y="2908066"/>
            <a:ext cx="546438" cy="260587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dirty="0" smtClean="0"/>
              <a:t>Partition 2</a:t>
            </a:r>
            <a:endParaRPr lang="en-US" dirty="0"/>
          </a:p>
        </p:txBody>
      </p:sp>
      <p:sp>
        <p:nvSpPr>
          <p:cNvPr id="9" name="Zylinder 4"/>
          <p:cNvSpPr/>
          <p:nvPr/>
        </p:nvSpPr>
        <p:spPr>
          <a:xfrm rot="5400000">
            <a:off x="4965317" y="3719741"/>
            <a:ext cx="546438" cy="260587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dirty="0" smtClean="0"/>
              <a:t>Partition 3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3"/>
            <a:endCxn id="7" idx="3"/>
          </p:cNvCxnSpPr>
          <p:nvPr/>
        </p:nvCxnSpPr>
        <p:spPr>
          <a:xfrm>
            <a:off x="2437803" y="3165528"/>
            <a:ext cx="1497795" cy="343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8" idx="3"/>
          </p:cNvCxnSpPr>
          <p:nvPr/>
        </p:nvCxnSpPr>
        <p:spPr>
          <a:xfrm>
            <a:off x="2437803" y="3165528"/>
            <a:ext cx="1497795" cy="1045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9" idx="3"/>
          </p:cNvCxnSpPr>
          <p:nvPr/>
        </p:nvCxnSpPr>
        <p:spPr>
          <a:xfrm flipV="1">
            <a:off x="2437803" y="5022680"/>
            <a:ext cx="1497795" cy="233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420336" y="2902055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 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420336" y="4135909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 B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420336" y="5152661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 C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9" idx="1"/>
            <a:endCxn id="20" idx="1"/>
          </p:cNvCxnSpPr>
          <p:nvPr/>
        </p:nvCxnSpPr>
        <p:spPr>
          <a:xfrm>
            <a:off x="6541475" y="5022680"/>
            <a:ext cx="2878861" cy="3934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1"/>
            <a:endCxn id="19" idx="1"/>
          </p:cNvCxnSpPr>
          <p:nvPr/>
        </p:nvCxnSpPr>
        <p:spPr>
          <a:xfrm>
            <a:off x="6541475" y="4211005"/>
            <a:ext cx="2878861" cy="188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1"/>
            <a:endCxn id="18" idx="1"/>
          </p:cNvCxnSpPr>
          <p:nvPr/>
        </p:nvCxnSpPr>
        <p:spPr>
          <a:xfrm flipV="1">
            <a:off x="6541475" y="3165527"/>
            <a:ext cx="2878861" cy="343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4089773" y="4920122"/>
            <a:ext cx="461488" cy="237954"/>
            <a:chOff x="7341576" y="712177"/>
            <a:chExt cx="1125416" cy="580292"/>
          </a:xfrm>
        </p:grpSpPr>
        <p:sp>
          <p:nvSpPr>
            <p:cNvPr id="47" name="Rectangle 46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089773" y="3424244"/>
            <a:ext cx="461488" cy="237954"/>
            <a:chOff x="7341576" y="712177"/>
            <a:chExt cx="1125416" cy="580292"/>
          </a:xfrm>
        </p:grpSpPr>
        <p:sp>
          <p:nvSpPr>
            <p:cNvPr id="50" name="Rectangle 49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089773" y="4067239"/>
            <a:ext cx="461488" cy="237954"/>
            <a:chOff x="7341576" y="712177"/>
            <a:chExt cx="1125416" cy="580292"/>
          </a:xfrm>
        </p:grpSpPr>
        <p:sp>
          <p:nvSpPr>
            <p:cNvPr id="53" name="Rectangle 52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Isosceles Triangle 53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686039" y="2954682"/>
            <a:ext cx="461488" cy="237954"/>
            <a:chOff x="7341576" y="712177"/>
            <a:chExt cx="1125416" cy="580292"/>
          </a:xfrm>
        </p:grpSpPr>
        <p:sp>
          <p:nvSpPr>
            <p:cNvPr id="56" name="Rectangle 55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686039" y="4867156"/>
            <a:ext cx="461488" cy="237954"/>
            <a:chOff x="7341576" y="712177"/>
            <a:chExt cx="1125416" cy="580292"/>
          </a:xfrm>
        </p:grpSpPr>
        <p:sp>
          <p:nvSpPr>
            <p:cNvPr id="59" name="Rectangle 58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686039" y="3690933"/>
            <a:ext cx="461488" cy="237954"/>
            <a:chOff x="7341576" y="712177"/>
            <a:chExt cx="1125416" cy="580292"/>
          </a:xfrm>
        </p:grpSpPr>
        <p:sp>
          <p:nvSpPr>
            <p:cNvPr id="62" name="Rectangle 61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754767" y="2981277"/>
            <a:ext cx="461488" cy="237954"/>
            <a:chOff x="7341576" y="712177"/>
            <a:chExt cx="1125416" cy="580292"/>
          </a:xfrm>
        </p:grpSpPr>
        <p:sp>
          <p:nvSpPr>
            <p:cNvPr id="65" name="Rectangle 64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754767" y="4016932"/>
            <a:ext cx="461488" cy="237954"/>
            <a:chOff x="7341576" y="712177"/>
            <a:chExt cx="1125416" cy="580292"/>
          </a:xfrm>
        </p:grpSpPr>
        <p:sp>
          <p:nvSpPr>
            <p:cNvPr id="68" name="Rectangle 67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754767" y="4894080"/>
            <a:ext cx="461488" cy="237954"/>
            <a:chOff x="7341576" y="712177"/>
            <a:chExt cx="1125416" cy="580292"/>
          </a:xfrm>
        </p:grpSpPr>
        <p:sp>
          <p:nvSpPr>
            <p:cNvPr id="71" name="Rectangle 70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606949" y="4920122"/>
            <a:ext cx="461488" cy="237954"/>
            <a:chOff x="7341576" y="712177"/>
            <a:chExt cx="1125416" cy="580292"/>
          </a:xfrm>
        </p:grpSpPr>
        <p:sp>
          <p:nvSpPr>
            <p:cNvPr id="74" name="Rectangle 73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625317" y="3419489"/>
            <a:ext cx="461488" cy="237954"/>
            <a:chOff x="7341576" y="712177"/>
            <a:chExt cx="1125416" cy="580292"/>
          </a:xfrm>
        </p:grpSpPr>
        <p:sp>
          <p:nvSpPr>
            <p:cNvPr id="77" name="Rectangle 76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31</a:t>
            </a:fld>
            <a:endParaRPr lang="en-US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3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– Storage </a:t>
            </a:r>
            <a:endParaRPr lang="en-US" dirty="0"/>
          </a:p>
        </p:txBody>
      </p:sp>
      <p:sp>
        <p:nvSpPr>
          <p:cNvPr id="7" name="Zylinder 4"/>
          <p:cNvSpPr/>
          <p:nvPr/>
        </p:nvSpPr>
        <p:spPr>
          <a:xfrm rot="5400000">
            <a:off x="5868867" y="-3187187"/>
            <a:ext cx="448405" cy="1051559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Partition 1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900298"/>
              </p:ext>
            </p:extLst>
          </p:nvPr>
        </p:nvGraphicFramePr>
        <p:xfrm>
          <a:off x="7649308" y="2839945"/>
          <a:ext cx="2739291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39291"/>
              </a:tblGrid>
              <a:tr h="298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Message 34477849968</a:t>
                      </a:r>
                      <a:endParaRPr lang="en-US" sz="1400" dirty="0"/>
                    </a:p>
                  </a:txBody>
                  <a:tcPr/>
                </a:tc>
              </a:tr>
              <a:tr h="298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Message 34477850175</a:t>
                      </a:r>
                    </a:p>
                  </a:txBody>
                  <a:tcPr/>
                </a:tc>
              </a:tr>
              <a:tr h="298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</a:tr>
              <a:tr h="298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</a:tr>
              <a:tr h="298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Message 35551591806</a:t>
                      </a:r>
                      <a:endParaRPr lang="en-US" sz="1400" dirty="0"/>
                    </a:p>
                  </a:txBody>
                  <a:tcPr/>
                </a:tc>
              </a:tr>
              <a:tr h="298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Message 35551592051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761640"/>
              </p:ext>
            </p:extLst>
          </p:nvPr>
        </p:nvGraphicFramePr>
        <p:xfrm>
          <a:off x="2839915" y="3845162"/>
          <a:ext cx="2583961" cy="2133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83961"/>
              </a:tblGrid>
              <a:tr h="2988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34477849968 – 35551592051</a:t>
                      </a:r>
                    </a:p>
                  </a:txBody>
                  <a:tcPr/>
                </a:tc>
              </a:tr>
              <a:tr h="2988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35551592052 – 36625333894</a:t>
                      </a:r>
                    </a:p>
                  </a:txBody>
                  <a:tcPr/>
                </a:tc>
              </a:tr>
              <a:tr h="2988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</a:tr>
              <a:tr h="2988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</a:txBody>
                  <a:tcPr/>
                </a:tc>
              </a:tr>
              <a:tr h="2988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</a:txBody>
                  <a:tcPr/>
                </a:tc>
              </a:tr>
              <a:tr h="2988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81722490797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– 82796232651</a:t>
                      </a:r>
                      <a:endParaRPr lang="en-US" sz="1400" dirty="0"/>
                    </a:p>
                  </a:txBody>
                  <a:tcPr/>
                </a:tc>
              </a:tr>
              <a:tr h="2988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82796232652 – 83869974631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666893" y="2321205"/>
            <a:ext cx="2813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Segment Files</a:t>
            </a:r>
          </a:p>
          <a:p>
            <a:r>
              <a:rPr lang="en-US" sz="1400" dirty="0" smtClean="0"/>
              <a:t>topic/34477849968.kafka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2693378" y="3472956"/>
            <a:ext cx="2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Active Segment List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6478" y="3851130"/>
            <a:ext cx="89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35271" y="4528032"/>
            <a:ext cx="75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26478" y="5679824"/>
            <a:ext cx="104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Appends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6" idx="3"/>
          </p:cNvCxnSpPr>
          <p:nvPr/>
        </p:nvCxnSpPr>
        <p:spPr>
          <a:xfrm>
            <a:off x="1872762" y="5864490"/>
            <a:ext cx="82061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3"/>
          </p:cNvCxnSpPr>
          <p:nvPr/>
        </p:nvCxnSpPr>
        <p:spPr>
          <a:xfrm>
            <a:off x="1723292" y="4035796"/>
            <a:ext cx="97008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3" idx="3"/>
          </p:cNvCxnSpPr>
          <p:nvPr/>
        </p:nvCxnSpPr>
        <p:spPr>
          <a:xfrm flipV="1">
            <a:off x="1591409" y="4413738"/>
            <a:ext cx="1101969" cy="2989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3"/>
          </p:cNvCxnSpPr>
          <p:nvPr/>
        </p:nvCxnSpPr>
        <p:spPr>
          <a:xfrm>
            <a:off x="1591409" y="4712698"/>
            <a:ext cx="1101969" cy="7824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5424854" y="3130062"/>
            <a:ext cx="2242039" cy="8968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666893" y="4677564"/>
            <a:ext cx="2813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/>
              <a:t>.</a:t>
            </a:r>
          </a:p>
        </p:txBody>
      </p:sp>
      <p:sp>
        <p:nvSpPr>
          <p:cNvPr id="63" name="Date Placeholder 6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32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2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</a:t>
            </a:r>
            <a:endParaRPr lang="en-US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ZooKeeper</a:t>
            </a:r>
            <a:r>
              <a:rPr lang="en-US" dirty="0"/>
              <a:t> is a centralized service for maintaining configuration information, naming, providing distributed synchronization, and providing group </a:t>
            </a:r>
            <a:r>
              <a:rPr lang="en-US" dirty="0" smtClean="0"/>
              <a:t>services.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9444" y="5854358"/>
            <a:ext cx="3849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http</a:t>
            </a:r>
            <a:r>
              <a:rPr lang="en-US" dirty="0" smtClean="0">
                <a:sym typeface="Wingdings" panose="05000000000000000000" pitchFamily="2" charset="2"/>
              </a:rPr>
              <a:t>://zookeeper.apache.org/</a:t>
            </a:r>
            <a:endParaRPr lang="en-US" dirty="0"/>
          </a:p>
        </p:txBody>
      </p:sp>
      <p:sp>
        <p:nvSpPr>
          <p:cNvPr id="10" name="Abgerundetes Rechteck 9"/>
          <p:cNvSpPr/>
          <p:nvPr/>
        </p:nvSpPr>
        <p:spPr>
          <a:xfrm>
            <a:off x="6249648" y="3582649"/>
            <a:ext cx="2053653" cy="6295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Leader</a:t>
            </a:r>
            <a:endParaRPr lang="en-US" dirty="0"/>
          </a:p>
        </p:txBody>
      </p:sp>
      <p:sp>
        <p:nvSpPr>
          <p:cNvPr id="12" name="Abgerundetes Rechteck 11"/>
          <p:cNvSpPr/>
          <p:nvPr/>
        </p:nvSpPr>
        <p:spPr>
          <a:xfrm>
            <a:off x="3543924" y="3582649"/>
            <a:ext cx="2053653" cy="6295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3" name="Abgerundetes Rechteck 12"/>
          <p:cNvSpPr/>
          <p:nvPr/>
        </p:nvSpPr>
        <p:spPr>
          <a:xfrm>
            <a:off x="838200" y="3582649"/>
            <a:ext cx="2053653" cy="6295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4" name="Abgerundetes Rechteck 13"/>
          <p:cNvSpPr/>
          <p:nvPr/>
        </p:nvSpPr>
        <p:spPr>
          <a:xfrm>
            <a:off x="8955373" y="3582649"/>
            <a:ext cx="2053653" cy="6295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5" name="Rectangle 3"/>
          <p:cNvSpPr/>
          <p:nvPr/>
        </p:nvSpPr>
        <p:spPr>
          <a:xfrm>
            <a:off x="5383078" y="4931127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3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Distribute using Kafka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Zookeeper</a:t>
            </a:r>
          </a:p>
          <a:p>
            <a:endParaRPr lang="en-US" dirty="0"/>
          </a:p>
          <a:p>
            <a:r>
              <a:rPr lang="en-US" dirty="0" smtClean="0"/>
              <a:t>Start  Kafka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8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793" indent="0">
              <a:spcBef>
                <a:spcPts val="0"/>
              </a:spcBef>
              <a:buNone/>
            </a:pPr>
            <a:r>
              <a:rPr lang="en" dirty="0" smtClean="0"/>
              <a:t>Store frequent search terms in a database </a:t>
            </a:r>
            <a:endParaRPr lang="en" dirty="0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35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205210" y="4942659"/>
            <a:ext cx="4854856" cy="1045638"/>
            <a:chOff x="1205210" y="3187700"/>
            <a:chExt cx="9424690" cy="2029888"/>
          </a:xfrm>
        </p:grpSpPr>
        <p:sp>
          <p:nvSpPr>
            <p:cNvPr id="5" name="Zylinder 4"/>
            <p:cNvSpPr/>
            <p:nvPr/>
          </p:nvSpPr>
          <p:spPr>
            <a:xfrm>
              <a:off x="8229600" y="3187700"/>
              <a:ext cx="2400300" cy="1968500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HDFS</a:t>
              </a:r>
              <a:endParaRPr lang="en-US" dirty="0"/>
            </a:p>
          </p:txBody>
        </p:sp>
        <p:sp>
          <p:nvSpPr>
            <p:cNvPr id="6" name="Gefaltete Ecke 5"/>
            <p:cNvSpPr/>
            <p:nvPr/>
          </p:nvSpPr>
          <p:spPr>
            <a:xfrm>
              <a:off x="1205210" y="3187700"/>
              <a:ext cx="1722044" cy="1968500"/>
            </a:xfrm>
            <a:prstGeom prst="foldedCorne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Apache Log</a:t>
              </a:r>
              <a:endParaRPr lang="en-US" dirty="0"/>
            </a:p>
          </p:txBody>
        </p:sp>
        <p:cxnSp>
          <p:nvCxnSpPr>
            <p:cNvPr id="7" name="Gerade Verbindung mit Pfeil 7"/>
            <p:cNvCxnSpPr>
              <a:stCxn id="6" idx="3"/>
              <a:endCxn id="9" idx="2"/>
            </p:cNvCxnSpPr>
            <p:nvPr/>
          </p:nvCxnSpPr>
          <p:spPr>
            <a:xfrm>
              <a:off x="2927254" y="4171950"/>
              <a:ext cx="12436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 Verbindung mit Pfeil 9"/>
            <p:cNvCxnSpPr>
              <a:stCxn id="11" idx="6"/>
              <a:endCxn id="5" idx="2"/>
            </p:cNvCxnSpPr>
            <p:nvPr/>
          </p:nvCxnSpPr>
          <p:spPr>
            <a:xfrm>
              <a:off x="6838736" y="4171950"/>
              <a:ext cx="13908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170874" y="3993719"/>
              <a:ext cx="356461" cy="3564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Zylinder 3"/>
            <p:cNvSpPr/>
            <p:nvPr/>
          </p:nvSpPr>
          <p:spPr>
            <a:xfrm rot="5400000">
              <a:off x="4869806" y="3016250"/>
              <a:ext cx="1270000" cy="23114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Flume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482275" y="3993719"/>
              <a:ext cx="356461" cy="3564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68835" y="4848255"/>
              <a:ext cx="651897" cy="369333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Sink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06650" y="4848256"/>
              <a:ext cx="884912" cy="369332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Source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59014" y="4848255"/>
              <a:ext cx="1042370" cy="369332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Channel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06649" y="3187700"/>
              <a:ext cx="3114083" cy="202988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800" dirty="0" smtClean="0"/>
                <a:t>Agent</a:t>
              </a:r>
              <a:endParaRPr lang="en-US" sz="1400" dirty="0"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6682779" y="4942659"/>
            <a:ext cx="1653549" cy="10140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Hive</a:t>
            </a:r>
            <a:endParaRPr lang="en-US" dirty="0"/>
          </a:p>
        </p:txBody>
      </p:sp>
      <p:cxnSp>
        <p:nvCxnSpPr>
          <p:cNvPr id="18" name="Gerade Verbindung mit Pfeil 9"/>
          <p:cNvCxnSpPr>
            <a:stCxn id="5" idx="4"/>
            <a:endCxn id="16" idx="1"/>
          </p:cNvCxnSpPr>
          <p:nvPr/>
        </p:nvCxnSpPr>
        <p:spPr>
          <a:xfrm>
            <a:off x="6060066" y="5449667"/>
            <a:ext cx="622713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ounded Rectangle 15"/>
          <p:cNvSpPr/>
          <p:nvPr/>
        </p:nvSpPr>
        <p:spPr>
          <a:xfrm>
            <a:off x="8697666" y="4942659"/>
            <a:ext cx="1653549" cy="10140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24" name="Gerade Verbindung mit Pfeil 9"/>
          <p:cNvCxnSpPr>
            <a:stCxn id="16" idx="3"/>
            <a:endCxn id="23" idx="1"/>
          </p:cNvCxnSpPr>
          <p:nvPr/>
        </p:nvCxnSpPr>
        <p:spPr>
          <a:xfrm>
            <a:off x="8336328" y="5449667"/>
            <a:ext cx="361338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79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BigTable</a:t>
            </a:r>
            <a:r>
              <a:rPr lang="en-US" dirty="0" smtClean="0"/>
              <a:t> architecture supporting loose schema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8564751" y="2629268"/>
            <a:ext cx="1836549" cy="6741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HMaster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6007530" y="4233345"/>
            <a:ext cx="1594389" cy="1255362"/>
            <a:chOff x="6007530" y="4233345"/>
            <a:chExt cx="1594389" cy="1255362"/>
          </a:xfrm>
        </p:grpSpPr>
        <p:sp>
          <p:nvSpPr>
            <p:cNvPr id="16" name="Rounded Rectangle 15"/>
            <p:cNvSpPr/>
            <p:nvPr/>
          </p:nvSpPr>
          <p:spPr>
            <a:xfrm>
              <a:off x="6007530" y="4233345"/>
              <a:ext cx="1594389" cy="125536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Region server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03427" y="4738193"/>
              <a:ext cx="1428750" cy="24566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Memstore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797300" y="5106692"/>
              <a:ext cx="734877" cy="25055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HFile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03427" y="5106692"/>
              <a:ext cx="623807" cy="2505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WAL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174350" y="4233345"/>
            <a:ext cx="1594389" cy="1255362"/>
            <a:chOff x="6007530" y="4233345"/>
            <a:chExt cx="1594389" cy="1255362"/>
          </a:xfrm>
        </p:grpSpPr>
        <p:sp>
          <p:nvSpPr>
            <p:cNvPr id="24" name="Rounded Rectangle 23"/>
            <p:cNvSpPr/>
            <p:nvPr/>
          </p:nvSpPr>
          <p:spPr>
            <a:xfrm>
              <a:off x="6007530" y="4233345"/>
              <a:ext cx="1594389" cy="125536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Region server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103427" y="4738193"/>
              <a:ext cx="1428750" cy="24566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Memstore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797300" y="5106692"/>
              <a:ext cx="734877" cy="25055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HFile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03427" y="5106692"/>
              <a:ext cx="623807" cy="2505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WAL</a:t>
              </a:r>
              <a:endParaRPr lang="en-US" dirty="0"/>
            </a:p>
          </p:txBody>
        </p:sp>
      </p:grpSp>
      <p:cxnSp>
        <p:nvCxnSpPr>
          <p:cNvPr id="29" name="Straight Arrow Connector 28"/>
          <p:cNvCxnSpPr>
            <a:stCxn id="17" idx="2"/>
            <a:endCxn id="16" idx="0"/>
          </p:cNvCxnSpPr>
          <p:nvPr/>
        </p:nvCxnSpPr>
        <p:spPr>
          <a:xfrm flipH="1">
            <a:off x="6804725" y="3303445"/>
            <a:ext cx="2678301" cy="9299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24" idx="0"/>
          </p:cNvCxnSpPr>
          <p:nvPr/>
        </p:nvCxnSpPr>
        <p:spPr>
          <a:xfrm>
            <a:off x="9483026" y="3303445"/>
            <a:ext cx="488519" cy="9299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644398" y="3706401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5" idx="3"/>
            <a:endCxn id="17" idx="1"/>
          </p:cNvCxnSpPr>
          <p:nvPr/>
        </p:nvCxnSpPr>
        <p:spPr>
          <a:xfrm flipV="1">
            <a:off x="4070242" y="2966357"/>
            <a:ext cx="4494509" cy="1003516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3"/>
            <a:endCxn id="16" idx="1"/>
          </p:cNvCxnSpPr>
          <p:nvPr/>
        </p:nvCxnSpPr>
        <p:spPr>
          <a:xfrm>
            <a:off x="4070242" y="3969873"/>
            <a:ext cx="1937288" cy="891153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720812" y="3199556"/>
            <a:ext cx="1140416" cy="646331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Get Data Location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292385" y="4214695"/>
            <a:ext cx="1140416" cy="646331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Get</a:t>
            </a:r>
          </a:p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4" name="Zylinder 4"/>
          <p:cNvSpPr/>
          <p:nvPr/>
        </p:nvSpPr>
        <p:spPr>
          <a:xfrm>
            <a:off x="6007530" y="5669724"/>
            <a:ext cx="4761208" cy="75166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HDFS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16" idx="2"/>
          </p:cNvCxnSpPr>
          <p:nvPr/>
        </p:nvCxnSpPr>
        <p:spPr>
          <a:xfrm>
            <a:off x="6804725" y="5488707"/>
            <a:ext cx="6538" cy="516886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4" idx="2"/>
          </p:cNvCxnSpPr>
          <p:nvPr/>
        </p:nvCxnSpPr>
        <p:spPr>
          <a:xfrm>
            <a:off x="9971545" y="5488707"/>
            <a:ext cx="13077" cy="516886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44657" y="4836791"/>
            <a:ext cx="4017936" cy="120032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Memstore</a:t>
            </a:r>
            <a:r>
              <a:rPr lang="en-US" dirty="0" smtClean="0"/>
              <a:t>: In-memory data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WAL: Write-ahead-log to record all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Hfile</a:t>
            </a:r>
            <a:r>
              <a:rPr lang="en-US" dirty="0" smtClean="0"/>
              <a:t>: Specialized HDFS file 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36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30" name="TextBox 11"/>
          <p:cNvSpPr txBox="1"/>
          <p:nvPr/>
        </p:nvSpPr>
        <p:spPr>
          <a:xfrm>
            <a:off x="615461" y="6005146"/>
            <a:ext cx="299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 http</a:t>
            </a:r>
            <a:r>
              <a:rPr lang="en-US" dirty="0" smtClean="0">
                <a:sym typeface="Wingdings" panose="05000000000000000000" pitchFamily="2" charset="2"/>
              </a:rPr>
              <a:t>://</a:t>
            </a:r>
            <a:r>
              <a:rPr lang="en-US" dirty="0" smtClean="0">
                <a:sym typeface="Wingdings" panose="05000000000000000000" pitchFamily="2" charset="2"/>
              </a:rPr>
              <a:t>hbase</a:t>
            </a:r>
            <a:r>
              <a:rPr lang="en-US" dirty="0" smtClean="0">
                <a:sym typeface="Wingdings" panose="05000000000000000000" pitchFamily="2" charset="2"/>
              </a:rPr>
              <a:t>.apache.org</a:t>
            </a:r>
            <a:r>
              <a:rPr lang="en-US" dirty="0" smtClean="0">
                <a:sym typeface="Wingdings" panose="05000000000000000000" pitchFamily="2" charset="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Store to </a:t>
            </a:r>
            <a:r>
              <a:rPr lang="en-US" dirty="0" err="1" smtClean="0"/>
              <a:t>HBase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594719" cy="4351338"/>
          </a:xfrm>
        </p:spPr>
        <p:txBody>
          <a:bodyPr>
            <a:noAutofit/>
          </a:bodyPr>
          <a:lstStyle/>
          <a:p>
            <a:r>
              <a:rPr lang="en-US" sz="2400" dirty="0" smtClean="0"/>
              <a:t>Data Storage and Communication</a:t>
            </a:r>
            <a:endParaRPr lang="en-US" sz="2400" dirty="0"/>
          </a:p>
          <a:p>
            <a:pPr lvl="1"/>
            <a:r>
              <a:rPr lang="en-US" sz="2000" b="1" dirty="0"/>
              <a:t>Apache HTTP</a:t>
            </a:r>
            <a:r>
              <a:rPr lang="en-US" sz="2000" dirty="0"/>
              <a:t>: Provide basic website with search </a:t>
            </a:r>
            <a:r>
              <a:rPr lang="en-US" sz="2000" dirty="0" smtClean="0"/>
              <a:t>form</a:t>
            </a:r>
          </a:p>
          <a:p>
            <a:pPr lvl="1"/>
            <a:r>
              <a:rPr lang="en-US" sz="2000" b="1" dirty="0" err="1" smtClean="0"/>
              <a:t>HDFS</a:t>
            </a:r>
            <a:r>
              <a:rPr lang="en-US" sz="2000" dirty="0" smtClean="0"/>
              <a:t>: Hadoop distributed filesystem for log data storage</a:t>
            </a:r>
            <a:endParaRPr lang="en-US" sz="2000" dirty="0"/>
          </a:p>
          <a:p>
            <a:pPr lvl="1"/>
            <a:r>
              <a:rPr lang="en-US" sz="2000" b="1" dirty="0"/>
              <a:t>Flume</a:t>
            </a:r>
            <a:r>
              <a:rPr lang="en-US" sz="2000" dirty="0"/>
              <a:t>: Connector between Apache webserver and Hadoop Ecosystem</a:t>
            </a:r>
          </a:p>
          <a:p>
            <a:pPr lvl="1"/>
            <a:r>
              <a:rPr lang="en-US" sz="2000" b="1" dirty="0"/>
              <a:t>Kafka</a:t>
            </a:r>
            <a:r>
              <a:rPr lang="en-US" sz="2000" dirty="0"/>
              <a:t>: </a:t>
            </a:r>
            <a:r>
              <a:rPr lang="en-US" sz="2000" dirty="0" smtClean="0"/>
              <a:t>Distributed messaging system</a:t>
            </a:r>
          </a:p>
          <a:p>
            <a:pPr lvl="1"/>
            <a:r>
              <a:rPr lang="en-US" sz="2000" b="1" dirty="0" err="1" smtClean="0"/>
              <a:t>Hbase</a:t>
            </a:r>
            <a:r>
              <a:rPr lang="en-US" sz="2000" dirty="0" smtClean="0"/>
              <a:t>: NoSQL database for persistent storage</a:t>
            </a:r>
            <a:endParaRPr lang="en-US" sz="2000" dirty="0"/>
          </a:p>
          <a:p>
            <a:r>
              <a:rPr lang="en-US" sz="2400" dirty="0" smtClean="0"/>
              <a:t>Data Analysis and Management</a:t>
            </a:r>
            <a:endParaRPr lang="en-US" sz="2400" dirty="0"/>
          </a:p>
          <a:p>
            <a:pPr lvl="1"/>
            <a:r>
              <a:rPr lang="en-US" sz="2000" b="1" dirty="0"/>
              <a:t>Map/Reduce</a:t>
            </a:r>
            <a:r>
              <a:rPr lang="en-US" sz="2000" dirty="0"/>
              <a:t>: Estimate frequent search terms</a:t>
            </a:r>
          </a:p>
          <a:p>
            <a:pPr lvl="1"/>
            <a:r>
              <a:rPr lang="en-US" sz="2000" b="1" dirty="0"/>
              <a:t>Hive</a:t>
            </a:r>
            <a:r>
              <a:rPr lang="en-US" sz="2000" dirty="0"/>
              <a:t>: Perform </a:t>
            </a:r>
            <a:r>
              <a:rPr lang="en-US" sz="2000" dirty="0" smtClean="0"/>
              <a:t>map/reduce jobs using </a:t>
            </a:r>
            <a:r>
              <a:rPr lang="en-US" sz="2000" dirty="0"/>
              <a:t>SQL-based query </a:t>
            </a:r>
            <a:r>
              <a:rPr lang="en-US" sz="2000" dirty="0" smtClean="0"/>
              <a:t>language</a:t>
            </a:r>
          </a:p>
          <a:p>
            <a:pPr lvl="1"/>
            <a:r>
              <a:rPr lang="en-US" sz="2000" b="1" dirty="0" smtClean="0"/>
              <a:t>Zookeeper</a:t>
            </a:r>
            <a:r>
              <a:rPr lang="en-US" sz="2000" dirty="0" smtClean="0"/>
              <a:t>: Centralized </a:t>
            </a:r>
            <a:r>
              <a:rPr lang="en-US" sz="2000" dirty="0"/>
              <a:t>service for maintaining configuration </a:t>
            </a:r>
            <a:r>
              <a:rPr lang="en-US" sz="2000" dirty="0" smtClean="0"/>
              <a:t>information and synchronization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4</a:t>
            </a:fld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7"/>
          <a:stretch/>
        </p:blipFill>
        <p:spPr>
          <a:xfrm>
            <a:off x="8432918" y="1825625"/>
            <a:ext cx="3741668" cy="2400000"/>
          </a:xfrm>
          <a:prstGeom prst="rect">
            <a:avLst/>
          </a:prstGeom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3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Store web access logs </a:t>
            </a:r>
            <a:r>
              <a:rPr lang="en-US" dirty="0" smtClean="0"/>
              <a:t>for </a:t>
            </a:r>
            <a:r>
              <a:rPr lang="en-US" dirty="0" smtClean="0"/>
              <a:t>big data analysis</a:t>
            </a:r>
            <a:endParaRPr lang="en-US" dirty="0"/>
          </a:p>
        </p:txBody>
      </p:sp>
      <p:cxnSp>
        <p:nvCxnSpPr>
          <p:cNvPr id="8" name="Gerade Verbindung mit Pfeil 7"/>
          <p:cNvCxnSpPr>
            <a:stCxn id="12" idx="3"/>
            <a:endCxn id="11" idx="2"/>
          </p:cNvCxnSpPr>
          <p:nvPr/>
        </p:nvCxnSpPr>
        <p:spPr>
          <a:xfrm>
            <a:off x="2780010" y="4171950"/>
            <a:ext cx="54495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56122" y="3703520"/>
            <a:ext cx="3859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log files to </a:t>
            </a:r>
            <a:r>
              <a:rPr lang="en-US" dirty="0" smtClean="0"/>
              <a:t>storage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>
                <a:latin typeface="Courier" pitchFamily="49" charset="0"/>
              </a:rPr>
              <a:t>scp</a:t>
            </a:r>
            <a:r>
              <a:rPr lang="en-US" dirty="0" smtClean="0">
                <a:latin typeface="Courier" pitchFamily="49" charset="0"/>
              </a:rPr>
              <a:t> /</a:t>
            </a:r>
            <a:r>
              <a:rPr lang="en-US" dirty="0" err="1" smtClean="0">
                <a:latin typeface="Courier" pitchFamily="49" charset="0"/>
              </a:rPr>
              <a:t>var</a:t>
            </a:r>
            <a:r>
              <a:rPr lang="en-US" dirty="0" smtClean="0">
                <a:latin typeface="Courier" pitchFamily="49" charset="0"/>
              </a:rPr>
              <a:t>/log/apache/… </a:t>
            </a:r>
            <a:r>
              <a:rPr lang="en-US" dirty="0" smtClean="0">
                <a:latin typeface="Courier" pitchFamily="49" charset="0"/>
              </a:rPr>
              <a:t>log</a:t>
            </a:r>
            <a:endParaRPr lang="en-US" dirty="0" smtClean="0">
              <a:latin typeface="Courier" pitchFamily="49" charset="0"/>
            </a:endParaRPr>
          </a:p>
        </p:txBody>
      </p:sp>
      <p:sp>
        <p:nvSpPr>
          <p:cNvPr id="11" name="Zylinder 4"/>
          <p:cNvSpPr/>
          <p:nvPr/>
        </p:nvSpPr>
        <p:spPr>
          <a:xfrm>
            <a:off x="8229600" y="3187700"/>
            <a:ext cx="2400300" cy="196850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Persistent </a:t>
            </a:r>
          </a:p>
          <a:p>
            <a:pPr algn="ctr"/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12" name="Gefaltete Ecke 5"/>
          <p:cNvSpPr/>
          <p:nvPr/>
        </p:nvSpPr>
        <p:spPr>
          <a:xfrm>
            <a:off x="1205210" y="3187700"/>
            <a:ext cx="1574800" cy="1968500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 Log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5</a:t>
            </a:fld>
            <a:endParaRPr lang="en-US"/>
          </a:p>
        </p:txBody>
      </p:sp>
      <p:sp>
        <p:nvSpPr>
          <p:cNvPr id="13" name="Wolkenförmige Legende 12"/>
          <p:cNvSpPr/>
          <p:nvPr/>
        </p:nvSpPr>
        <p:spPr>
          <a:xfrm>
            <a:off x="9535886" y="1959429"/>
            <a:ext cx="1685108" cy="1136468"/>
          </a:xfrm>
          <a:prstGeom prst="cloudCallout">
            <a:avLst>
              <a:gd name="adj1" fmla="val -53391"/>
              <a:gd name="adj2" fmla="val 751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Big Data analysis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8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6007530" y="4233345"/>
            <a:ext cx="1495585" cy="125536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Data nodes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HDFS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Hadoop</a:t>
            </a:r>
            <a:r>
              <a:rPr lang="en-US" dirty="0" smtClean="0"/>
              <a:t> Distributed File System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6410486" y="4760286"/>
            <a:ext cx="596684" cy="247973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6562886" y="4912686"/>
            <a:ext cx="596684" cy="247973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6715286" y="5065086"/>
            <a:ext cx="596684" cy="247973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10401300" y="4760286"/>
            <a:ext cx="596684" cy="247973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10553700" y="4912686"/>
            <a:ext cx="596684" cy="247973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564751" y="2629268"/>
            <a:ext cx="1836549" cy="6741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node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862734" y="4233345"/>
            <a:ext cx="1495585" cy="125536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Data nodes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2"/>
            <a:endCxn id="11" idx="0"/>
          </p:cNvCxnSpPr>
          <p:nvPr/>
        </p:nvCxnSpPr>
        <p:spPr>
          <a:xfrm>
            <a:off x="9483026" y="3303445"/>
            <a:ext cx="1127501" cy="92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0" idx="0"/>
          </p:cNvCxnSpPr>
          <p:nvPr/>
        </p:nvCxnSpPr>
        <p:spPr>
          <a:xfrm flipH="1">
            <a:off x="6755323" y="3303445"/>
            <a:ext cx="2727703" cy="92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644398" y="3706401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3"/>
            <a:endCxn id="10" idx="1"/>
          </p:cNvCxnSpPr>
          <p:nvPr/>
        </p:nvCxnSpPr>
        <p:spPr>
          <a:xfrm>
            <a:off x="4070242" y="3969873"/>
            <a:ext cx="1937288" cy="8911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3"/>
            <a:endCxn id="9" idx="1"/>
          </p:cNvCxnSpPr>
          <p:nvPr/>
        </p:nvCxnSpPr>
        <p:spPr>
          <a:xfrm flipV="1">
            <a:off x="4070242" y="2966357"/>
            <a:ext cx="4494509" cy="100351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20812" y="3199556"/>
            <a:ext cx="1140416" cy="646331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Metadata</a:t>
            </a:r>
          </a:p>
          <a:p>
            <a:pPr algn="ctr"/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901192" y="3383235"/>
            <a:ext cx="1163665" cy="646331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Block</a:t>
            </a:r>
          </a:p>
          <a:p>
            <a:pPr algn="ctr"/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05393" y="4214695"/>
            <a:ext cx="1266986" cy="646331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Read/Write</a:t>
            </a:r>
          </a:p>
          <a:p>
            <a:pPr algn="ctr"/>
            <a:r>
              <a:rPr lang="en-US" dirty="0" smtClean="0"/>
              <a:t>Operation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1" idx="1"/>
            <a:endCxn id="10" idx="3"/>
          </p:cNvCxnSpPr>
          <p:nvPr/>
        </p:nvCxnSpPr>
        <p:spPr>
          <a:xfrm flipH="1">
            <a:off x="7503115" y="4861026"/>
            <a:ext cx="23596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49431" y="4532776"/>
            <a:ext cx="1266986" cy="369332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Replication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6654039" y="5701285"/>
            <a:ext cx="780725" cy="774915"/>
            <a:chOff x="495946" y="5097634"/>
            <a:chExt cx="780725" cy="774915"/>
          </a:xfrm>
        </p:grpSpPr>
        <p:sp>
          <p:nvSpPr>
            <p:cNvPr id="30" name="Rectangle 29"/>
            <p:cNvSpPr/>
            <p:nvPr/>
          </p:nvSpPr>
          <p:spPr>
            <a:xfrm>
              <a:off x="495946" y="5097634"/>
              <a:ext cx="780725" cy="7749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Blocks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57939" y="5180304"/>
              <a:ext cx="185979" cy="1782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28053" y="5180304"/>
              <a:ext cx="185979" cy="1782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7939" y="5629468"/>
              <a:ext cx="185979" cy="1782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28052" y="5629468"/>
              <a:ext cx="185979" cy="1782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Left Brace 35"/>
          <p:cNvSpPr/>
          <p:nvPr/>
        </p:nvSpPr>
        <p:spPr>
          <a:xfrm rot="5400000">
            <a:off x="6783902" y="5161034"/>
            <a:ext cx="521000" cy="96303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6</a:t>
            </a:fld>
            <a:endParaRPr lang="en-US"/>
          </a:p>
        </p:txBody>
      </p:sp>
      <p:sp>
        <p:nvSpPr>
          <p:cNvPr id="37" name="TextBox 85"/>
          <p:cNvSpPr txBox="1"/>
          <p:nvPr/>
        </p:nvSpPr>
        <p:spPr>
          <a:xfrm>
            <a:off x="844657" y="5036588"/>
            <a:ext cx="4514522" cy="92333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Name node: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nodes: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Blocks:</a:t>
            </a:r>
            <a:endParaRPr lang="en-US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38" name="TextBox 11"/>
          <p:cNvSpPr txBox="1"/>
          <p:nvPr/>
        </p:nvSpPr>
        <p:spPr>
          <a:xfrm>
            <a:off x="615461" y="6005146"/>
            <a:ext cx="299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 http</a:t>
            </a:r>
            <a:r>
              <a:rPr lang="en-US" dirty="0" smtClean="0">
                <a:sym typeface="Wingdings" panose="05000000000000000000" pitchFamily="2" charset="2"/>
              </a:rPr>
              <a:t>://</a:t>
            </a:r>
            <a:r>
              <a:rPr lang="en-US" dirty="0" smtClean="0">
                <a:sym typeface="Wingdings" panose="05000000000000000000" pitchFamily="2" charset="2"/>
              </a:rPr>
              <a:t>hdfs</a:t>
            </a:r>
            <a:r>
              <a:rPr lang="en-US" dirty="0" smtClean="0">
                <a:sym typeface="Wingdings" panose="05000000000000000000" pitchFamily="2" charset="2"/>
              </a:rPr>
              <a:t>.apache.org</a:t>
            </a:r>
            <a:r>
              <a:rPr lang="en-US" dirty="0" smtClean="0">
                <a:sym typeface="Wingdings" panose="05000000000000000000" pitchFamily="2" charset="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4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Store web access logs to HDFS for big data analysis</a:t>
            </a:r>
            <a:endParaRPr lang="en-US" dirty="0"/>
          </a:p>
        </p:txBody>
      </p:sp>
      <p:cxnSp>
        <p:nvCxnSpPr>
          <p:cNvPr id="8" name="Gerade Verbindung mit Pfeil 7"/>
          <p:cNvCxnSpPr>
            <a:stCxn id="12" idx="3"/>
            <a:endCxn id="11" idx="2"/>
          </p:cNvCxnSpPr>
          <p:nvPr/>
        </p:nvCxnSpPr>
        <p:spPr>
          <a:xfrm>
            <a:off x="2780010" y="4171950"/>
            <a:ext cx="54495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56122" y="3703520"/>
            <a:ext cx="3859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log files to HDFS</a:t>
            </a:r>
          </a:p>
          <a:p>
            <a:endParaRPr lang="en-US" dirty="0"/>
          </a:p>
          <a:p>
            <a:r>
              <a:rPr lang="en-US" dirty="0" err="1" smtClean="0">
                <a:latin typeface="Courier" pitchFamily="49" charset="0"/>
              </a:rPr>
              <a:t>scp</a:t>
            </a:r>
            <a:r>
              <a:rPr lang="en-US" dirty="0" smtClean="0">
                <a:latin typeface="Courier" pitchFamily="49" charset="0"/>
              </a:rPr>
              <a:t> /</a:t>
            </a:r>
            <a:r>
              <a:rPr lang="en-US" dirty="0" err="1" smtClean="0">
                <a:latin typeface="Courier" pitchFamily="49" charset="0"/>
              </a:rPr>
              <a:t>var</a:t>
            </a:r>
            <a:r>
              <a:rPr lang="en-US" dirty="0" smtClean="0">
                <a:latin typeface="Courier" pitchFamily="49" charset="0"/>
              </a:rPr>
              <a:t>/log/apache/… log</a:t>
            </a:r>
          </a:p>
          <a:p>
            <a:r>
              <a:rPr lang="en-US" dirty="0" err="1">
                <a:latin typeface="Courier" pitchFamily="49" charset="0"/>
              </a:rPr>
              <a:t>h</a:t>
            </a:r>
            <a:r>
              <a:rPr lang="en-US" dirty="0" err="1" smtClean="0">
                <a:latin typeface="Courier" pitchFamily="49" charset="0"/>
              </a:rPr>
              <a:t>adoop</a:t>
            </a:r>
            <a:r>
              <a:rPr lang="en-US" dirty="0" smtClean="0">
                <a:latin typeface="Courier" pitchFamily="49" charset="0"/>
              </a:rPr>
              <a:t> </a:t>
            </a:r>
            <a:r>
              <a:rPr lang="en-US" dirty="0" err="1" smtClean="0">
                <a:latin typeface="Courier" pitchFamily="49" charset="0"/>
              </a:rPr>
              <a:t>fs</a:t>
            </a:r>
            <a:r>
              <a:rPr lang="en-US" dirty="0" smtClean="0">
                <a:latin typeface="Courier" pitchFamily="49" charset="0"/>
              </a:rPr>
              <a:t> -</a:t>
            </a:r>
            <a:r>
              <a:rPr lang="en-US" dirty="0" err="1" smtClean="0">
                <a:latin typeface="Courier" pitchFamily="49" charset="0"/>
              </a:rPr>
              <a:t>copyToLocal</a:t>
            </a:r>
            <a:r>
              <a:rPr lang="en-US" dirty="0" smtClean="0">
                <a:latin typeface="Courier" pitchFamily="49" charset="0"/>
              </a:rPr>
              <a:t> log </a:t>
            </a:r>
            <a:endParaRPr lang="en-US" dirty="0">
              <a:latin typeface="Courier" pitchFamily="49" charset="0"/>
            </a:endParaRPr>
          </a:p>
        </p:txBody>
      </p:sp>
      <p:sp>
        <p:nvSpPr>
          <p:cNvPr id="11" name="Zylinder 4"/>
          <p:cNvSpPr/>
          <p:nvPr/>
        </p:nvSpPr>
        <p:spPr>
          <a:xfrm>
            <a:off x="8229600" y="3187700"/>
            <a:ext cx="2400300" cy="196850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HDFS</a:t>
            </a:r>
            <a:endParaRPr lang="en-US" dirty="0"/>
          </a:p>
        </p:txBody>
      </p:sp>
      <p:sp>
        <p:nvSpPr>
          <p:cNvPr id="12" name="Gefaltete Ecke 5"/>
          <p:cNvSpPr/>
          <p:nvPr/>
        </p:nvSpPr>
        <p:spPr>
          <a:xfrm>
            <a:off x="1205210" y="3187700"/>
            <a:ext cx="1574800" cy="1968500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 Log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7</a:t>
            </a:fld>
            <a:endParaRPr lang="en-US"/>
          </a:p>
        </p:txBody>
      </p:sp>
      <p:sp>
        <p:nvSpPr>
          <p:cNvPr id="6" name="Wolkenförmige Legende 5"/>
          <p:cNvSpPr/>
          <p:nvPr/>
        </p:nvSpPr>
        <p:spPr>
          <a:xfrm>
            <a:off x="9535886" y="1959429"/>
            <a:ext cx="1685108" cy="1136468"/>
          </a:xfrm>
          <a:prstGeom prst="cloudCallout">
            <a:avLst>
              <a:gd name="adj1" fmla="val -53391"/>
              <a:gd name="adj2" fmla="val 751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Big Data analysis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6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Simplify movement of web access logs to </a:t>
            </a:r>
            <a:r>
              <a:rPr lang="en-US" dirty="0" err="1" smtClean="0"/>
              <a:t>HDFS</a:t>
            </a:r>
            <a:endParaRPr lang="en-US" dirty="0"/>
          </a:p>
        </p:txBody>
      </p:sp>
      <p:cxnSp>
        <p:nvCxnSpPr>
          <p:cNvPr id="8" name="Gerade Verbindung mit Pfeil 7"/>
          <p:cNvCxnSpPr>
            <a:stCxn id="12" idx="3"/>
            <a:endCxn id="11" idx="2"/>
          </p:cNvCxnSpPr>
          <p:nvPr/>
        </p:nvCxnSpPr>
        <p:spPr>
          <a:xfrm>
            <a:off x="2780010" y="4171950"/>
            <a:ext cx="54495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56122" y="3703520"/>
            <a:ext cx="3859077" cy="9827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dirty="0" smtClean="0"/>
              <a:t>Move files </a:t>
            </a:r>
            <a:r>
              <a:rPr lang="en-US" dirty="0" smtClean="0"/>
              <a:t>to </a:t>
            </a:r>
            <a:r>
              <a:rPr lang="en-US" dirty="0" err="1" smtClean="0"/>
              <a:t>HDFS</a:t>
            </a:r>
            <a:endParaRPr lang="en-US" dirty="0" smtClean="0"/>
          </a:p>
        </p:txBody>
      </p:sp>
      <p:sp>
        <p:nvSpPr>
          <p:cNvPr id="11" name="Zylinder 4"/>
          <p:cNvSpPr/>
          <p:nvPr/>
        </p:nvSpPr>
        <p:spPr>
          <a:xfrm>
            <a:off x="8229600" y="3187700"/>
            <a:ext cx="2400300" cy="196850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HDFS</a:t>
            </a:r>
            <a:endParaRPr lang="en-US" dirty="0"/>
          </a:p>
        </p:txBody>
      </p:sp>
      <p:sp>
        <p:nvSpPr>
          <p:cNvPr id="12" name="Gefaltete Ecke 5"/>
          <p:cNvSpPr/>
          <p:nvPr/>
        </p:nvSpPr>
        <p:spPr>
          <a:xfrm>
            <a:off x="1205210" y="3187700"/>
            <a:ext cx="1574800" cy="1968500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 Log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8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0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Distributed service </a:t>
            </a:r>
            <a:r>
              <a:rPr lang="en-US" dirty="0"/>
              <a:t>for </a:t>
            </a:r>
            <a:r>
              <a:rPr lang="en-US" dirty="0" smtClean="0"/>
              <a:t>collecting</a:t>
            </a:r>
            <a:r>
              <a:rPr lang="en-US" dirty="0"/>
              <a:t>, aggregating, and moving large amounts of streaming event data</a:t>
            </a:r>
            <a:r>
              <a:rPr lang="en-US" dirty="0" smtClean="0"/>
              <a:t>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205210" y="3187700"/>
            <a:ext cx="9424690" cy="2029888"/>
            <a:chOff x="1205210" y="3187700"/>
            <a:chExt cx="9424690" cy="2029888"/>
          </a:xfrm>
        </p:grpSpPr>
        <p:sp>
          <p:nvSpPr>
            <p:cNvPr id="5" name="Zylinder 4"/>
            <p:cNvSpPr/>
            <p:nvPr/>
          </p:nvSpPr>
          <p:spPr>
            <a:xfrm>
              <a:off x="8229600" y="3187700"/>
              <a:ext cx="2400300" cy="1968500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HDFS</a:t>
              </a:r>
              <a:endParaRPr lang="en-US" dirty="0"/>
            </a:p>
          </p:txBody>
        </p:sp>
        <p:sp>
          <p:nvSpPr>
            <p:cNvPr id="6" name="Gefaltete Ecke 5"/>
            <p:cNvSpPr/>
            <p:nvPr/>
          </p:nvSpPr>
          <p:spPr>
            <a:xfrm>
              <a:off x="1205210" y="3187700"/>
              <a:ext cx="1574800" cy="1968500"/>
            </a:xfrm>
            <a:prstGeom prst="foldedCorne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Apache Log</a:t>
              </a:r>
              <a:endParaRPr lang="en-US" dirty="0"/>
            </a:p>
          </p:txBody>
        </p:sp>
        <p:cxnSp>
          <p:nvCxnSpPr>
            <p:cNvPr id="8" name="Gerade Verbindung mit Pfeil 7"/>
            <p:cNvCxnSpPr>
              <a:stCxn id="6" idx="3"/>
              <a:endCxn id="7" idx="2"/>
            </p:cNvCxnSpPr>
            <p:nvPr/>
          </p:nvCxnSpPr>
          <p:spPr>
            <a:xfrm>
              <a:off x="2780010" y="4171950"/>
              <a:ext cx="13908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Gerade Verbindung mit Pfeil 9"/>
            <p:cNvCxnSpPr>
              <a:stCxn id="11" idx="6"/>
              <a:endCxn id="5" idx="2"/>
            </p:cNvCxnSpPr>
            <p:nvPr/>
          </p:nvCxnSpPr>
          <p:spPr>
            <a:xfrm>
              <a:off x="6838736" y="4171950"/>
              <a:ext cx="13908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4170874" y="3993719"/>
              <a:ext cx="356461" cy="3564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Zylinder 3"/>
            <p:cNvSpPr/>
            <p:nvPr/>
          </p:nvSpPr>
          <p:spPr>
            <a:xfrm rot="5400000">
              <a:off x="4869806" y="3016250"/>
              <a:ext cx="1270000" cy="23114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Flume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482275" y="3993719"/>
              <a:ext cx="356461" cy="3564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68836" y="4848256"/>
              <a:ext cx="583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Sink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06650" y="4848256"/>
              <a:ext cx="884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Source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59014" y="4848255"/>
              <a:ext cx="1042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Channel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06649" y="3187700"/>
              <a:ext cx="3114083" cy="202988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dirty="0" smtClean="0"/>
                <a:t>Agent</a:t>
              </a:r>
              <a:endParaRPr lang="en-US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15461" y="6005146"/>
            <a:ext cx="299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 http://flume.apache.org/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9</a:t>
            </a:fld>
            <a:endParaRPr lang="en-US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5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1408</Words>
  <Application>Microsoft Office PowerPoint</Application>
  <PresentationFormat>Breitbild</PresentationFormat>
  <Paragraphs>496</Paragraphs>
  <Slides>37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3" baseType="lpstr">
      <vt:lpstr>Courier</vt:lpstr>
      <vt:lpstr>Arial</vt:lpstr>
      <vt:lpstr>Calibri</vt:lpstr>
      <vt:lpstr>Calibri Light</vt:lpstr>
      <vt:lpstr>Wingdings</vt:lpstr>
      <vt:lpstr>Office Theme</vt:lpstr>
      <vt:lpstr>The Hadoop Eco System</vt:lpstr>
      <vt:lpstr>Overview</vt:lpstr>
      <vt:lpstr>Example</vt:lpstr>
      <vt:lpstr>Example</vt:lpstr>
      <vt:lpstr>Example</vt:lpstr>
      <vt:lpstr>HDFS</vt:lpstr>
      <vt:lpstr>Example</vt:lpstr>
      <vt:lpstr>Example</vt:lpstr>
      <vt:lpstr>Flume</vt:lpstr>
      <vt:lpstr>Example – Flume Configuration</vt:lpstr>
      <vt:lpstr>Example – Run Flume</vt:lpstr>
      <vt:lpstr>Example – Run Flume</vt:lpstr>
      <vt:lpstr>Example</vt:lpstr>
      <vt:lpstr>Map/Reduce</vt:lpstr>
      <vt:lpstr>Map/Reduce</vt:lpstr>
      <vt:lpstr>Map/Reduce – Architecture</vt:lpstr>
      <vt:lpstr>Map/Reduce – Mapper Process</vt:lpstr>
      <vt:lpstr>Example – Perform Map-Step</vt:lpstr>
      <vt:lpstr>Example – Perform Reduce-Step</vt:lpstr>
      <vt:lpstr>Example – Run Map/Reduce</vt:lpstr>
      <vt:lpstr>YARN</vt:lpstr>
      <vt:lpstr>Example</vt:lpstr>
      <vt:lpstr>Hive</vt:lpstr>
      <vt:lpstr>Hive - Components</vt:lpstr>
      <vt:lpstr>Hive - Components</vt:lpstr>
      <vt:lpstr>Example – HIVE Schema </vt:lpstr>
      <vt:lpstr>Example – HIVE Query</vt:lpstr>
      <vt:lpstr>Example – Run Hive</vt:lpstr>
      <vt:lpstr>Example</vt:lpstr>
      <vt:lpstr>Kafka</vt:lpstr>
      <vt:lpstr>Kafka</vt:lpstr>
      <vt:lpstr>Kafka – Storage </vt:lpstr>
      <vt:lpstr>Zookeeper</vt:lpstr>
      <vt:lpstr>Example – Distribute using Kafka </vt:lpstr>
      <vt:lpstr>Example</vt:lpstr>
      <vt:lpstr>HBase</vt:lpstr>
      <vt:lpstr>Example – Store to HBase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Hadoop Eco System</dc:title>
  <dc:creator>ckuka</dc:creator>
  <cp:lastModifiedBy>ckuka</cp:lastModifiedBy>
  <cp:revision>101</cp:revision>
  <dcterms:created xsi:type="dcterms:W3CDTF">2015-09-11T13:01:58Z</dcterms:created>
  <dcterms:modified xsi:type="dcterms:W3CDTF">2015-10-31T05:35:07Z</dcterms:modified>
</cp:coreProperties>
</file>