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8" r:id="rId1"/>
  </p:sldMasterIdLst>
  <p:sldIdLst>
    <p:sldId id="273" r:id="rId2"/>
    <p:sldId id="258" r:id="rId3"/>
    <p:sldId id="266" r:id="rId4"/>
    <p:sldId id="269" r:id="rId5"/>
    <p:sldId id="270" r:id="rId6"/>
    <p:sldId id="271" r:id="rId7"/>
    <p:sldId id="272"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95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31"/>
    <p:restoredTop sz="95707"/>
  </p:normalViewPr>
  <p:slideViewPr>
    <p:cSldViewPr snapToGrid="0">
      <p:cViewPr varScale="1">
        <p:scale>
          <a:sx n="106" d="100"/>
          <a:sy n="106" d="100"/>
        </p:scale>
        <p:origin x="20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5595899-ABFF-6A49-B55D-6229E25D7F1D}" type="datetimeFigureOut">
              <a:rPr lang="en-US" smtClean="0"/>
              <a:t>9/22/22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41911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5595899-ABFF-6A49-B55D-6229E25D7F1D}" type="datetimeFigureOut">
              <a:rPr lang="en-US" smtClean="0"/>
              <a:t>9/22/22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363888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5595899-ABFF-6A49-B55D-6229E25D7F1D}" type="datetimeFigureOut">
              <a:rPr lang="en-US" smtClean="0"/>
              <a:t>9/22/22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3966124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5595899-ABFF-6A49-B55D-6229E25D7F1D}" type="datetimeFigureOut">
              <a:rPr lang="en-US" smtClean="0"/>
              <a:t>9/22/22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46A6-E3F7-FD47-80C6-C72BADC3FF0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8128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5595899-ABFF-6A49-B55D-6229E25D7F1D}" type="datetimeFigureOut">
              <a:rPr lang="en-US" smtClean="0"/>
              <a:t>9/22/22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2608483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5595899-ABFF-6A49-B55D-6229E25D7F1D}" type="datetimeFigureOut">
              <a:rPr lang="en-US" smtClean="0"/>
              <a:t>9/22/22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3098096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5595899-ABFF-6A49-B55D-6229E25D7F1D}" type="datetimeFigureOut">
              <a:rPr lang="en-US" smtClean="0"/>
              <a:t>9/22/22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1374804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5595899-ABFF-6A49-B55D-6229E25D7F1D}" type="datetimeFigureOut">
              <a:rPr lang="en-US" smtClean="0"/>
              <a:t>9/22/22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704291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5595899-ABFF-6A49-B55D-6229E25D7F1D}" type="datetimeFigureOut">
              <a:rPr lang="en-US" smtClean="0"/>
              <a:t>9/22/22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155751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5595899-ABFF-6A49-B55D-6229E25D7F1D}" type="datetimeFigureOut">
              <a:rPr lang="en-US" smtClean="0"/>
              <a:t>9/22/22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396125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5595899-ABFF-6A49-B55D-6229E25D7F1D}" type="datetimeFigureOut">
              <a:rPr lang="en-US" smtClean="0"/>
              <a:t>9/22/22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274904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5595899-ABFF-6A49-B55D-6229E25D7F1D}" type="datetimeFigureOut">
              <a:rPr lang="en-US" smtClean="0"/>
              <a:t>9/22/22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161033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5595899-ABFF-6A49-B55D-6229E25D7F1D}" type="datetimeFigureOut">
              <a:rPr lang="en-US" smtClean="0"/>
              <a:t>9/22/22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48013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5595899-ABFF-6A49-B55D-6229E25D7F1D}" type="datetimeFigureOut">
              <a:rPr lang="en-US" smtClean="0"/>
              <a:t>9/22/22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259424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95899-ABFF-6A49-B55D-6229E25D7F1D}" type="datetimeFigureOut">
              <a:rPr lang="en-US" smtClean="0"/>
              <a:t>9/22/22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15373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5595899-ABFF-6A49-B55D-6229E25D7F1D}" type="datetimeFigureOut">
              <a:rPr lang="en-US" smtClean="0"/>
              <a:t>9/22/22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323234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5595899-ABFF-6A49-B55D-6229E25D7F1D}" type="datetimeFigureOut">
              <a:rPr lang="en-US" smtClean="0"/>
              <a:t>9/22/22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46A6-E3F7-FD47-80C6-C72BADC3FF08}" type="slidenum">
              <a:rPr lang="en-US" smtClean="0"/>
              <a:t>‹#›</a:t>
            </a:fld>
            <a:endParaRPr lang="en-US"/>
          </a:p>
        </p:txBody>
      </p:sp>
    </p:spTree>
    <p:extLst>
      <p:ext uri="{BB962C8B-B14F-4D97-AF65-F5344CB8AC3E}">
        <p14:creationId xmlns:p14="http://schemas.microsoft.com/office/powerpoint/2010/main" val="392739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595899-ABFF-6A49-B55D-6229E25D7F1D}" type="datetimeFigureOut">
              <a:rPr lang="en-US" smtClean="0"/>
              <a:t>9/22/22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3846A6-E3F7-FD47-80C6-C72BADC3FF08}" type="slidenum">
              <a:rPr lang="en-US" smtClean="0"/>
              <a:t>‹#›</a:t>
            </a:fld>
            <a:endParaRPr lang="en-US"/>
          </a:p>
        </p:txBody>
      </p:sp>
    </p:spTree>
    <p:extLst>
      <p:ext uri="{BB962C8B-B14F-4D97-AF65-F5344CB8AC3E}">
        <p14:creationId xmlns:p14="http://schemas.microsoft.com/office/powerpoint/2010/main" val="121931278"/>
      </p:ext>
    </p:extLst>
  </p:cSld>
  <p:clrMap bg1="dk1" tx1="lt1" bg2="dk2" tx2="lt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BC05E-1983-7AFF-08D4-8765018CACF6}"/>
              </a:ext>
            </a:extLst>
          </p:cNvPr>
          <p:cNvPicPr>
            <a:picLocks noChangeAspect="1"/>
          </p:cNvPicPr>
          <p:nvPr/>
        </p:nvPicPr>
        <p:blipFill>
          <a:blip r:embed="rId2"/>
          <a:stretch>
            <a:fillRect/>
          </a:stretch>
        </p:blipFill>
        <p:spPr>
          <a:xfrm>
            <a:off x="10674737" y="0"/>
            <a:ext cx="1167750" cy="1026000"/>
          </a:xfrm>
          <a:prstGeom prst="rect">
            <a:avLst/>
          </a:prstGeom>
        </p:spPr>
      </p:pic>
      <p:sp>
        <p:nvSpPr>
          <p:cNvPr id="14" name="Title 1">
            <a:extLst>
              <a:ext uri="{FF2B5EF4-FFF2-40B4-BE49-F238E27FC236}">
                <a16:creationId xmlns:a16="http://schemas.microsoft.com/office/drawing/2014/main" id="{FF2DE1F1-F966-6E83-C21B-E1B13B8A61F7}"/>
              </a:ext>
            </a:extLst>
          </p:cNvPr>
          <p:cNvSpPr txBox="1">
            <a:spLocks/>
          </p:cNvSpPr>
          <p:nvPr/>
        </p:nvSpPr>
        <p:spPr>
          <a:xfrm>
            <a:off x="1293548" y="3854925"/>
            <a:ext cx="10548939" cy="10260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DEPARTMENT OF ELECTRONICS AND TELECOMMUNICATION</a:t>
            </a:r>
          </a:p>
          <a:p>
            <a:endParaRPr lang="en-US" sz="4800" dirty="0"/>
          </a:p>
          <a:p>
            <a:r>
              <a:rPr lang="en-US" sz="4800" dirty="0"/>
              <a:t>EMBEDDED SYSTEM DESIGN</a:t>
            </a:r>
          </a:p>
          <a:p>
            <a:r>
              <a:rPr lang="en-US" sz="4800" dirty="0"/>
              <a:t>MINI-PROJECT</a:t>
            </a:r>
          </a:p>
          <a:p>
            <a:endParaRPr lang="en-US" sz="3200" dirty="0"/>
          </a:p>
        </p:txBody>
      </p:sp>
    </p:spTree>
    <p:extLst>
      <p:ext uri="{BB962C8B-B14F-4D97-AF65-F5344CB8AC3E}">
        <p14:creationId xmlns:p14="http://schemas.microsoft.com/office/powerpoint/2010/main" val="1612982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BC05E-1983-7AFF-08D4-8765018CACF6}"/>
              </a:ext>
            </a:extLst>
          </p:cNvPr>
          <p:cNvPicPr>
            <a:picLocks noChangeAspect="1"/>
          </p:cNvPicPr>
          <p:nvPr/>
        </p:nvPicPr>
        <p:blipFill>
          <a:blip r:embed="rId2"/>
          <a:stretch>
            <a:fillRect/>
          </a:stretch>
        </p:blipFill>
        <p:spPr>
          <a:xfrm>
            <a:off x="10674737" y="0"/>
            <a:ext cx="1167750" cy="1026000"/>
          </a:xfrm>
          <a:prstGeom prst="rect">
            <a:avLst/>
          </a:prstGeom>
        </p:spPr>
      </p:pic>
      <p:sp>
        <p:nvSpPr>
          <p:cNvPr id="2" name="TextBox 1">
            <a:extLst>
              <a:ext uri="{FF2B5EF4-FFF2-40B4-BE49-F238E27FC236}">
                <a16:creationId xmlns:a16="http://schemas.microsoft.com/office/drawing/2014/main" id="{AA202C7A-F84B-705E-38E2-77E7AFEABEC8}"/>
              </a:ext>
            </a:extLst>
          </p:cNvPr>
          <p:cNvSpPr txBox="1"/>
          <p:nvPr/>
        </p:nvSpPr>
        <p:spPr>
          <a:xfrm>
            <a:off x="2882037" y="241151"/>
            <a:ext cx="7481164" cy="6894195"/>
          </a:xfrm>
          <a:prstGeom prst="rect">
            <a:avLst/>
          </a:prstGeom>
          <a:noFill/>
        </p:spPr>
        <p:txBody>
          <a:bodyPr wrap="square" rtlCol="0">
            <a:spAutoFit/>
          </a:bodyPr>
          <a:lstStyle/>
          <a:p>
            <a:r>
              <a:rPr lang="en-US" sz="2800" b="1" dirty="0"/>
              <a:t>TOPIC </a:t>
            </a:r>
          </a:p>
          <a:p>
            <a:pPr algn="ctr"/>
            <a:endParaRPr lang="en-US" sz="2800" dirty="0"/>
          </a:p>
          <a:p>
            <a:pPr algn="ctr"/>
            <a:r>
              <a:rPr lang="en-US" sz="2800" dirty="0">
                <a:solidFill>
                  <a:schemeClr val="bg2">
                    <a:lumMod val="20000"/>
                    <a:lumOff val="80000"/>
                  </a:schemeClr>
                </a:solidFill>
                <a:sym typeface="Wingdings" pitchFamily="2" charset="2"/>
              </a:rPr>
              <a:t>VEHICLE COLLISION AVOIDANCE SYSTEM </a:t>
            </a:r>
          </a:p>
          <a:p>
            <a:pPr algn="ctr"/>
            <a:r>
              <a:rPr lang="en-US" sz="2500" dirty="0">
                <a:solidFill>
                  <a:schemeClr val="bg2">
                    <a:lumMod val="20000"/>
                    <a:lumOff val="80000"/>
                  </a:schemeClr>
                </a:solidFill>
                <a:sym typeface="Wingdings" pitchFamily="2" charset="2"/>
              </a:rPr>
              <a:t>USING </a:t>
            </a:r>
            <a:r>
              <a:rPr lang="en-IN" sz="2500" dirty="0">
                <a:solidFill>
                  <a:schemeClr val="bg2">
                    <a:lumMod val="20000"/>
                    <a:lumOff val="80000"/>
                  </a:schemeClr>
                </a:solidFill>
              </a:rPr>
              <a:t>RASPBERRY-PI</a:t>
            </a:r>
          </a:p>
          <a:p>
            <a:pPr algn="ctr"/>
            <a:endParaRPr lang="en-IN" sz="2500" dirty="0">
              <a:solidFill>
                <a:schemeClr val="bg2">
                  <a:lumMod val="20000"/>
                  <a:lumOff val="80000"/>
                </a:schemeClr>
              </a:solidFill>
            </a:endParaRPr>
          </a:p>
          <a:p>
            <a:pPr algn="ctr"/>
            <a:endParaRPr lang="en-US" sz="2800" b="1" dirty="0">
              <a:solidFill>
                <a:schemeClr val="bg2">
                  <a:lumMod val="20000"/>
                  <a:lumOff val="80000"/>
                </a:schemeClr>
              </a:solidFill>
              <a:sym typeface="Wingdings" pitchFamily="2" charset="2"/>
            </a:endParaRPr>
          </a:p>
          <a:p>
            <a:r>
              <a:rPr lang="en-US" sz="2800" b="1" dirty="0">
                <a:sym typeface="Wingdings" pitchFamily="2" charset="2"/>
              </a:rPr>
              <a:t>PRESENTED BY </a:t>
            </a:r>
          </a:p>
          <a:p>
            <a:pPr algn="ctr"/>
            <a:r>
              <a:rPr lang="en-US" sz="2800" dirty="0">
                <a:solidFill>
                  <a:schemeClr val="bg2">
                    <a:lumMod val="20000"/>
                    <a:lumOff val="80000"/>
                  </a:schemeClr>
                </a:solidFill>
                <a:sym typeface="Wingdings" pitchFamily="2" charset="2"/>
              </a:rPr>
              <a:t> </a:t>
            </a:r>
          </a:p>
          <a:p>
            <a:pPr algn="ctr"/>
            <a:r>
              <a:rPr lang="en-US" sz="2800" b="1" dirty="0">
                <a:solidFill>
                  <a:schemeClr val="bg2">
                    <a:lumMod val="20000"/>
                    <a:lumOff val="80000"/>
                  </a:schemeClr>
                </a:solidFill>
                <a:sym typeface="Wingdings" pitchFamily="2" charset="2"/>
              </a:rPr>
              <a:t>TEAM (A+C)</a:t>
            </a:r>
            <a:r>
              <a:rPr lang="en-US" sz="2800" b="1" baseline="30000" dirty="0">
                <a:solidFill>
                  <a:schemeClr val="bg2">
                    <a:lumMod val="20000"/>
                    <a:lumOff val="80000"/>
                  </a:schemeClr>
                </a:solidFill>
                <a:sym typeface="Wingdings" pitchFamily="2" charset="2"/>
              </a:rPr>
              <a:t>2</a:t>
            </a:r>
            <a:br>
              <a:rPr lang="en-US" sz="2800" dirty="0">
                <a:solidFill>
                  <a:schemeClr val="bg2">
                    <a:lumMod val="20000"/>
                    <a:lumOff val="80000"/>
                  </a:schemeClr>
                </a:solidFill>
                <a:sym typeface="Wingdings" pitchFamily="2" charset="2"/>
              </a:rPr>
            </a:br>
            <a:br>
              <a:rPr lang="en-US" sz="2800" dirty="0">
                <a:solidFill>
                  <a:schemeClr val="bg2">
                    <a:lumMod val="20000"/>
                    <a:lumOff val="80000"/>
                  </a:schemeClr>
                </a:solidFill>
                <a:sym typeface="Wingdings" pitchFamily="2" charset="2"/>
              </a:rPr>
            </a:br>
            <a:r>
              <a:rPr lang="en-US" sz="2800" dirty="0">
                <a:solidFill>
                  <a:schemeClr val="bg2">
                    <a:lumMod val="20000"/>
                    <a:lumOff val="80000"/>
                  </a:schemeClr>
                </a:solidFill>
                <a:sym typeface="Wingdings" pitchFamily="2" charset="2"/>
              </a:rPr>
              <a:t>1. ANANYA PUJARI (1MS20ET006)</a:t>
            </a:r>
          </a:p>
          <a:p>
            <a:pPr algn="ctr"/>
            <a:r>
              <a:rPr lang="en-US" sz="2800" dirty="0">
                <a:solidFill>
                  <a:schemeClr val="bg2">
                    <a:lumMod val="20000"/>
                    <a:lumOff val="80000"/>
                  </a:schemeClr>
                </a:solidFill>
                <a:sym typeface="Wingdings" pitchFamily="2" charset="2"/>
              </a:rPr>
              <a:t>2.ARYAN SINGH (1MS20ET011)</a:t>
            </a:r>
          </a:p>
          <a:p>
            <a:pPr algn="ctr"/>
            <a:r>
              <a:rPr lang="en-US" sz="2800" dirty="0">
                <a:solidFill>
                  <a:schemeClr val="bg2">
                    <a:lumMod val="20000"/>
                    <a:lumOff val="80000"/>
                  </a:schemeClr>
                </a:solidFill>
                <a:sym typeface="Wingdings" pitchFamily="2" charset="2"/>
              </a:rPr>
              <a:t>3. CHAITRA (1MS20ET014)</a:t>
            </a:r>
            <a:br>
              <a:rPr lang="en-US" sz="2800" dirty="0">
                <a:solidFill>
                  <a:schemeClr val="bg2">
                    <a:lumMod val="20000"/>
                    <a:lumOff val="80000"/>
                  </a:schemeClr>
                </a:solidFill>
                <a:sym typeface="Wingdings" pitchFamily="2" charset="2"/>
              </a:rPr>
            </a:br>
            <a:r>
              <a:rPr lang="en-US" sz="2800" dirty="0">
                <a:solidFill>
                  <a:schemeClr val="bg2">
                    <a:lumMod val="20000"/>
                    <a:lumOff val="80000"/>
                  </a:schemeClr>
                </a:solidFill>
                <a:sym typeface="Wingdings" pitchFamily="2" charset="2"/>
              </a:rPr>
              <a:t>4. CHANDAN KUMAR (1MS20ET015)</a:t>
            </a:r>
            <a:br>
              <a:rPr lang="en-US" sz="2800" dirty="0">
                <a:solidFill>
                  <a:schemeClr val="bg2">
                    <a:lumMod val="20000"/>
                    <a:lumOff val="80000"/>
                  </a:schemeClr>
                </a:solidFill>
                <a:sym typeface="Wingdings" pitchFamily="2" charset="2"/>
              </a:rPr>
            </a:br>
            <a:endParaRPr lang="en-US" sz="2800" dirty="0"/>
          </a:p>
          <a:p>
            <a:pPr algn="ctr"/>
            <a:endParaRPr lang="en-US" sz="2800" dirty="0"/>
          </a:p>
        </p:txBody>
      </p:sp>
    </p:spTree>
    <p:extLst>
      <p:ext uri="{BB962C8B-B14F-4D97-AF65-F5344CB8AC3E}">
        <p14:creationId xmlns:p14="http://schemas.microsoft.com/office/powerpoint/2010/main" val="1459937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BC05E-1983-7AFF-08D4-8765018CACF6}"/>
              </a:ext>
            </a:extLst>
          </p:cNvPr>
          <p:cNvPicPr>
            <a:picLocks noChangeAspect="1"/>
          </p:cNvPicPr>
          <p:nvPr/>
        </p:nvPicPr>
        <p:blipFill>
          <a:blip r:embed="rId2"/>
          <a:stretch>
            <a:fillRect/>
          </a:stretch>
        </p:blipFill>
        <p:spPr>
          <a:xfrm>
            <a:off x="10674737" y="0"/>
            <a:ext cx="1167750" cy="1026000"/>
          </a:xfrm>
          <a:prstGeom prst="rect">
            <a:avLst/>
          </a:prstGeom>
        </p:spPr>
      </p:pic>
      <p:sp>
        <p:nvSpPr>
          <p:cNvPr id="2" name="Title 1">
            <a:extLst>
              <a:ext uri="{FF2B5EF4-FFF2-40B4-BE49-F238E27FC236}">
                <a16:creationId xmlns:a16="http://schemas.microsoft.com/office/drawing/2014/main" id="{0E23D9AF-2A99-0158-9A2A-FB39E982A4EF}"/>
              </a:ext>
            </a:extLst>
          </p:cNvPr>
          <p:cNvSpPr txBox="1">
            <a:spLocks/>
          </p:cNvSpPr>
          <p:nvPr/>
        </p:nvSpPr>
        <p:spPr>
          <a:xfrm>
            <a:off x="990599" y="-169150"/>
            <a:ext cx="8249037" cy="12713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INTRODUCTION</a:t>
            </a:r>
          </a:p>
        </p:txBody>
      </p:sp>
      <p:sp>
        <p:nvSpPr>
          <p:cNvPr id="6" name="TextBox 5">
            <a:extLst>
              <a:ext uri="{FF2B5EF4-FFF2-40B4-BE49-F238E27FC236}">
                <a16:creationId xmlns:a16="http://schemas.microsoft.com/office/drawing/2014/main" id="{BD27EA61-BFF9-F6F0-F150-D1BF5F2928B2}"/>
              </a:ext>
            </a:extLst>
          </p:cNvPr>
          <p:cNvSpPr txBox="1"/>
          <p:nvPr/>
        </p:nvSpPr>
        <p:spPr>
          <a:xfrm>
            <a:off x="2523344" y="1595021"/>
            <a:ext cx="8785605" cy="5262979"/>
          </a:xfrm>
          <a:prstGeom prst="rect">
            <a:avLst/>
          </a:prstGeom>
          <a:noFill/>
        </p:spPr>
        <p:txBody>
          <a:bodyPr wrap="square">
            <a:spAutoFit/>
          </a:bodyPr>
          <a:lstStyle/>
          <a:p>
            <a:r>
              <a:rPr lang="en-IN" sz="2400" dirty="0"/>
              <a:t>In this day and age accidents are habitually increasing at an elevated rate due to heedless driving. </a:t>
            </a:r>
          </a:p>
          <a:p>
            <a:endParaRPr lang="en-IN" sz="2400" dirty="0"/>
          </a:p>
          <a:p>
            <a:r>
              <a:rPr lang="en-IN" sz="2400" dirty="0"/>
              <a:t>A survey states that nearly 1.3 million people die on road deaths occur annually, (i.e.) 3,287 people die each day. One of the most predicted and complicated task in real time systems is obstacle detection in automobiles.</a:t>
            </a:r>
          </a:p>
          <a:p>
            <a:endParaRPr lang="en-IN" sz="2400" dirty="0"/>
          </a:p>
          <a:p>
            <a:r>
              <a:rPr lang="en-IN" sz="2400" dirty="0"/>
              <a:t>A novel approach based on an ultrasonic sensor is proposed in this project. Vehicle collision avoidance using ultrasonic sensors delivers the advantage to detect an accident not only in various street situations but also it might perform well under various natural conditions like rains.</a:t>
            </a:r>
          </a:p>
          <a:p>
            <a:endParaRPr lang="en-US" sz="2400" dirty="0"/>
          </a:p>
        </p:txBody>
      </p:sp>
    </p:spTree>
    <p:extLst>
      <p:ext uri="{BB962C8B-B14F-4D97-AF65-F5344CB8AC3E}">
        <p14:creationId xmlns:p14="http://schemas.microsoft.com/office/powerpoint/2010/main" val="946448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BC05E-1983-7AFF-08D4-8765018CACF6}"/>
              </a:ext>
            </a:extLst>
          </p:cNvPr>
          <p:cNvPicPr>
            <a:picLocks noChangeAspect="1"/>
          </p:cNvPicPr>
          <p:nvPr/>
        </p:nvPicPr>
        <p:blipFill>
          <a:blip r:embed="rId2"/>
          <a:stretch>
            <a:fillRect/>
          </a:stretch>
        </p:blipFill>
        <p:spPr>
          <a:xfrm>
            <a:off x="10674737" y="0"/>
            <a:ext cx="1167750" cy="1026000"/>
          </a:xfrm>
          <a:prstGeom prst="rect">
            <a:avLst/>
          </a:prstGeom>
        </p:spPr>
      </p:pic>
      <p:sp>
        <p:nvSpPr>
          <p:cNvPr id="2" name="Title 1">
            <a:extLst>
              <a:ext uri="{FF2B5EF4-FFF2-40B4-BE49-F238E27FC236}">
                <a16:creationId xmlns:a16="http://schemas.microsoft.com/office/drawing/2014/main" id="{0CA1BA1F-8303-D507-E7FA-06FE57DB572F}"/>
              </a:ext>
            </a:extLst>
          </p:cNvPr>
          <p:cNvSpPr txBox="1">
            <a:spLocks/>
          </p:cNvSpPr>
          <p:nvPr/>
        </p:nvSpPr>
        <p:spPr>
          <a:xfrm>
            <a:off x="2259840" y="698454"/>
            <a:ext cx="8249037" cy="12713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PROPOSED MODEL AND SYSTEM ARCHITECHTURE</a:t>
            </a:r>
          </a:p>
        </p:txBody>
      </p:sp>
      <p:sp>
        <p:nvSpPr>
          <p:cNvPr id="4" name="TextBox 3">
            <a:extLst>
              <a:ext uri="{FF2B5EF4-FFF2-40B4-BE49-F238E27FC236}">
                <a16:creationId xmlns:a16="http://schemas.microsoft.com/office/drawing/2014/main" id="{1610A3BD-6322-2F81-44FA-89A130AFA13B}"/>
              </a:ext>
            </a:extLst>
          </p:cNvPr>
          <p:cNvSpPr txBox="1"/>
          <p:nvPr/>
        </p:nvSpPr>
        <p:spPr>
          <a:xfrm>
            <a:off x="2473007" y="2198806"/>
            <a:ext cx="8785605" cy="4955203"/>
          </a:xfrm>
          <a:prstGeom prst="rect">
            <a:avLst/>
          </a:prstGeom>
          <a:noFill/>
        </p:spPr>
        <p:txBody>
          <a:bodyPr wrap="square">
            <a:spAutoFit/>
          </a:bodyPr>
          <a:lstStyle/>
          <a:p>
            <a:r>
              <a:rPr lang="en-IN" sz="2400" dirty="0"/>
              <a:t>The proposed model presents a unique approach supported by an ultrasonic sensor that issues the supply to detect an accident and can help to make sure drivers’ safety and their rescue in a very worst-case scenario.</a:t>
            </a:r>
          </a:p>
          <a:p>
            <a:endParaRPr lang="en-IN" sz="2400" dirty="0"/>
          </a:p>
          <a:p>
            <a:r>
              <a:rPr lang="en-IN" sz="2800" dirty="0"/>
              <a:t>Following are the required components </a:t>
            </a:r>
            <a:r>
              <a:rPr lang="en-IN" sz="2800" dirty="0">
                <a:sym typeface="Wingdings" pitchFamily="2" charset="2"/>
              </a:rPr>
              <a:t>-</a:t>
            </a:r>
            <a:endParaRPr lang="en-IN" sz="2800" dirty="0"/>
          </a:p>
          <a:p>
            <a:endParaRPr lang="en-IN" sz="2400" dirty="0"/>
          </a:p>
          <a:p>
            <a:pPr marL="342900" indent="-342900">
              <a:buFont typeface="Wingdings" pitchFamily="2" charset="2"/>
              <a:buChar char="v"/>
            </a:pPr>
            <a:r>
              <a:rPr lang="en-IN" sz="2400" dirty="0"/>
              <a:t>Ultrasonic sensor </a:t>
            </a:r>
          </a:p>
          <a:p>
            <a:pPr marL="342900" indent="-342900">
              <a:buFont typeface="Wingdings" pitchFamily="2" charset="2"/>
              <a:buChar char="v"/>
            </a:pPr>
            <a:r>
              <a:rPr lang="en-IN" sz="2400" dirty="0"/>
              <a:t>GSM (Global System for Mobile communication) sim800l module</a:t>
            </a:r>
          </a:p>
          <a:p>
            <a:pPr marL="342900" indent="-342900">
              <a:buFont typeface="Wingdings" pitchFamily="2" charset="2"/>
              <a:buChar char="v"/>
            </a:pPr>
            <a:r>
              <a:rPr lang="en-IN" sz="2400" dirty="0"/>
              <a:t>GPS Module</a:t>
            </a:r>
          </a:p>
          <a:p>
            <a:pPr marL="342900" indent="-342900">
              <a:buFont typeface="Wingdings" pitchFamily="2" charset="2"/>
              <a:buChar char="v"/>
            </a:pPr>
            <a:r>
              <a:rPr lang="en-IN" sz="2400" dirty="0"/>
              <a:t>Raspberry-Pi 3 Model B board </a:t>
            </a:r>
          </a:p>
          <a:p>
            <a:pPr marL="342900" indent="-342900">
              <a:buFont typeface="Wingdings" pitchFamily="2" charset="2"/>
              <a:buChar char="v"/>
            </a:pPr>
            <a:r>
              <a:rPr lang="en-IN" sz="2400" dirty="0"/>
              <a:t>DC motor with Motor Driver Module. </a:t>
            </a:r>
          </a:p>
          <a:p>
            <a:endParaRPr lang="en-US" sz="2400" dirty="0"/>
          </a:p>
        </p:txBody>
      </p:sp>
    </p:spTree>
    <p:extLst>
      <p:ext uri="{BB962C8B-B14F-4D97-AF65-F5344CB8AC3E}">
        <p14:creationId xmlns:p14="http://schemas.microsoft.com/office/powerpoint/2010/main" val="1499897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BC05E-1983-7AFF-08D4-8765018CACF6}"/>
              </a:ext>
            </a:extLst>
          </p:cNvPr>
          <p:cNvPicPr>
            <a:picLocks noChangeAspect="1"/>
          </p:cNvPicPr>
          <p:nvPr/>
        </p:nvPicPr>
        <p:blipFill>
          <a:blip r:embed="rId2"/>
          <a:stretch>
            <a:fillRect/>
          </a:stretch>
        </p:blipFill>
        <p:spPr>
          <a:xfrm>
            <a:off x="10674737" y="0"/>
            <a:ext cx="1167750" cy="1026000"/>
          </a:xfrm>
          <a:prstGeom prst="rect">
            <a:avLst/>
          </a:prstGeom>
        </p:spPr>
      </p:pic>
      <p:sp>
        <p:nvSpPr>
          <p:cNvPr id="3" name="Rounded Rectangle 2">
            <a:extLst>
              <a:ext uri="{FF2B5EF4-FFF2-40B4-BE49-F238E27FC236}">
                <a16:creationId xmlns:a16="http://schemas.microsoft.com/office/drawing/2014/main" id="{498C41CD-E5F3-0D05-AB15-642EAC07A932}"/>
              </a:ext>
            </a:extLst>
          </p:cNvPr>
          <p:cNvSpPr/>
          <p:nvPr/>
        </p:nvSpPr>
        <p:spPr>
          <a:xfrm>
            <a:off x="5788646" y="1688847"/>
            <a:ext cx="1725455" cy="974269"/>
          </a:xfrm>
          <a:prstGeom prst="round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en-US" sz="1200" dirty="0">
              <a:solidFill>
                <a:srgbClr val="000000"/>
              </a:solidFill>
              <a:effectLst/>
              <a:ea typeface="Calibri" panose="020F0502020204030204" pitchFamily="34" charset="0"/>
              <a:cs typeface="Mangal" panose="02040503050203030202" pitchFamily="18" charset="0"/>
            </a:endParaRPr>
          </a:p>
          <a:p>
            <a:pPr algn="ctr"/>
            <a:r>
              <a:rPr lang="en-US" dirty="0">
                <a:solidFill>
                  <a:srgbClr val="000000"/>
                </a:solidFill>
                <a:effectLst/>
                <a:ea typeface="Calibri" panose="020F0502020204030204" pitchFamily="34" charset="0"/>
                <a:cs typeface="Mangal" panose="02040503050203030202" pitchFamily="18" charset="0"/>
              </a:rPr>
              <a:t>Ultrasonic Sensor</a:t>
            </a:r>
            <a:endParaRPr lang="en-IN" dirty="0">
              <a:effectLst/>
              <a:ea typeface="Calibri" panose="020F0502020204030204" pitchFamily="34" charset="0"/>
              <a:cs typeface="Mangal" panose="02040503050203030202" pitchFamily="18" charset="0"/>
            </a:endParaRPr>
          </a:p>
        </p:txBody>
      </p:sp>
      <p:sp>
        <p:nvSpPr>
          <p:cNvPr id="4" name="Right Arrow 3">
            <a:extLst>
              <a:ext uri="{FF2B5EF4-FFF2-40B4-BE49-F238E27FC236}">
                <a16:creationId xmlns:a16="http://schemas.microsoft.com/office/drawing/2014/main" id="{3AF5683F-DB21-2A05-4CB9-1CE50FC4B2EF}"/>
              </a:ext>
            </a:extLst>
          </p:cNvPr>
          <p:cNvSpPr/>
          <p:nvPr/>
        </p:nvSpPr>
        <p:spPr>
          <a:xfrm>
            <a:off x="8316288" y="5305434"/>
            <a:ext cx="751511" cy="4010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 name="Right Arrow 5">
            <a:extLst>
              <a:ext uri="{FF2B5EF4-FFF2-40B4-BE49-F238E27FC236}">
                <a16:creationId xmlns:a16="http://schemas.microsoft.com/office/drawing/2014/main" id="{5D246FA5-67BC-CE64-866F-B96A2C2E5EDD}"/>
              </a:ext>
            </a:extLst>
          </p:cNvPr>
          <p:cNvSpPr/>
          <p:nvPr/>
        </p:nvSpPr>
        <p:spPr>
          <a:xfrm rot="10800000">
            <a:off x="4357722" y="5295093"/>
            <a:ext cx="756102" cy="381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 name="Right Arrow 6">
            <a:extLst>
              <a:ext uri="{FF2B5EF4-FFF2-40B4-BE49-F238E27FC236}">
                <a16:creationId xmlns:a16="http://schemas.microsoft.com/office/drawing/2014/main" id="{DD5E936D-1A54-6112-47CB-2B5A9938A63D}"/>
              </a:ext>
            </a:extLst>
          </p:cNvPr>
          <p:cNvSpPr/>
          <p:nvPr/>
        </p:nvSpPr>
        <p:spPr>
          <a:xfrm rot="5400000">
            <a:off x="6370163" y="2822482"/>
            <a:ext cx="615283" cy="365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Rounded Rectangle 7">
            <a:extLst>
              <a:ext uri="{FF2B5EF4-FFF2-40B4-BE49-F238E27FC236}">
                <a16:creationId xmlns:a16="http://schemas.microsoft.com/office/drawing/2014/main" id="{19E3FCA4-90CE-C4D3-A604-774F7EA47B77}"/>
              </a:ext>
            </a:extLst>
          </p:cNvPr>
          <p:cNvSpPr/>
          <p:nvPr/>
        </p:nvSpPr>
        <p:spPr>
          <a:xfrm>
            <a:off x="6826822" y="5070890"/>
            <a:ext cx="1480284" cy="797233"/>
          </a:xfrm>
          <a:prstGeom prst="round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0000"/>
                </a:solidFill>
                <a:effectLst/>
                <a:ea typeface="Calibri" panose="020F0502020204030204" pitchFamily="34" charset="0"/>
                <a:cs typeface="Mangal" panose="02040503050203030202" pitchFamily="18" charset="0"/>
              </a:rPr>
              <a:t>GSM Module</a:t>
            </a:r>
            <a:endParaRPr lang="en-IN" dirty="0">
              <a:effectLst/>
              <a:ea typeface="Calibri" panose="020F0502020204030204" pitchFamily="34" charset="0"/>
              <a:cs typeface="Mangal" panose="02040503050203030202" pitchFamily="18" charset="0"/>
            </a:endParaRPr>
          </a:p>
        </p:txBody>
      </p:sp>
      <p:sp>
        <p:nvSpPr>
          <p:cNvPr id="9" name="Rounded Rectangle 8">
            <a:extLst>
              <a:ext uri="{FF2B5EF4-FFF2-40B4-BE49-F238E27FC236}">
                <a16:creationId xmlns:a16="http://schemas.microsoft.com/office/drawing/2014/main" id="{93D7A2B3-30D6-6A36-5919-E29E58FF9402}"/>
              </a:ext>
            </a:extLst>
          </p:cNvPr>
          <p:cNvSpPr/>
          <p:nvPr/>
        </p:nvSpPr>
        <p:spPr>
          <a:xfrm>
            <a:off x="5079535" y="3336778"/>
            <a:ext cx="3637891" cy="1060450"/>
          </a:xfrm>
          <a:prstGeom prst="round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200" dirty="0">
                <a:effectLst/>
                <a:ea typeface="Calibri" panose="020F0502020204030204" pitchFamily="34" charset="0"/>
                <a:cs typeface="Mangal" panose="02040503050203030202" pitchFamily="18" charset="0"/>
              </a:rPr>
              <a:t>                              </a:t>
            </a:r>
            <a:r>
              <a:rPr lang="en-US" dirty="0">
                <a:solidFill>
                  <a:srgbClr val="000000"/>
                </a:solidFill>
                <a:effectLst/>
                <a:ea typeface="Calibri" panose="020F0502020204030204" pitchFamily="34" charset="0"/>
                <a:cs typeface="Mangal" panose="02040503050203030202" pitchFamily="18" charset="0"/>
              </a:rPr>
              <a:t>Raspberry Pi</a:t>
            </a:r>
            <a:r>
              <a:rPr lang="en-US" sz="1200" dirty="0">
                <a:solidFill>
                  <a:srgbClr val="000000"/>
                </a:solidFill>
                <a:effectLst/>
                <a:ea typeface="Calibri" panose="020F0502020204030204" pitchFamily="34" charset="0"/>
                <a:cs typeface="Mangal" panose="02040503050203030202" pitchFamily="18" charset="0"/>
              </a:rPr>
              <a:t> </a:t>
            </a:r>
            <a:endParaRPr lang="en-IN" sz="1200" dirty="0">
              <a:effectLst/>
              <a:ea typeface="Calibri" panose="020F0502020204030204" pitchFamily="34" charset="0"/>
              <a:cs typeface="Mangal" panose="02040503050203030202" pitchFamily="18" charset="0"/>
            </a:endParaRPr>
          </a:p>
        </p:txBody>
      </p:sp>
      <p:sp>
        <p:nvSpPr>
          <p:cNvPr id="10" name="Right Arrow 9">
            <a:extLst>
              <a:ext uri="{FF2B5EF4-FFF2-40B4-BE49-F238E27FC236}">
                <a16:creationId xmlns:a16="http://schemas.microsoft.com/office/drawing/2014/main" id="{738DFCA0-92D2-7AF4-4CB2-C5BDC399D594}"/>
              </a:ext>
            </a:extLst>
          </p:cNvPr>
          <p:cNvSpPr/>
          <p:nvPr/>
        </p:nvSpPr>
        <p:spPr>
          <a:xfrm rot="5400000">
            <a:off x="5467654" y="4499901"/>
            <a:ext cx="628016" cy="466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Rounded Rectangle 10">
            <a:extLst>
              <a:ext uri="{FF2B5EF4-FFF2-40B4-BE49-F238E27FC236}">
                <a16:creationId xmlns:a16="http://schemas.microsoft.com/office/drawing/2014/main" id="{E8F7143E-7DCD-958C-A636-D8D4CDF4B472}"/>
              </a:ext>
            </a:extLst>
          </p:cNvPr>
          <p:cNvSpPr/>
          <p:nvPr/>
        </p:nvSpPr>
        <p:spPr>
          <a:xfrm>
            <a:off x="5118415" y="5047114"/>
            <a:ext cx="1340462" cy="761048"/>
          </a:xfrm>
          <a:prstGeom prst="round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0000"/>
                </a:solidFill>
                <a:effectLst/>
                <a:ea typeface="Calibri" panose="020F0502020204030204" pitchFamily="34" charset="0"/>
                <a:cs typeface="Mangal" panose="02040503050203030202" pitchFamily="18" charset="0"/>
              </a:rPr>
              <a:t>DC Motor</a:t>
            </a:r>
            <a:endParaRPr lang="en-IN" dirty="0">
              <a:effectLst/>
              <a:ea typeface="Calibri" panose="020F0502020204030204" pitchFamily="34" charset="0"/>
              <a:cs typeface="Mangal" panose="02040503050203030202" pitchFamily="18" charset="0"/>
            </a:endParaRPr>
          </a:p>
        </p:txBody>
      </p:sp>
      <p:sp>
        <p:nvSpPr>
          <p:cNvPr id="12" name="Right Arrow 11">
            <a:extLst>
              <a:ext uri="{FF2B5EF4-FFF2-40B4-BE49-F238E27FC236}">
                <a16:creationId xmlns:a16="http://schemas.microsoft.com/office/drawing/2014/main" id="{5359E44C-7AEB-41C8-87F5-E6CFAC27FBF0}"/>
              </a:ext>
            </a:extLst>
          </p:cNvPr>
          <p:cNvSpPr/>
          <p:nvPr/>
        </p:nvSpPr>
        <p:spPr>
          <a:xfrm rot="5400000">
            <a:off x="7253909" y="4500855"/>
            <a:ext cx="626111" cy="466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Rounded Rectangle 12">
            <a:extLst>
              <a:ext uri="{FF2B5EF4-FFF2-40B4-BE49-F238E27FC236}">
                <a16:creationId xmlns:a16="http://schemas.microsoft.com/office/drawing/2014/main" id="{262208B5-D97D-5751-B86B-7E6692072342}"/>
              </a:ext>
            </a:extLst>
          </p:cNvPr>
          <p:cNvSpPr/>
          <p:nvPr/>
        </p:nvSpPr>
        <p:spPr>
          <a:xfrm>
            <a:off x="9067799" y="5113130"/>
            <a:ext cx="1376991" cy="761048"/>
          </a:xfrm>
          <a:prstGeom prst="round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0000"/>
                </a:solidFill>
                <a:effectLst/>
                <a:ea typeface="Calibri" panose="020F0502020204030204" pitchFamily="34" charset="0"/>
                <a:cs typeface="Mangal" panose="02040503050203030202" pitchFamily="18" charset="0"/>
              </a:rPr>
              <a:t>Emergency Services</a:t>
            </a:r>
            <a:endParaRPr lang="en-IN" dirty="0">
              <a:effectLst/>
              <a:ea typeface="Calibri" panose="020F0502020204030204" pitchFamily="34" charset="0"/>
              <a:cs typeface="Mangal" panose="02040503050203030202" pitchFamily="18" charset="0"/>
            </a:endParaRPr>
          </a:p>
        </p:txBody>
      </p:sp>
      <p:sp>
        <p:nvSpPr>
          <p:cNvPr id="14" name="Rounded Rectangle 13">
            <a:extLst>
              <a:ext uri="{FF2B5EF4-FFF2-40B4-BE49-F238E27FC236}">
                <a16:creationId xmlns:a16="http://schemas.microsoft.com/office/drawing/2014/main" id="{0ABC58F3-8F5D-FD3F-AC03-26432D6C715A}"/>
              </a:ext>
            </a:extLst>
          </p:cNvPr>
          <p:cNvSpPr/>
          <p:nvPr/>
        </p:nvSpPr>
        <p:spPr>
          <a:xfrm>
            <a:off x="3081306" y="5048883"/>
            <a:ext cx="1267233" cy="761048"/>
          </a:xfrm>
          <a:prstGeom prst="round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0000"/>
                </a:solidFill>
                <a:effectLst/>
                <a:ea typeface="Calibri" panose="020F0502020204030204" pitchFamily="34" charset="0"/>
                <a:cs typeface="Mangal" panose="02040503050203030202" pitchFamily="18" charset="0"/>
              </a:rPr>
              <a:t>Wheels</a:t>
            </a:r>
            <a:endParaRPr lang="en-IN" dirty="0">
              <a:effectLst/>
              <a:ea typeface="Calibri" panose="020F0502020204030204" pitchFamily="34" charset="0"/>
              <a:cs typeface="Mangal" panose="02040503050203030202" pitchFamily="18" charset="0"/>
            </a:endParaRPr>
          </a:p>
        </p:txBody>
      </p:sp>
      <p:sp>
        <p:nvSpPr>
          <p:cNvPr id="15" name="Title 1">
            <a:extLst>
              <a:ext uri="{FF2B5EF4-FFF2-40B4-BE49-F238E27FC236}">
                <a16:creationId xmlns:a16="http://schemas.microsoft.com/office/drawing/2014/main" id="{671E0B27-8184-1900-BE61-A950A9F24B71}"/>
              </a:ext>
            </a:extLst>
          </p:cNvPr>
          <p:cNvSpPr txBox="1">
            <a:spLocks/>
          </p:cNvSpPr>
          <p:nvPr/>
        </p:nvSpPr>
        <p:spPr>
          <a:xfrm>
            <a:off x="1971481" y="-229112"/>
            <a:ext cx="8249037" cy="12713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FLOWCHART </a:t>
            </a:r>
          </a:p>
        </p:txBody>
      </p:sp>
      <p:sp>
        <p:nvSpPr>
          <p:cNvPr id="16" name="Right Arrow 15">
            <a:extLst>
              <a:ext uri="{FF2B5EF4-FFF2-40B4-BE49-F238E27FC236}">
                <a16:creationId xmlns:a16="http://schemas.microsoft.com/office/drawing/2014/main" id="{4C13940B-3FB8-E165-DDAC-C487386CEE63}"/>
              </a:ext>
            </a:extLst>
          </p:cNvPr>
          <p:cNvSpPr/>
          <p:nvPr/>
        </p:nvSpPr>
        <p:spPr>
          <a:xfrm>
            <a:off x="4237012" y="3628292"/>
            <a:ext cx="842523" cy="381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7" name="Rounded Rectangle 16">
            <a:extLst>
              <a:ext uri="{FF2B5EF4-FFF2-40B4-BE49-F238E27FC236}">
                <a16:creationId xmlns:a16="http://schemas.microsoft.com/office/drawing/2014/main" id="{61679B82-C2AA-738B-1C01-E9B52DD678F5}"/>
              </a:ext>
            </a:extLst>
          </p:cNvPr>
          <p:cNvSpPr/>
          <p:nvPr/>
        </p:nvSpPr>
        <p:spPr>
          <a:xfrm>
            <a:off x="2805768" y="3336778"/>
            <a:ext cx="1431244" cy="1082319"/>
          </a:xfrm>
          <a:prstGeom prst="round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0000"/>
                </a:solidFill>
                <a:effectLst/>
                <a:ea typeface="Calibri" panose="020F0502020204030204" pitchFamily="34" charset="0"/>
                <a:cs typeface="Mangal" panose="02040503050203030202" pitchFamily="18" charset="0"/>
              </a:rPr>
              <a:t>GPS Module</a:t>
            </a:r>
            <a:endParaRPr lang="en-IN"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95058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BC05E-1983-7AFF-08D4-8765018CACF6}"/>
              </a:ext>
            </a:extLst>
          </p:cNvPr>
          <p:cNvPicPr>
            <a:picLocks noChangeAspect="1"/>
          </p:cNvPicPr>
          <p:nvPr/>
        </p:nvPicPr>
        <p:blipFill>
          <a:blip r:embed="rId2"/>
          <a:stretch>
            <a:fillRect/>
          </a:stretch>
        </p:blipFill>
        <p:spPr>
          <a:xfrm>
            <a:off x="10674737" y="0"/>
            <a:ext cx="1167750" cy="1026000"/>
          </a:xfrm>
          <a:prstGeom prst="rect">
            <a:avLst/>
          </a:prstGeom>
        </p:spPr>
      </p:pic>
      <p:sp>
        <p:nvSpPr>
          <p:cNvPr id="2" name="Title 1">
            <a:extLst>
              <a:ext uri="{FF2B5EF4-FFF2-40B4-BE49-F238E27FC236}">
                <a16:creationId xmlns:a16="http://schemas.microsoft.com/office/drawing/2014/main" id="{8FC5891C-44C8-679C-74AC-F0F036588882}"/>
              </a:ext>
            </a:extLst>
          </p:cNvPr>
          <p:cNvSpPr txBox="1">
            <a:spLocks/>
          </p:cNvSpPr>
          <p:nvPr/>
        </p:nvSpPr>
        <p:spPr>
          <a:xfrm>
            <a:off x="1779076" y="0"/>
            <a:ext cx="8249037" cy="12713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ALGORITHM </a:t>
            </a:r>
          </a:p>
        </p:txBody>
      </p:sp>
      <p:sp>
        <p:nvSpPr>
          <p:cNvPr id="3" name="TextBox 2">
            <a:extLst>
              <a:ext uri="{FF2B5EF4-FFF2-40B4-BE49-F238E27FC236}">
                <a16:creationId xmlns:a16="http://schemas.microsoft.com/office/drawing/2014/main" id="{BCE3BCC1-BE37-BD62-C6C1-A8FB33DBD699}"/>
              </a:ext>
            </a:extLst>
          </p:cNvPr>
          <p:cNvSpPr txBox="1"/>
          <p:nvPr/>
        </p:nvSpPr>
        <p:spPr>
          <a:xfrm>
            <a:off x="2163887" y="1271350"/>
            <a:ext cx="9678600" cy="5349583"/>
          </a:xfrm>
          <a:prstGeom prst="rect">
            <a:avLst/>
          </a:prstGeom>
          <a:noFill/>
        </p:spPr>
        <p:txBody>
          <a:bodyPr wrap="square">
            <a:spAutoFit/>
          </a:bodyPr>
          <a:lstStyle/>
          <a:p>
            <a:pPr marL="457200" indent="-457200">
              <a:buFont typeface="+mj-lt"/>
              <a:buAutoNum type="arabicPeriod"/>
            </a:pPr>
            <a:r>
              <a:rPr lang="en-IN" sz="2800" dirty="0"/>
              <a:t>Initialize the system </a:t>
            </a:r>
          </a:p>
          <a:p>
            <a:pPr marL="457200" indent="-457200">
              <a:buFont typeface="+mj-lt"/>
              <a:buAutoNum type="arabicPeriod"/>
            </a:pPr>
            <a:r>
              <a:rPr lang="en-IN" sz="2800" dirty="0"/>
              <a:t>Get the data form sensor </a:t>
            </a:r>
          </a:p>
          <a:p>
            <a:pPr marL="457200" indent="-457200">
              <a:buFont typeface="+mj-lt"/>
              <a:buAutoNum type="arabicPeriod"/>
            </a:pPr>
            <a:r>
              <a:rPr lang="en-IN" sz="2800" dirty="0"/>
              <a:t>Extract features by utilizing python control program </a:t>
            </a:r>
          </a:p>
          <a:p>
            <a:pPr marL="457200" indent="-457200">
              <a:buFont typeface="+mj-lt"/>
              <a:buAutoNum type="arabicPeriod"/>
            </a:pPr>
            <a:r>
              <a:rPr lang="en-IN" sz="2800" dirty="0"/>
              <a:t>Decision making</a:t>
            </a:r>
          </a:p>
          <a:p>
            <a:pPr marL="457200" indent="-457200">
              <a:buFont typeface="+mj-lt"/>
              <a:buAutoNum type="arabicPeriod"/>
            </a:pPr>
            <a:r>
              <a:rPr lang="en-IN" sz="2800" dirty="0"/>
              <a:t>If threshold distance 1 is breached, alert the driver to apply brakes</a:t>
            </a:r>
          </a:p>
          <a:p>
            <a:pPr marL="457200" indent="-457200">
              <a:buFont typeface="+mj-lt"/>
              <a:buAutoNum type="arabicPeriod"/>
            </a:pPr>
            <a:r>
              <a:rPr lang="en-IN" sz="2800" dirty="0"/>
              <a:t>If threshold distance 2 is breached, while alerting the driver and thereby decelerates the vehicle by applying the brakes (DC motor here)</a:t>
            </a:r>
          </a:p>
          <a:p>
            <a:pPr marL="457200" indent="-457200">
              <a:buFont typeface="+mj-lt"/>
              <a:buAutoNum type="arabicPeriod"/>
            </a:pPr>
            <a:r>
              <a:rPr lang="en-IN" sz="2800" dirty="0"/>
              <a:t>If threshold distance 3 is breached detecting an accident, send message to the emergency services and the location of the vehicle.</a:t>
            </a:r>
            <a:endParaRPr lang="en-US" sz="2800" dirty="0"/>
          </a:p>
        </p:txBody>
      </p:sp>
    </p:spTree>
    <p:extLst>
      <p:ext uri="{BB962C8B-B14F-4D97-AF65-F5344CB8AC3E}">
        <p14:creationId xmlns:p14="http://schemas.microsoft.com/office/powerpoint/2010/main" val="1102619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BC05E-1983-7AFF-08D4-8765018CACF6}"/>
              </a:ext>
            </a:extLst>
          </p:cNvPr>
          <p:cNvPicPr>
            <a:picLocks noChangeAspect="1"/>
          </p:cNvPicPr>
          <p:nvPr/>
        </p:nvPicPr>
        <p:blipFill>
          <a:blip r:embed="rId2"/>
          <a:stretch>
            <a:fillRect/>
          </a:stretch>
        </p:blipFill>
        <p:spPr>
          <a:xfrm>
            <a:off x="10674737" y="0"/>
            <a:ext cx="1167750" cy="1026000"/>
          </a:xfrm>
          <a:prstGeom prst="rect">
            <a:avLst/>
          </a:prstGeom>
        </p:spPr>
      </p:pic>
      <p:sp>
        <p:nvSpPr>
          <p:cNvPr id="2" name="Title 1">
            <a:extLst>
              <a:ext uri="{FF2B5EF4-FFF2-40B4-BE49-F238E27FC236}">
                <a16:creationId xmlns:a16="http://schemas.microsoft.com/office/drawing/2014/main" id="{A2A77E4A-8CE7-0B97-E3EC-1F122EF1A183}"/>
              </a:ext>
            </a:extLst>
          </p:cNvPr>
          <p:cNvSpPr txBox="1">
            <a:spLocks/>
          </p:cNvSpPr>
          <p:nvPr/>
        </p:nvSpPr>
        <p:spPr>
          <a:xfrm>
            <a:off x="2425700" y="-102950"/>
            <a:ext cx="4584700" cy="12319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REFERENCES</a:t>
            </a:r>
          </a:p>
        </p:txBody>
      </p:sp>
      <p:sp>
        <p:nvSpPr>
          <p:cNvPr id="3" name="TextBox 2">
            <a:extLst>
              <a:ext uri="{FF2B5EF4-FFF2-40B4-BE49-F238E27FC236}">
                <a16:creationId xmlns:a16="http://schemas.microsoft.com/office/drawing/2014/main" id="{D8D34ACD-9B43-A7CB-2A38-AB817AADFF96}"/>
              </a:ext>
            </a:extLst>
          </p:cNvPr>
          <p:cNvSpPr txBox="1"/>
          <p:nvPr/>
        </p:nvSpPr>
        <p:spPr>
          <a:xfrm>
            <a:off x="2108200" y="1720840"/>
            <a:ext cx="10490200" cy="3416320"/>
          </a:xfrm>
          <a:prstGeom prst="rect">
            <a:avLst/>
          </a:prstGeom>
          <a:noFill/>
        </p:spPr>
        <p:txBody>
          <a:bodyPr wrap="square" rtlCol="0">
            <a:spAutoFit/>
          </a:bodyPr>
          <a:lstStyle/>
          <a:p>
            <a:r>
              <a:rPr lang="en-IN" sz="2400" dirty="0"/>
              <a:t>[1] Salas K Jose, X. </a:t>
            </a:r>
            <a:r>
              <a:rPr lang="en-IN" sz="2400" dirty="0" err="1"/>
              <a:t>Anitha</a:t>
            </a:r>
            <a:r>
              <a:rPr lang="en-IN" sz="2400" dirty="0"/>
              <a:t> Mary, </a:t>
            </a:r>
            <a:r>
              <a:rPr lang="en-IN" sz="2400" dirty="0" err="1"/>
              <a:t>Namitha</a:t>
            </a:r>
            <a:r>
              <a:rPr lang="en-IN" sz="2400" dirty="0"/>
              <a:t> Mathew, “ARM 7 Based Accident Alert and Vehicle Tracking System”, International Journal of Innovative Technology and Exploring Engineering, March 2013. </a:t>
            </a:r>
          </a:p>
          <a:p>
            <a:endParaRPr lang="en-IN" sz="2400" dirty="0"/>
          </a:p>
          <a:p>
            <a:r>
              <a:rPr lang="en-IN" sz="2400" dirty="0"/>
              <a:t>[2] C. Prabha, R. Sunitha, R. </a:t>
            </a:r>
            <a:r>
              <a:rPr lang="en-IN" sz="2400" dirty="0" err="1"/>
              <a:t>Anitha</a:t>
            </a:r>
            <a:r>
              <a:rPr lang="en-IN" sz="2400" dirty="0"/>
              <a:t>, “Automatic vehicle accident detection and messaging system using GSM AND GPS modem” by IJAREEIE 7, July 2014 </a:t>
            </a:r>
          </a:p>
          <a:p>
            <a:endParaRPr lang="en-IN" sz="2400" dirty="0"/>
          </a:p>
          <a:p>
            <a:r>
              <a:rPr lang="en-IN" sz="2400" dirty="0"/>
              <a:t>[3] Vikram Singh Kushwaha, Deepa Yadav, “Car accident detection system using GPS, GSM and BLUETOOTH” IJERGS May-June 2015. </a:t>
            </a:r>
            <a:endParaRPr lang="en-US" sz="2400" dirty="0"/>
          </a:p>
        </p:txBody>
      </p:sp>
    </p:spTree>
    <p:extLst>
      <p:ext uri="{BB962C8B-B14F-4D97-AF65-F5344CB8AC3E}">
        <p14:creationId xmlns:p14="http://schemas.microsoft.com/office/powerpoint/2010/main" val="1318904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ABC05E-1983-7AFF-08D4-8765018CACF6}"/>
              </a:ext>
            </a:extLst>
          </p:cNvPr>
          <p:cNvPicPr>
            <a:picLocks noChangeAspect="1"/>
          </p:cNvPicPr>
          <p:nvPr/>
        </p:nvPicPr>
        <p:blipFill>
          <a:blip r:embed="rId2"/>
          <a:stretch>
            <a:fillRect/>
          </a:stretch>
        </p:blipFill>
        <p:spPr>
          <a:xfrm>
            <a:off x="10674737" y="0"/>
            <a:ext cx="1167750" cy="1026000"/>
          </a:xfrm>
          <a:prstGeom prst="rect">
            <a:avLst/>
          </a:prstGeom>
        </p:spPr>
      </p:pic>
      <p:sp>
        <p:nvSpPr>
          <p:cNvPr id="14" name="Title 1">
            <a:extLst>
              <a:ext uri="{FF2B5EF4-FFF2-40B4-BE49-F238E27FC236}">
                <a16:creationId xmlns:a16="http://schemas.microsoft.com/office/drawing/2014/main" id="{FF2DE1F1-F966-6E83-C21B-E1B13B8A61F7}"/>
              </a:ext>
            </a:extLst>
          </p:cNvPr>
          <p:cNvSpPr txBox="1">
            <a:spLocks/>
          </p:cNvSpPr>
          <p:nvPr/>
        </p:nvSpPr>
        <p:spPr>
          <a:xfrm>
            <a:off x="1293548" y="3854925"/>
            <a:ext cx="10548939" cy="10260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200" dirty="0"/>
          </a:p>
        </p:txBody>
      </p:sp>
      <p:sp>
        <p:nvSpPr>
          <p:cNvPr id="2" name="TextBox 1">
            <a:extLst>
              <a:ext uri="{FF2B5EF4-FFF2-40B4-BE49-F238E27FC236}">
                <a16:creationId xmlns:a16="http://schemas.microsoft.com/office/drawing/2014/main" id="{EC9EE1B7-1B82-0BD2-033B-117FB8CDF894}"/>
              </a:ext>
            </a:extLst>
          </p:cNvPr>
          <p:cNvSpPr txBox="1"/>
          <p:nvPr/>
        </p:nvSpPr>
        <p:spPr>
          <a:xfrm>
            <a:off x="2830286" y="2408778"/>
            <a:ext cx="6531428"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4276620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{77147AA7-C151-0540-9DCF-0F557145D72A}tf10001122</Template>
  <TotalTime>974</TotalTime>
  <Words>437</Words>
  <Application>Microsoft Macintosh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2022-09-14T15:33:10Z</dcterms:created>
  <dcterms:modified xsi:type="dcterms:W3CDTF">2022-09-22T12:05:26Z</dcterms:modified>
</cp:coreProperties>
</file>