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8"/>
    <p:restoredTop sz="94625"/>
  </p:normalViewPr>
  <p:slideViewPr>
    <p:cSldViewPr snapToGrid="0">
      <p:cViewPr>
        <p:scale>
          <a:sx n="89" d="100"/>
          <a:sy n="89" d="100"/>
        </p:scale>
        <p:origin x="1880" y="12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74bc48d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74bc48d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74bc48d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74bc48d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74bc48d4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74bc48d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74bc48d4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74bc48d4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74bc48d4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74bc48d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74bc48d4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74bc48d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972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774bc48d4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774bc48d4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7e86250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7e86250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174543" y="1296039"/>
            <a:ext cx="7423136" cy="1013336"/>
          </a:xfrm>
          <a:prstGeom prst="rect">
            <a:avLst/>
          </a:prstGeom>
        </p:spPr>
        <p:txBody>
          <a:bodyPr spcFirstLastPara="1" wrap="square" lIns="91425" tIns="91425" rIns="91425" bIns="91425" anchor="b" anchorCtr="0">
            <a:noAutofit/>
          </a:bodyPr>
          <a:lstStyle/>
          <a:p>
            <a:pPr marR="645160" algn="ctr">
              <a:spcBef>
                <a:spcPts val="910"/>
              </a:spcBef>
              <a:spcAft>
                <a:spcPts val="0"/>
              </a:spcAft>
            </a:pPr>
            <a:r>
              <a:rPr lang="en-US" sz="2000" dirty="0">
                <a:effectLst/>
                <a:latin typeface="Arial" panose="020B0604020202020204" pitchFamily="34" charset="0"/>
                <a:ea typeface="Cambria" panose="02040503050406030204" pitchFamily="18" charset="0"/>
                <a:cs typeface="Arial" panose="020B0604020202020204" pitchFamily="34" charset="0"/>
              </a:rPr>
              <a:t>CyberShield:</a:t>
            </a:r>
            <a:br>
              <a:rPr lang="en-IN" sz="2000" dirty="0">
                <a:effectLst/>
                <a:latin typeface="Arial" panose="020B0604020202020204" pitchFamily="34" charset="0"/>
                <a:ea typeface="Cambria" panose="02040503050406030204" pitchFamily="18" charset="0"/>
                <a:cs typeface="Arial" panose="020B0604020202020204" pitchFamily="34" charset="0"/>
              </a:rPr>
            </a:br>
            <a:r>
              <a:rPr lang="en-US" sz="2000" dirty="0">
                <a:effectLst/>
                <a:latin typeface="Arial" panose="020B0604020202020204" pitchFamily="34" charset="0"/>
                <a:ea typeface="Cambria" panose="02040503050406030204" pitchFamily="18" charset="0"/>
                <a:cs typeface="Arial" panose="020B0604020202020204" pitchFamily="34" charset="0"/>
              </a:rPr>
              <a:t>Securing </a:t>
            </a: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Websites</a:t>
            </a:r>
            <a:r>
              <a:rPr lang="en-US" sz="2000" dirty="0">
                <a:effectLst/>
                <a:latin typeface="Arial" panose="020B0604020202020204" pitchFamily="34" charset="0"/>
                <a:ea typeface="Cambria" panose="02040503050406030204" pitchFamily="18" charset="0"/>
                <a:cs typeface="Arial" panose="020B0604020202020204" pitchFamily="34" charset="0"/>
              </a:rPr>
              <a:t> with Embedded Electronic Ecosystem</a:t>
            </a:r>
            <a:br>
              <a:rPr lang="en-IN" sz="2800" dirty="0">
                <a:effectLst/>
                <a:latin typeface="Arial" panose="020B0604020202020204" pitchFamily="34" charset="0"/>
                <a:ea typeface="Cambria" panose="02040503050406030204" pitchFamily="18" charset="0"/>
                <a:cs typeface="Arial" panose="020B0604020202020204" pitchFamily="34" charset="0"/>
              </a:rPr>
            </a:br>
            <a:endParaRPr sz="2800" dirty="0">
              <a:latin typeface="Arial" panose="020B0604020202020204" pitchFamily="34" charset="0"/>
              <a:cs typeface="Arial" panose="020B0604020202020204" pitchFamily="34" charset="0"/>
            </a:endParaRPr>
          </a:p>
        </p:txBody>
      </p:sp>
      <p:sp>
        <p:nvSpPr>
          <p:cNvPr id="55" name="Google Shape;55;p13"/>
          <p:cNvSpPr txBox="1">
            <a:spLocks noGrp="1"/>
          </p:cNvSpPr>
          <p:nvPr>
            <p:ph type="subTitle" idx="1"/>
          </p:nvPr>
        </p:nvSpPr>
        <p:spPr>
          <a:xfrm>
            <a:off x="55419" y="2145847"/>
            <a:ext cx="8542260" cy="13765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Aryan Singh  (1MS20ET011) </a:t>
            </a:r>
          </a:p>
          <a:p>
            <a:pPr marL="457200">
              <a:lnSpc>
                <a:spcPct val="107000"/>
              </a:lnSpc>
              <a:spcAft>
                <a:spcPts val="800"/>
              </a:spcAft>
            </a:pPr>
            <a:r>
              <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Chaitra (1MS20ET014) </a:t>
            </a:r>
          </a:p>
          <a:p>
            <a:pPr marL="457200">
              <a:lnSpc>
                <a:spcPct val="107000"/>
              </a:lnSpc>
              <a:spcAft>
                <a:spcPts val="800"/>
              </a:spcAft>
            </a:pPr>
            <a:r>
              <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Chandan Kumar (1MS20ET015)  </a:t>
            </a:r>
          </a:p>
          <a:p>
            <a:pPr marL="457200">
              <a:lnSpc>
                <a:spcPct val="107000"/>
              </a:lnSpc>
              <a:spcAft>
                <a:spcPts val="800"/>
              </a:spcAft>
            </a:pPr>
            <a:r>
              <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Pranayak Uniyal (1MS20ET035)</a:t>
            </a:r>
          </a:p>
          <a:p>
            <a:pPr marL="0" lvl="0" indent="0" algn="ctr" rtl="0">
              <a:spcBef>
                <a:spcPts val="0"/>
              </a:spcBef>
              <a:spcAft>
                <a:spcPts val="0"/>
              </a:spcAft>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s-ES" sz="1200" dirty="0">
                <a:solidFill>
                  <a:schemeClr val="tx1"/>
                </a:solidFill>
                <a:latin typeface="Times New Roman" panose="02020603050405020304" pitchFamily="18" charset="0"/>
                <a:cs typeface="Times New Roman" panose="02020603050405020304" pitchFamily="18" charset="0"/>
              </a:rPr>
              <a:t>Dr. S. G. </a:t>
            </a:r>
            <a:r>
              <a:rPr lang="es-ES" sz="1200" dirty="0" err="1">
                <a:solidFill>
                  <a:schemeClr val="tx1"/>
                </a:solidFill>
                <a:latin typeface="Times New Roman" panose="02020603050405020304" pitchFamily="18" charset="0"/>
                <a:cs typeface="Times New Roman" panose="02020603050405020304" pitchFamily="18" charset="0"/>
              </a:rPr>
              <a:t>Shivaprasad</a:t>
            </a:r>
            <a:r>
              <a:rPr lang="es-ES" sz="1200" dirty="0">
                <a:solidFill>
                  <a:schemeClr val="tx1"/>
                </a:solidFill>
                <a:latin typeface="Times New Roman" panose="02020603050405020304" pitchFamily="18" charset="0"/>
                <a:cs typeface="Times New Roman" panose="02020603050405020304" pitchFamily="18" charset="0"/>
              </a:rPr>
              <a:t> </a:t>
            </a:r>
            <a:r>
              <a:rPr lang="es-ES" sz="1200" dirty="0" err="1">
                <a:solidFill>
                  <a:schemeClr val="tx1"/>
                </a:solidFill>
                <a:latin typeface="Times New Roman" panose="02020603050405020304" pitchFamily="18" charset="0"/>
                <a:cs typeface="Times New Roman" panose="02020603050405020304" pitchFamily="18" charset="0"/>
              </a:rPr>
              <a:t>Yadav</a:t>
            </a:r>
            <a:endParaRPr lang="es-ES" sz="12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s-ES" sz="1200" dirty="0">
                <a:solidFill>
                  <a:schemeClr val="tx1"/>
                </a:solidFill>
                <a:latin typeface="Times New Roman" panose="02020603050405020304" pitchFamily="18" charset="0"/>
                <a:cs typeface="Times New Roman" panose="02020603050405020304" pitchFamily="18" charset="0"/>
              </a:rPr>
              <a:t>(</a:t>
            </a:r>
            <a:r>
              <a:rPr lang="es-ES" sz="1200" dirty="0" err="1">
                <a:solidFill>
                  <a:schemeClr val="tx1"/>
                </a:solidFill>
                <a:latin typeface="Times New Roman" panose="02020603050405020304" pitchFamily="18" charset="0"/>
                <a:cs typeface="Times New Roman" panose="02020603050405020304" pitchFamily="18" charset="0"/>
              </a:rPr>
              <a:t>Associate</a:t>
            </a:r>
            <a:r>
              <a:rPr lang="es-ES" sz="1200" dirty="0">
                <a:solidFill>
                  <a:schemeClr val="tx1"/>
                </a:solidFill>
                <a:latin typeface="Times New Roman" panose="02020603050405020304" pitchFamily="18" charset="0"/>
                <a:cs typeface="Times New Roman" panose="02020603050405020304" pitchFamily="18" charset="0"/>
              </a:rPr>
              <a:t> </a:t>
            </a:r>
            <a:r>
              <a:rPr lang="es-ES" sz="1200" dirty="0" err="1">
                <a:solidFill>
                  <a:schemeClr val="tx1"/>
                </a:solidFill>
                <a:latin typeface="Times New Roman" panose="02020603050405020304" pitchFamily="18" charset="0"/>
                <a:cs typeface="Times New Roman" panose="02020603050405020304" pitchFamily="18" charset="0"/>
              </a:rPr>
              <a:t>Professor</a:t>
            </a:r>
            <a:r>
              <a:rPr lang="es-ES" sz="1200" dirty="0">
                <a:solidFill>
                  <a:schemeClr val="tx1"/>
                </a:solidFill>
                <a:latin typeface="Times New Roman" panose="02020603050405020304" pitchFamily="18" charset="0"/>
                <a:cs typeface="Times New Roman" panose="02020603050405020304" pitchFamily="18" charset="0"/>
              </a:rPr>
              <a:t>, </a:t>
            </a:r>
            <a:r>
              <a:rPr lang="es-ES" sz="1200" dirty="0" err="1">
                <a:solidFill>
                  <a:schemeClr val="tx1"/>
                </a:solidFill>
                <a:latin typeface="Times New Roman" panose="02020603050405020304" pitchFamily="18" charset="0"/>
                <a:cs typeface="Times New Roman" panose="02020603050405020304" pitchFamily="18" charset="0"/>
              </a:rPr>
              <a:t>Dept</a:t>
            </a:r>
            <a:r>
              <a:rPr lang="es-ES" sz="1200" dirty="0">
                <a:solidFill>
                  <a:schemeClr val="tx1"/>
                </a:solidFill>
                <a:latin typeface="Times New Roman" panose="02020603050405020304" pitchFamily="18" charset="0"/>
                <a:cs typeface="Times New Roman" panose="02020603050405020304" pitchFamily="18" charset="0"/>
              </a:rPr>
              <a:t> </a:t>
            </a:r>
            <a:r>
              <a:rPr lang="es-ES" sz="1200" dirty="0" err="1">
                <a:solidFill>
                  <a:schemeClr val="tx1"/>
                </a:solidFill>
                <a:latin typeface="Times New Roman" panose="02020603050405020304" pitchFamily="18" charset="0"/>
                <a:cs typeface="Times New Roman" panose="02020603050405020304" pitchFamily="18" charset="0"/>
              </a:rPr>
              <a:t>of</a:t>
            </a:r>
            <a:r>
              <a:rPr lang="es-ES" sz="1200" dirty="0">
                <a:solidFill>
                  <a:schemeClr val="tx1"/>
                </a:solidFill>
                <a:latin typeface="Times New Roman" panose="02020603050405020304" pitchFamily="18" charset="0"/>
                <a:cs typeface="Times New Roman" panose="02020603050405020304" pitchFamily="18" charset="0"/>
              </a:rPr>
              <a:t> ETE)</a:t>
            </a:r>
            <a:endParaRPr sz="1200" dirty="0">
              <a:solidFill>
                <a:schemeClr val="tx1"/>
              </a:solidFill>
              <a:latin typeface="Times New Roman" panose="02020603050405020304" pitchFamily="18" charset="0"/>
              <a:cs typeface="Times New Roman" panose="02020603050405020304" pitchFamily="18" charset="0"/>
            </a:endParaRPr>
          </a:p>
        </p:txBody>
      </p:sp>
      <p:pic>
        <p:nvPicPr>
          <p:cNvPr id="2" name="Picture 10" descr="D:\backup feb 2017 desktop\Sosc-2017\2017msrit_final_logo.png">
            <a:extLst>
              <a:ext uri="{FF2B5EF4-FFF2-40B4-BE49-F238E27FC236}">
                <a16:creationId xmlns:a16="http://schemas.microsoft.com/office/drawing/2014/main" id="{2472B34D-1830-1E7F-F4F7-326741F88D91}"/>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2880658" y="55526"/>
            <a:ext cx="31242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a:extLst>
              <a:ext uri="{FF2B5EF4-FFF2-40B4-BE49-F238E27FC236}">
                <a16:creationId xmlns:a16="http://schemas.microsoft.com/office/drawing/2014/main" id="{2D0FC41B-AC19-3ADA-AE7C-F3C3DC480E40}"/>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 y="149226"/>
            <a:ext cx="1194523"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3B1A398-F1A0-11B7-5092-B1968A4164D3}"/>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051358" y="74882"/>
            <a:ext cx="1092642" cy="92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5E7DB3B-80FF-E043-2395-3B92A8E33122}"/>
              </a:ext>
            </a:extLst>
          </p:cNvPr>
          <p:cNvSpPr txBox="1"/>
          <p:nvPr/>
        </p:nvSpPr>
        <p:spPr>
          <a:xfrm>
            <a:off x="314111" y="4717275"/>
            <a:ext cx="4572000" cy="338554"/>
          </a:xfrm>
          <a:prstGeom prst="rect">
            <a:avLst/>
          </a:prstGeom>
          <a:noFill/>
        </p:spPr>
        <p:txBody>
          <a:bodyPr wrap="square">
            <a:spAutoFit/>
          </a:bodyPr>
          <a:lstStyle/>
          <a:p>
            <a:r>
              <a:rPr lang="en" sz="1600" dirty="0">
                <a:latin typeface="Times New Roman" panose="02020603050405020304" pitchFamily="18" charset="0"/>
                <a:cs typeface="Times New Roman" panose="02020603050405020304" pitchFamily="18" charset="0"/>
              </a:rPr>
              <a:t>Total proposed Budget: Rs </a:t>
            </a:r>
            <a:r>
              <a:rPr lang="en-US" sz="1600" dirty="0">
                <a:solidFill>
                  <a:srgbClr val="0F1111"/>
                </a:solidFill>
                <a:effectLst/>
                <a:latin typeface="Times New Roman" panose="02020603050405020304" pitchFamily="18" charset="0"/>
                <a:ea typeface="Cambria" panose="02040503050406030204" pitchFamily="18" charset="0"/>
                <a:cs typeface="Times New Roman" panose="02020603050405020304" pitchFamily="18" charset="0"/>
              </a:rPr>
              <a:t>40,210/-</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7273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Introduction and Motivation </a:t>
            </a:r>
            <a:endParaRPr dirty="0">
              <a:solidFill>
                <a:schemeClr val="tx1"/>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52474"/>
            <a:ext cx="7161155" cy="3661264"/>
          </a:xfrm>
          <a:prstGeom prst="rect">
            <a:avLst/>
          </a:prstGeom>
        </p:spPr>
        <p:txBody>
          <a:bodyPr spcFirstLastPara="1" wrap="square" lIns="91425" tIns="91425" rIns="91425" bIns="91425" anchor="t" anchorCtr="0">
            <a:normAutofit fontScale="77500" lnSpcReduction="20000"/>
          </a:bodyPr>
          <a:lstStyle/>
          <a:p>
            <a:pPr marL="0" lvl="0" indent="0" algn="l" rtl="0">
              <a:spcBef>
                <a:spcPts val="1200"/>
              </a:spcBef>
              <a:spcAft>
                <a:spcPts val="1200"/>
              </a:spcAft>
              <a:buNone/>
            </a:pPr>
            <a:r>
              <a:rPr lang="en-US" dirty="0">
                <a:solidFill>
                  <a:schemeClr val="tx1"/>
                </a:solidFill>
                <a:latin typeface="Times New Roman" panose="02020603050405020304" pitchFamily="18" charset="0"/>
                <a:cs typeface="Times New Roman" panose="02020603050405020304" pitchFamily="18" charset="0"/>
              </a:rPr>
              <a:t>In today's hyperconnected digital landscape, websites have become the lifeblood of  businesses, organizations, and individuals alike. They serve as gateways to information, services, and transactions, making them invaluable assets, this increased reliance on the digital realm has also exposed websites to cybersecurity threats and vulnerabilities.</a:t>
            </a:r>
          </a:p>
          <a:p>
            <a:pPr marL="0" lvl="0" indent="0" algn="l" rtl="0">
              <a:spcBef>
                <a:spcPts val="1200"/>
              </a:spcBef>
              <a:spcAft>
                <a:spcPts val="1200"/>
              </a:spcAft>
              <a:buNone/>
            </a:pPr>
            <a:r>
              <a:rPr lang="en-US" dirty="0">
                <a:solidFill>
                  <a:schemeClr val="tx1"/>
                </a:solidFill>
                <a:latin typeface="Times New Roman" panose="02020603050405020304" pitchFamily="18" charset="0"/>
                <a:cs typeface="Times New Roman" panose="02020603050405020304" pitchFamily="18" charset="0"/>
              </a:rPr>
              <a:t>However, this increasing dependence on web applications and online services has come at a price. According to a report by Cybersecurity Ventures, cybercrime is projected to cost the world $6 trillion annually by 2021, with an expected rise in the coming years. In 2020, the FBI's Internet Crime Complaint Center received over 791,790 complaints of cybercrimes, resulting in reported losses exceeding $4.2 billion and 73 publicly disclosed security incidents in August 2023, and they accounted for 79,729,271 compromised records.</a:t>
            </a:r>
          </a:p>
          <a:p>
            <a:pPr marL="0" lvl="0" indent="0" algn="l" rtl="0">
              <a:spcBef>
                <a:spcPts val="1200"/>
              </a:spcBef>
              <a:spcAft>
                <a:spcPts val="1200"/>
              </a:spcAft>
              <a:buNone/>
            </a:pPr>
            <a:r>
              <a:rPr lang="en-US" dirty="0">
                <a:solidFill>
                  <a:schemeClr val="tx1"/>
                </a:solidFill>
                <a:latin typeface="Times New Roman" panose="02020603050405020304" pitchFamily="18" charset="0"/>
                <a:cs typeface="Times New Roman" panose="02020603050405020304" pitchFamily="18" charset="0"/>
              </a:rPr>
              <a:t>Data breaches have exposed sensitive information of millions of individuals, including personal, financial, and healthcare data, leading to identity theft and fraud on an unprecedented scale.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 name="Picture 10" descr="D:\backup feb 2017 desktop\Sosc-2017\2017msrit_final_logo.png">
            <a:extLst>
              <a:ext uri="{FF2B5EF4-FFF2-40B4-BE49-F238E27FC236}">
                <a16:creationId xmlns:a16="http://schemas.microsoft.com/office/drawing/2014/main" id="{D680D8AB-D992-BF98-F0BF-37190AB43382}"/>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0" y="31116"/>
            <a:ext cx="1791667" cy="54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BF399804-E5C6-02A0-9D7E-BCF465BC3942}"/>
              </a:ext>
            </a:extLst>
          </p:cNvPr>
          <p:cNvPicPr>
            <a:picLocks noChangeAspect="1"/>
          </p:cNvPicPr>
          <p:nvPr/>
        </p:nvPicPr>
        <p:blipFill>
          <a:blip r:embed="rId3"/>
          <a:stretch>
            <a:fillRect/>
          </a:stretch>
        </p:blipFill>
        <p:spPr>
          <a:xfrm>
            <a:off x="6921297" y="302870"/>
            <a:ext cx="1911003" cy="10630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 and Novelty</a:t>
            </a:r>
            <a:endParaRPr dirty="0">
              <a:latin typeface="Times New Roman" panose="02020603050405020304" pitchFamily="18" charset="0"/>
              <a:cs typeface="Times New Roman" panose="02020603050405020304" pitchFamily="18" charset="0"/>
            </a:endParaRPr>
          </a:p>
        </p:txBody>
      </p:sp>
      <p:pic>
        <p:nvPicPr>
          <p:cNvPr id="2" name="Picture 10" descr="D:\backup feb 2017 desktop\Sosc-2017\2017msrit_final_logo.png">
            <a:extLst>
              <a:ext uri="{FF2B5EF4-FFF2-40B4-BE49-F238E27FC236}">
                <a16:creationId xmlns:a16="http://schemas.microsoft.com/office/drawing/2014/main" id="{F5B81144-CBCD-E464-77F3-D9C9750EC1AA}"/>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0" y="31116"/>
            <a:ext cx="1791667" cy="54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D5CC25B6-23D4-CD31-DC68-AFFC22CD5662}"/>
              </a:ext>
            </a:extLst>
          </p:cNvPr>
          <p:cNvSpPr txBox="1"/>
          <p:nvPr/>
        </p:nvSpPr>
        <p:spPr>
          <a:xfrm>
            <a:off x="380528" y="1329902"/>
            <a:ext cx="8603215" cy="116955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With increasing dependence on web applications and online services, </a:t>
            </a:r>
            <a:r>
              <a:rPr lang="en-US" dirty="0">
                <a:latin typeface="Times New Roman" panose="02020603050405020304" pitchFamily="18" charset="0"/>
                <a:cs typeface="Times New Roman" panose="02020603050405020304" pitchFamily="18" charset="0"/>
              </a:rPr>
              <a:t>cyber threats lead to serious exploitation.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Novelty:</a:t>
            </a:r>
            <a:r>
              <a:rPr lang="en-US" dirty="0">
                <a:latin typeface="Times New Roman" panose="02020603050405020304" pitchFamily="18" charset="0"/>
                <a:cs typeface="Times New Roman" panose="02020603050405020304" pitchFamily="18" charset="0"/>
              </a:rPr>
              <a:t> Our project brings real-time vulnerability detection and rectify them through embedded system integration, enhancing security in a dynamic digital environment.</a:t>
            </a:r>
          </a:p>
        </p:txBody>
      </p:sp>
      <p:pic>
        <p:nvPicPr>
          <p:cNvPr id="8" name="Picture 7">
            <a:extLst>
              <a:ext uri="{FF2B5EF4-FFF2-40B4-BE49-F238E27FC236}">
                <a16:creationId xmlns:a16="http://schemas.microsoft.com/office/drawing/2014/main" id="{978D7243-FAAE-B72E-FC96-1D900064077A}"/>
              </a:ext>
            </a:extLst>
          </p:cNvPr>
          <p:cNvPicPr>
            <a:picLocks noChangeAspect="1"/>
          </p:cNvPicPr>
          <p:nvPr/>
        </p:nvPicPr>
        <p:blipFill>
          <a:blip r:embed="rId3"/>
          <a:stretch>
            <a:fillRect/>
          </a:stretch>
        </p:blipFill>
        <p:spPr>
          <a:xfrm>
            <a:off x="2733354" y="2742517"/>
            <a:ext cx="3299800" cy="19559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342900" lvl="0" algn="l" rtl="0">
              <a:spcBef>
                <a:spcPts val="0"/>
              </a:spcBef>
              <a:spcAft>
                <a:spcPts val="0"/>
              </a:spcAft>
              <a:buAutoNum type="arabicPeriod"/>
            </a:pPr>
            <a:r>
              <a:rPr lang="en-US" dirty="0">
                <a:solidFill>
                  <a:schemeClr val="tx1"/>
                </a:solidFill>
                <a:latin typeface="Times New Roman" panose="02020603050405020304" pitchFamily="18" charset="0"/>
                <a:cs typeface="Times New Roman" panose="02020603050405020304" pitchFamily="18" charset="0"/>
              </a:rPr>
              <a:t>Design and Develop a Raspberry Pi-Based System: Create a hardware and software solution using Raspberry Pi that is capable of automated web vulnerability scanning.</a:t>
            </a:r>
          </a:p>
          <a:p>
            <a:pPr marL="342900" lvl="0" algn="l" rtl="0">
              <a:spcBef>
                <a:spcPts val="0"/>
              </a:spcBef>
              <a:spcAft>
                <a:spcPts val="0"/>
              </a:spcAft>
              <a:buAutoNum type="arabicPeriod"/>
            </a:pPr>
            <a:r>
              <a:rPr lang="en-US" dirty="0">
                <a:solidFill>
                  <a:schemeClr val="tx1"/>
                </a:solidFill>
                <a:latin typeface="Times New Roman" panose="02020603050405020304" pitchFamily="18" charset="0"/>
                <a:cs typeface="Times New Roman" panose="02020603050405020304" pitchFamily="18" charset="0"/>
              </a:rPr>
              <a:t>Integrate Vulnerability Databases: Integrate and regularly update a database of known vulnerabilities (e.g., CVE) to compare and identify security weaknesses in target websites.</a:t>
            </a:r>
          </a:p>
          <a:p>
            <a:pPr marL="342900" lvl="0" algn="l" rtl="0">
              <a:spcBef>
                <a:spcPts val="0"/>
              </a:spcBef>
              <a:spcAft>
                <a:spcPts val="0"/>
              </a:spcAft>
              <a:buAutoNum type="arabicPeriod"/>
            </a:pPr>
            <a:r>
              <a:rPr lang="en-US" dirty="0">
                <a:solidFill>
                  <a:schemeClr val="tx1"/>
                </a:solidFill>
                <a:latin typeface="Times New Roman" panose="02020603050405020304" pitchFamily="18" charset="0"/>
                <a:cs typeface="Times New Roman" panose="02020603050405020304" pitchFamily="18" charset="0"/>
              </a:rPr>
              <a:t>Implement Scanning Algorithms: Develop scanning algorithms and techniques to comprehensively evaluate websites for common vulnerabilities, ensuring accuracy and efficiency.</a:t>
            </a:r>
          </a:p>
          <a:p>
            <a:pPr marL="342900" lvl="0" algn="l" rtl="0">
              <a:spcBef>
                <a:spcPts val="0"/>
              </a:spcBef>
              <a:spcAft>
                <a:spcPts val="0"/>
              </a:spcAft>
              <a:buAutoNum type="arabicPeriod"/>
            </a:pPr>
            <a:r>
              <a:rPr lang="en-US" dirty="0">
                <a:solidFill>
                  <a:schemeClr val="tx1"/>
                </a:solidFill>
                <a:latin typeface="Times New Roman" panose="02020603050405020304" pitchFamily="18" charset="0"/>
                <a:cs typeface="Times New Roman" panose="02020603050405020304" pitchFamily="18" charset="0"/>
              </a:rPr>
              <a:t>Generate Comprehensive Reports: Design a reporting system that generates detailed vulnerability reports, including severity levels and recommended remediation steps, for easy understanding by users.</a:t>
            </a:r>
          </a:p>
          <a:p>
            <a:pPr marL="342900" lvl="0" algn="l" rtl="0">
              <a:spcBef>
                <a:spcPts val="0"/>
              </a:spcBef>
              <a:spcAft>
                <a:spcPts val="0"/>
              </a:spcAft>
              <a:buAutoNum type="arabicPeriod"/>
            </a:pPr>
            <a:r>
              <a:rPr lang="en-US" dirty="0">
                <a:solidFill>
                  <a:schemeClr val="tx1"/>
                </a:solidFill>
                <a:latin typeface="Times New Roman" panose="02020603050405020304" pitchFamily="18" charset="0"/>
                <a:cs typeface="Times New Roman" panose="02020603050405020304" pitchFamily="18" charset="0"/>
              </a:rPr>
              <a:t>Ensure User-Friendly Interface: Create a user-friendly interface (web-based or command-line) that allows users to input website URLs, initiate scans, and view scan results, making the tool accessible to both security professionals and non-experts.</a:t>
            </a:r>
            <a:endParaRPr dirty="0">
              <a:solidFill>
                <a:schemeClr val="tx1"/>
              </a:solidFill>
              <a:latin typeface="Times New Roman" panose="02020603050405020304" pitchFamily="18" charset="0"/>
              <a:cs typeface="Times New Roman" panose="02020603050405020304" pitchFamily="18" charset="0"/>
            </a:endParaRPr>
          </a:p>
        </p:txBody>
      </p:sp>
      <p:pic>
        <p:nvPicPr>
          <p:cNvPr id="2" name="Picture 10" descr="D:\backup feb 2017 desktop\Sosc-2017\2017msrit_final_logo.png">
            <a:extLst>
              <a:ext uri="{FF2B5EF4-FFF2-40B4-BE49-F238E27FC236}">
                <a16:creationId xmlns:a16="http://schemas.microsoft.com/office/drawing/2014/main" id="{9AF15F0C-C146-EB4F-0063-81C5A6C99B29}"/>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0" y="31116"/>
            <a:ext cx="1791667" cy="54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Prior work related to this project </a:t>
            </a:r>
            <a:endParaRPr dirty="0">
              <a:latin typeface="Times New Roman" panose="02020603050405020304" pitchFamily="18" charset="0"/>
              <a:cs typeface="Times New Roman" panose="02020603050405020304" pitchFamily="18" charset="0"/>
            </a:endParaRPr>
          </a:p>
        </p:txBody>
      </p:sp>
      <p:pic>
        <p:nvPicPr>
          <p:cNvPr id="2" name="Picture 10" descr="D:\backup feb 2017 desktop\Sosc-2017\2017msrit_final_logo.png">
            <a:extLst>
              <a:ext uri="{FF2B5EF4-FFF2-40B4-BE49-F238E27FC236}">
                <a16:creationId xmlns:a16="http://schemas.microsoft.com/office/drawing/2014/main" id="{45A10B82-AB66-D23B-6C14-441725143B77}"/>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0" y="31116"/>
            <a:ext cx="1791667" cy="54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F668E6E-7AAE-E3A3-08D9-2659787557A5}"/>
              </a:ext>
            </a:extLst>
          </p:cNvPr>
          <p:cNvSpPr txBox="1"/>
          <p:nvPr/>
        </p:nvSpPr>
        <p:spPr>
          <a:xfrm>
            <a:off x="311700" y="1431634"/>
            <a:ext cx="8135007" cy="954107"/>
          </a:xfrm>
          <a:prstGeom prst="rect">
            <a:avLst/>
          </a:prstGeom>
          <a:noFill/>
        </p:spPr>
        <p:txBody>
          <a:bodyPr wrap="square" rtlCol="0">
            <a:spAutoFit/>
          </a:bodyPr>
          <a:lstStyle/>
          <a:p>
            <a:r>
              <a:rPr lang="en-US" b="0" dirty="0">
                <a:effectLst/>
                <a:latin typeface="Times New Roman" panose="02020603050405020304" pitchFamily="18" charset="0"/>
                <a:ea typeface="Arial" panose="020B0604020202020204" pitchFamily="34" charset="0"/>
                <a:cs typeface="Times New Roman" panose="02020603050405020304" pitchFamily="18" charset="0"/>
              </a:rPr>
              <a:t>We have started implementing the related python code for taking the URL of website as input and performing operation on it. We are currently trying to run checks for all well-known bugs and  implementing the already available relevant tools of security in Linux operating systems.</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DC0E098-B2C0-65BC-E5C7-8EC1BB5E5EBF}"/>
              </a:ext>
            </a:extLst>
          </p:cNvPr>
          <p:cNvPicPr>
            <a:picLocks noChangeAspect="1"/>
          </p:cNvPicPr>
          <p:nvPr/>
        </p:nvPicPr>
        <p:blipFill>
          <a:blip r:embed="rId3"/>
          <a:stretch>
            <a:fillRect/>
          </a:stretch>
        </p:blipFill>
        <p:spPr>
          <a:xfrm>
            <a:off x="1885935" y="2821056"/>
            <a:ext cx="4806704" cy="17154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790949" y="18246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Solution Methodology</a:t>
            </a:r>
            <a:endParaRPr dirty="0">
              <a:latin typeface="Times New Roman" panose="02020603050405020304" pitchFamily="18" charset="0"/>
              <a:cs typeface="Times New Roman" panose="02020603050405020304" pitchFamily="18" charset="0"/>
            </a:endParaRPr>
          </a:p>
        </p:txBody>
      </p:sp>
      <p:pic>
        <p:nvPicPr>
          <p:cNvPr id="2" name="Picture 10" descr="D:\backup feb 2017 desktop\Sosc-2017\2017msrit_final_logo.png">
            <a:extLst>
              <a:ext uri="{FF2B5EF4-FFF2-40B4-BE49-F238E27FC236}">
                <a16:creationId xmlns:a16="http://schemas.microsoft.com/office/drawing/2014/main" id="{321AAFA6-C0BC-447D-14A1-581308862B40}"/>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0" y="31116"/>
            <a:ext cx="1791667" cy="54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1A273AF2-8EAD-F96C-C920-2E837707DDAE}"/>
              </a:ext>
            </a:extLst>
          </p:cNvPr>
          <p:cNvPicPr>
            <a:picLocks noChangeAspect="1"/>
          </p:cNvPicPr>
          <p:nvPr/>
        </p:nvPicPr>
        <p:blipFill>
          <a:blip/>
          <a:stretch>
            <a:fillRect/>
          </a:stretch>
        </p:blipFill>
        <p:spPr>
          <a:xfrm>
            <a:off x="168166" y="1020114"/>
            <a:ext cx="4834181" cy="3272086"/>
          </a:xfrm>
          <a:prstGeom prst="rect">
            <a:avLst/>
          </a:prstGeom>
        </p:spPr>
      </p:pic>
      <p:sp>
        <p:nvSpPr>
          <p:cNvPr id="3" name="TextBox 2">
            <a:extLst>
              <a:ext uri="{FF2B5EF4-FFF2-40B4-BE49-F238E27FC236}">
                <a16:creationId xmlns:a16="http://schemas.microsoft.com/office/drawing/2014/main" id="{5D56D6C9-CC12-43AD-87A8-CC673E5B78F3}"/>
              </a:ext>
            </a:extLst>
          </p:cNvPr>
          <p:cNvSpPr txBox="1"/>
          <p:nvPr/>
        </p:nvSpPr>
        <p:spPr>
          <a:xfrm>
            <a:off x="5382705" y="1102936"/>
            <a:ext cx="3440784" cy="2677656"/>
          </a:xfrm>
          <a:prstGeom prst="rect">
            <a:avLst/>
          </a:prstGeom>
          <a:noFill/>
        </p:spPr>
        <p:txBody>
          <a:bodyPr wrap="square" rtlCol="0">
            <a:spAutoFit/>
          </a:bodyPr>
          <a:lstStyle/>
          <a:p>
            <a:r>
              <a:rPr lang="en-US" b="1" dirty="0"/>
              <a:t>Designing and Creating a Robust Security System </a:t>
            </a:r>
            <a:r>
              <a:rPr lang="en-US" dirty="0"/>
              <a:t>-: Create a hardware and software solution using Raspberry Pi that is capable of automated web vulnerability scanning.</a:t>
            </a:r>
          </a:p>
          <a:p>
            <a:endParaRPr lang="en-US" dirty="0"/>
          </a:p>
          <a:p>
            <a:r>
              <a:rPr lang="en-US" dirty="0"/>
              <a:t>2. </a:t>
            </a:r>
            <a:r>
              <a:rPr lang="en-US" b="1" dirty="0"/>
              <a:t>Customization as per user need to provide most relevant solution.</a:t>
            </a:r>
          </a:p>
          <a:p>
            <a:endParaRPr lang="en-US" dirty="0"/>
          </a:p>
          <a:p>
            <a:r>
              <a:rPr lang="en-US" dirty="0"/>
              <a:t>3. </a:t>
            </a:r>
            <a:r>
              <a:rPr lang="en-US" b="1" dirty="0"/>
              <a:t>Attempt to fix possible vulnerabilities and reporting using available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Solution Methodology</a:t>
            </a:r>
            <a:endParaRPr dirty="0">
              <a:latin typeface="Times New Roman" panose="02020603050405020304" pitchFamily="18" charset="0"/>
              <a:cs typeface="Times New Roman" panose="02020603050405020304" pitchFamily="18" charset="0"/>
            </a:endParaRPr>
          </a:p>
        </p:txBody>
      </p:sp>
      <p:pic>
        <p:nvPicPr>
          <p:cNvPr id="2" name="Picture 10" descr="D:\backup feb 2017 desktop\Sosc-2017\2017msrit_final_logo.png">
            <a:extLst>
              <a:ext uri="{FF2B5EF4-FFF2-40B4-BE49-F238E27FC236}">
                <a16:creationId xmlns:a16="http://schemas.microsoft.com/office/drawing/2014/main" id="{321AAFA6-C0BC-447D-14A1-581308862B40}"/>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0" y="31116"/>
            <a:ext cx="1791667" cy="54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DB3CFB91-A556-A54E-8B75-B9A0C4C425EA}"/>
              </a:ext>
            </a:extLst>
          </p:cNvPr>
          <p:cNvSpPr txBox="1"/>
          <p:nvPr/>
        </p:nvSpPr>
        <p:spPr>
          <a:xfrm>
            <a:off x="393758" y="1210915"/>
            <a:ext cx="4977028" cy="3046988"/>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The Raspberry Pi 4 serves as the central processing unit for the device.</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The "Terminal App" is the user interface where users interact with the device.</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The “Vulnerability Assessment Engine“ performs the actual scanning and assessment of websites using several tools.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The "Vulnerability Assessment Engine"  are responsible for rectifying the possible vulnerabilities identified by the corresponding tools.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The "Storage and Upload Module" handles saving and uploading the updated report</a:t>
            </a:r>
          </a:p>
        </p:txBody>
      </p:sp>
      <p:pic>
        <p:nvPicPr>
          <p:cNvPr id="7" name="Picture 6">
            <a:extLst>
              <a:ext uri="{FF2B5EF4-FFF2-40B4-BE49-F238E27FC236}">
                <a16:creationId xmlns:a16="http://schemas.microsoft.com/office/drawing/2014/main" id="{AC79BFC5-E9A3-C0E9-3FFE-4C144AFB8685}"/>
              </a:ext>
            </a:extLst>
          </p:cNvPr>
          <p:cNvPicPr>
            <a:picLocks noChangeAspect="1"/>
          </p:cNvPicPr>
          <p:nvPr/>
        </p:nvPicPr>
        <p:blipFill>
          <a:blip r:embed="rId3"/>
          <a:stretch>
            <a:fillRect/>
          </a:stretch>
        </p:blipFill>
        <p:spPr>
          <a:xfrm>
            <a:off x="5851761" y="582679"/>
            <a:ext cx="2512941" cy="1256471"/>
          </a:xfrm>
          <a:prstGeom prst="rect">
            <a:avLst/>
          </a:prstGeom>
        </p:spPr>
      </p:pic>
      <p:pic>
        <p:nvPicPr>
          <p:cNvPr id="11" name="Picture 10">
            <a:extLst>
              <a:ext uri="{FF2B5EF4-FFF2-40B4-BE49-F238E27FC236}">
                <a16:creationId xmlns:a16="http://schemas.microsoft.com/office/drawing/2014/main" id="{5373FA43-10B6-0DFC-4AA2-84529F38297F}"/>
              </a:ext>
            </a:extLst>
          </p:cNvPr>
          <p:cNvPicPr>
            <a:picLocks noChangeAspect="1"/>
          </p:cNvPicPr>
          <p:nvPr/>
        </p:nvPicPr>
        <p:blipFill>
          <a:blip r:embed="rId4"/>
          <a:stretch>
            <a:fillRect/>
          </a:stretch>
        </p:blipFill>
        <p:spPr>
          <a:xfrm>
            <a:off x="5851760" y="1621110"/>
            <a:ext cx="2512942" cy="1208471"/>
          </a:xfrm>
          <a:prstGeom prst="rect">
            <a:avLst/>
          </a:prstGeom>
        </p:spPr>
      </p:pic>
      <p:pic>
        <p:nvPicPr>
          <p:cNvPr id="13" name="Picture 12">
            <a:extLst>
              <a:ext uri="{FF2B5EF4-FFF2-40B4-BE49-F238E27FC236}">
                <a16:creationId xmlns:a16="http://schemas.microsoft.com/office/drawing/2014/main" id="{44BDAA24-8403-06C0-254B-A4A81C2C89C8}"/>
              </a:ext>
            </a:extLst>
          </p:cNvPr>
          <p:cNvPicPr>
            <a:picLocks noChangeAspect="1"/>
          </p:cNvPicPr>
          <p:nvPr/>
        </p:nvPicPr>
        <p:blipFill>
          <a:blip r:embed="rId5"/>
          <a:stretch>
            <a:fillRect/>
          </a:stretch>
        </p:blipFill>
        <p:spPr>
          <a:xfrm>
            <a:off x="6116050" y="2924987"/>
            <a:ext cx="2608317" cy="1764450"/>
          </a:xfrm>
          <a:prstGeom prst="rect">
            <a:avLst/>
          </a:prstGeom>
        </p:spPr>
      </p:pic>
    </p:spTree>
    <p:extLst>
      <p:ext uri="{BB962C8B-B14F-4D97-AF65-F5344CB8AC3E}">
        <p14:creationId xmlns:p14="http://schemas.microsoft.com/office/powerpoint/2010/main" val="321199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Proposed Budget</a:t>
            </a:r>
            <a:endParaRPr>
              <a:latin typeface="Times New Roman" panose="02020603050405020304" pitchFamily="18" charset="0"/>
              <a:cs typeface="Times New Roman" panose="02020603050405020304" pitchFamily="18" charset="0"/>
            </a:endParaRPr>
          </a:p>
        </p:txBody>
      </p:sp>
      <p:pic>
        <p:nvPicPr>
          <p:cNvPr id="2" name="Picture 10" descr="D:\backup feb 2017 desktop\Sosc-2017\2017msrit_final_logo.png">
            <a:extLst>
              <a:ext uri="{FF2B5EF4-FFF2-40B4-BE49-F238E27FC236}">
                <a16:creationId xmlns:a16="http://schemas.microsoft.com/office/drawing/2014/main" id="{B49AF9F1-A2EC-B2D5-3CB7-69ACD48988B4}"/>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0" y="31116"/>
            <a:ext cx="1791667" cy="54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0AD64673-1DE0-5610-B64D-E873726F3797}"/>
              </a:ext>
            </a:extLst>
          </p:cNvPr>
          <p:cNvPicPr>
            <a:picLocks noChangeAspect="1"/>
          </p:cNvPicPr>
          <p:nvPr/>
        </p:nvPicPr>
        <p:blipFill>
          <a:blip r:embed="rId3"/>
          <a:stretch>
            <a:fillRect/>
          </a:stretch>
        </p:blipFill>
        <p:spPr>
          <a:xfrm>
            <a:off x="311700" y="1017725"/>
            <a:ext cx="7930391" cy="3302027"/>
          </a:xfrm>
          <a:prstGeom prst="rect">
            <a:avLst/>
          </a:prstGeom>
        </p:spPr>
      </p:pic>
      <p:sp>
        <p:nvSpPr>
          <p:cNvPr id="7" name="TextBox 6">
            <a:extLst>
              <a:ext uri="{FF2B5EF4-FFF2-40B4-BE49-F238E27FC236}">
                <a16:creationId xmlns:a16="http://schemas.microsoft.com/office/drawing/2014/main" id="{1533CB68-7C46-C329-7A65-44A57EE94874}"/>
              </a:ext>
            </a:extLst>
          </p:cNvPr>
          <p:cNvSpPr txBox="1"/>
          <p:nvPr/>
        </p:nvSpPr>
        <p:spPr>
          <a:xfrm>
            <a:off x="311700" y="4593575"/>
            <a:ext cx="4572000" cy="338554"/>
          </a:xfrm>
          <a:prstGeom prst="rect">
            <a:avLst/>
          </a:prstGeom>
          <a:noFill/>
        </p:spPr>
        <p:txBody>
          <a:bodyPr wrap="square">
            <a:spAutoFit/>
          </a:bodyPr>
          <a:lstStyle/>
          <a:p>
            <a:r>
              <a:rPr lang="en" sz="1600" dirty="0">
                <a:latin typeface="Times New Roman" panose="02020603050405020304" pitchFamily="18" charset="0"/>
                <a:cs typeface="Times New Roman" panose="02020603050405020304" pitchFamily="18" charset="0"/>
              </a:rPr>
              <a:t>Total proposed Budget: Rs </a:t>
            </a:r>
            <a:r>
              <a:rPr lang="en-US" sz="1600" dirty="0">
                <a:solidFill>
                  <a:srgbClr val="0F1111"/>
                </a:solidFill>
                <a:effectLst/>
                <a:latin typeface="Times New Roman" panose="02020603050405020304" pitchFamily="18" charset="0"/>
                <a:ea typeface="Cambria" panose="02040503050406030204" pitchFamily="18" charset="0"/>
                <a:cs typeface="Times New Roman" panose="02020603050405020304" pitchFamily="18" charset="0"/>
              </a:rPr>
              <a:t>40,210/-</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715526" y="51106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pic>
        <p:nvPicPr>
          <p:cNvPr id="2" name="Picture 10" descr="D:\backup feb 2017 desktop\Sosc-2017\2017msrit_final_logo.png">
            <a:extLst>
              <a:ext uri="{FF2B5EF4-FFF2-40B4-BE49-F238E27FC236}">
                <a16:creationId xmlns:a16="http://schemas.microsoft.com/office/drawing/2014/main" id="{18B89A38-09E2-8AC9-895E-40968B10B3F3}"/>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0" y="0"/>
            <a:ext cx="1791667" cy="54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7256207-E95E-0EA5-86B5-1FC45EAF5DBF}"/>
              </a:ext>
            </a:extLst>
          </p:cNvPr>
          <p:cNvSpPr txBox="1"/>
          <p:nvPr/>
        </p:nvSpPr>
        <p:spPr>
          <a:xfrm>
            <a:off x="715526" y="888124"/>
            <a:ext cx="7712948" cy="3300904"/>
          </a:xfrm>
          <a:prstGeom prst="rect">
            <a:avLst/>
          </a:prstGeom>
          <a:noFill/>
        </p:spPr>
        <p:txBody>
          <a:bodyPr wrap="square" rtlCol="0">
            <a:spAutoFit/>
          </a:bodyPr>
          <a:lstStyle/>
          <a:p>
            <a:pPr marL="605790" algn="just">
              <a:tabLst>
                <a:tab pos="606425" algn="l"/>
              </a:tabLst>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spcBef>
                <a:spcPts val="330"/>
              </a:spcBef>
              <a:spcAft>
                <a:spcPts val="0"/>
              </a:spcAft>
              <a:buFont typeface="+mj-lt"/>
              <a:buAutoNum type="arabicPeriod"/>
              <a:tabLst>
                <a:tab pos="612140" algn="l"/>
              </a:tabLst>
            </a:pPr>
            <a:r>
              <a:rPr lang="en-GB" b="0" dirty="0" err="1">
                <a:effectLst/>
                <a:latin typeface="Times New Roman" panose="02020603050405020304" pitchFamily="18" charset="0"/>
                <a:ea typeface="Calibri" panose="020F0502020204030204" pitchFamily="34" charset="0"/>
                <a:cs typeface="Times New Roman" panose="02020603050405020304" pitchFamily="18" charset="0"/>
              </a:rPr>
              <a:t>Abdulqader</a:t>
            </a:r>
            <a:r>
              <a:rPr lang="en-GB" b="0" dirty="0">
                <a:effectLst/>
                <a:latin typeface="Times New Roman" panose="02020603050405020304" pitchFamily="18" charset="0"/>
                <a:ea typeface="Calibri" panose="020F0502020204030204" pitchFamily="34" charset="0"/>
                <a:cs typeface="Times New Roman" panose="02020603050405020304" pitchFamily="18" charset="0"/>
              </a:rPr>
              <a:t>, F. B., </a:t>
            </a:r>
            <a:r>
              <a:rPr lang="en-GB" b="0" dirty="0" err="1">
                <a:effectLst/>
                <a:latin typeface="Times New Roman" panose="02020603050405020304" pitchFamily="18" charset="0"/>
                <a:ea typeface="Calibri" panose="020F0502020204030204" pitchFamily="34" charset="0"/>
                <a:cs typeface="Times New Roman" panose="02020603050405020304" pitchFamily="18" charset="0"/>
              </a:rPr>
              <a:t>Thiyab</a:t>
            </a:r>
            <a:r>
              <a:rPr lang="en-GB" b="0" dirty="0">
                <a:effectLst/>
                <a:latin typeface="Times New Roman" panose="02020603050405020304" pitchFamily="18" charset="0"/>
                <a:ea typeface="Calibri" panose="020F0502020204030204" pitchFamily="34" charset="0"/>
                <a:cs typeface="Times New Roman" panose="02020603050405020304" pitchFamily="18" charset="0"/>
              </a:rPr>
              <a:t>, R. M., &amp; Ali, A. M. (2017). The impact of SQL injection attacks on the security of databases. In Proceedings of the 6th International Conference on Computing and Informatics (pp. 323-331).</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spcBef>
                <a:spcPts val="330"/>
              </a:spcBef>
              <a:spcAft>
                <a:spcPts val="0"/>
              </a:spcAft>
              <a:buFont typeface="+mj-lt"/>
              <a:buAutoNum type="arabicPeriod"/>
              <a:tabLst>
                <a:tab pos="612140" algn="l"/>
              </a:tabLst>
            </a:pPr>
            <a:r>
              <a:rPr lang="en-GB" b="0" dirty="0">
                <a:effectLst/>
                <a:latin typeface="Times New Roman" panose="02020603050405020304" pitchFamily="18" charset="0"/>
                <a:ea typeface="Calibri" panose="020F0502020204030204" pitchFamily="34" charset="0"/>
                <a:cs typeface="Times New Roman" panose="02020603050405020304" pitchFamily="18" charset="0"/>
              </a:rPr>
              <a:t>Kirti </a:t>
            </a:r>
            <a:r>
              <a:rPr lang="en-GB" b="0" dirty="0" err="1">
                <a:effectLst/>
                <a:latin typeface="Times New Roman" panose="02020603050405020304" pitchFamily="18" charset="0"/>
                <a:ea typeface="Calibri" panose="020F0502020204030204" pitchFamily="34" charset="0"/>
                <a:cs typeface="Times New Roman" panose="02020603050405020304" pitchFamily="18" charset="0"/>
              </a:rPr>
              <a:t>Randhe</a:t>
            </a:r>
            <a:r>
              <a:rPr lang="en-GB" b="0" dirty="0">
                <a:effectLst/>
                <a:latin typeface="Times New Roman" panose="02020603050405020304" pitchFamily="18" charset="0"/>
                <a:ea typeface="Calibri" panose="020F0502020204030204" pitchFamily="34" charset="0"/>
                <a:cs typeface="Times New Roman" panose="02020603050405020304" pitchFamily="18" charset="0"/>
              </a:rPr>
              <a:t>, "Security Engine for prevention of SQL Injection and CSS Attacks using Data Sanitization Technique", IJIRCCE, 2015.</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spcBef>
                <a:spcPts val="330"/>
              </a:spcBef>
              <a:spcAft>
                <a:spcPts val="0"/>
              </a:spcAft>
              <a:buFont typeface="+mj-lt"/>
              <a:buAutoNum type="arabicPeriod"/>
              <a:tabLst>
                <a:tab pos="612140" algn="l"/>
              </a:tabLst>
            </a:pPr>
            <a:r>
              <a:rPr lang="en-GB" b="0" dirty="0">
                <a:effectLst/>
                <a:latin typeface="Times New Roman" panose="02020603050405020304" pitchFamily="18" charset="0"/>
                <a:ea typeface="Calibri" panose="020F0502020204030204" pitchFamily="34" charset="0"/>
                <a:cs typeface="Times New Roman" panose="02020603050405020304" pitchFamily="18" charset="0"/>
              </a:rPr>
              <a:t>J. Fonseca. </a:t>
            </a:r>
            <a:r>
              <a:rPr lang="en-GB" b="0" dirty="0" err="1">
                <a:effectLst/>
                <a:latin typeface="Times New Roman" panose="02020603050405020304" pitchFamily="18" charset="0"/>
                <a:ea typeface="Calibri" panose="020F0502020204030204" pitchFamily="34" charset="0"/>
                <a:cs typeface="Times New Roman" panose="02020603050405020304" pitchFamily="18" charset="0"/>
              </a:rPr>
              <a:t>Seixas</a:t>
            </a:r>
            <a:r>
              <a:rPr lang="en-GB" b="0" dirty="0">
                <a:effectLst/>
                <a:latin typeface="Times New Roman" panose="02020603050405020304" pitchFamily="18" charset="0"/>
                <a:ea typeface="Calibri" panose="020F0502020204030204" pitchFamily="34" charset="0"/>
                <a:cs typeface="Times New Roman" panose="02020603050405020304" pitchFamily="18" charset="0"/>
              </a:rPr>
              <a:t>, M. Vieira, and H. Madeira, "Analysis of Field Data on Web Security Vulnerabilities", IEEE Transaction on dependable and secure computing, vol. 11, no. 2, March/April  2014.</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spcBef>
                <a:spcPts val="330"/>
              </a:spcBef>
              <a:spcAft>
                <a:spcPts val="0"/>
              </a:spcAft>
              <a:buFont typeface="+mj-lt"/>
              <a:buAutoNum type="arabicPeriod"/>
              <a:tabLst>
                <a:tab pos="612140" algn="l"/>
              </a:tabLst>
            </a:pPr>
            <a:r>
              <a:rPr lang="en-GB" b="0" dirty="0">
                <a:effectLst/>
                <a:latin typeface="Times New Roman" panose="02020603050405020304" pitchFamily="18" charset="0"/>
                <a:ea typeface="Calibri" panose="020F0502020204030204" pitchFamily="34" charset="0"/>
                <a:cs typeface="Times New Roman" panose="02020603050405020304" pitchFamily="18" charset="0"/>
              </a:rPr>
              <a:t>Jose Fonseca, Marco Vieira, and Henrique Madeira, "Evaluation of Web Security Mechanisms Using Vulnerability and Attack Injection", IEEE transaction on Dependable and secure </a:t>
            </a:r>
            <a:r>
              <a:rPr lang="en-GB" b="0" dirty="0" err="1">
                <a:effectLst/>
                <a:latin typeface="Times New Roman" panose="02020603050405020304" pitchFamily="18" charset="0"/>
                <a:ea typeface="Calibri" panose="020F0502020204030204" pitchFamily="34" charset="0"/>
                <a:cs typeface="Times New Roman" panose="02020603050405020304" pitchFamily="18" charset="0"/>
              </a:rPr>
              <a:t>compu</a:t>
            </a:r>
            <a:r>
              <a:rPr lang="en-GB" b="0" dirty="0">
                <a:effectLst/>
                <a:latin typeface="Times New Roman" panose="02020603050405020304" pitchFamily="18" charset="0"/>
                <a:ea typeface="Calibri" panose="020F0502020204030204" pitchFamily="34" charset="0"/>
                <a:cs typeface="Times New Roman" panose="02020603050405020304" pitchFamily="18" charset="0"/>
              </a:rPr>
              <a:t>-ting, Vol. 11, No. 5, 2014</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spcBef>
                <a:spcPts val="330"/>
              </a:spcBef>
              <a:spcAft>
                <a:spcPts val="0"/>
              </a:spcAft>
              <a:buFont typeface="+mj-lt"/>
              <a:buAutoNum type="arabicPeriod"/>
              <a:tabLst>
                <a:tab pos="612140" algn="l"/>
              </a:tabLst>
            </a:pPr>
            <a:r>
              <a:rPr lang="en-GB" b="0" dirty="0" err="1">
                <a:effectLst/>
                <a:latin typeface="Times New Roman" panose="02020603050405020304" pitchFamily="18" charset="0"/>
                <a:ea typeface="Calibri" panose="020F0502020204030204" pitchFamily="34" charset="0"/>
                <a:cs typeface="Times New Roman" panose="02020603050405020304" pitchFamily="18" charset="0"/>
              </a:rPr>
              <a:t>Zoron</a:t>
            </a:r>
            <a:r>
              <a:rPr lang="en-GB" b="0" dirty="0">
                <a:effectLst/>
                <a:latin typeface="Times New Roman" panose="02020603050405020304" pitchFamily="18" charset="0"/>
                <a:ea typeface="Calibri" panose="020F0502020204030204" pitchFamily="34" charset="0"/>
                <a:cs typeface="Times New Roman" panose="02020603050405020304" pitchFamily="18" charset="0"/>
              </a:rPr>
              <a:t> Djuric, "Black Box Testing tool for Detecting SQL Injection Vulnerabilities", IEEE, 2013.</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marL="605790" algn="just">
              <a:tabLst>
                <a:tab pos="606425" algn="l"/>
              </a:tabLst>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{B5BC8D9B-186C-F94E-9245-245C124DABDC}tf10001070</Template>
  <TotalTime>1321</TotalTime>
  <Words>801</Words>
  <Application>Microsoft Macintosh PowerPoint</Application>
  <PresentationFormat>On-screen Show (16:9)</PresentationFormat>
  <Paragraphs>48</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CyberShield: Securing Websites with Embedded Electronic Ecosystem </vt:lpstr>
      <vt:lpstr>Introduction and Motivation </vt:lpstr>
      <vt:lpstr>Problem Statement and Novelty</vt:lpstr>
      <vt:lpstr>Objectives</vt:lpstr>
      <vt:lpstr>Prior work related to this project </vt:lpstr>
      <vt:lpstr>Solution Methodology</vt:lpstr>
      <vt:lpstr>Solution Methodology</vt:lpstr>
      <vt:lpstr>Proposed Budget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cp:lastModifiedBy>Chandan Kumar</cp:lastModifiedBy>
  <cp:revision>15</cp:revision>
  <dcterms:modified xsi:type="dcterms:W3CDTF">2023-09-23T02:51:11Z</dcterms:modified>
</cp:coreProperties>
</file>