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8" r:id="rId13"/>
    <p:sldId id="269" r:id="rId14"/>
    <p:sldId id="267" r:id="rId15"/>
    <p:sldId id="270" r:id="rId1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B3824-11DB-4FB8-9837-9B6EA7CFD6CF}" v="68" dt="2018-10-29T19:10:43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License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  <a:p>
            <a:r>
              <a:rPr lang="en-US" dirty="0"/>
              <a:t>Mobile Programming LLC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861B-E8CB-40D1-A875-E8E7761F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Ledgers: incomplete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DCCCA4-CA05-4B3E-8176-8F603E41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Each organization fills in the ledger with their sales data</a:t>
            </a:r>
          </a:p>
          <a:p>
            <a:r>
              <a:rPr lang="en-US" dirty="0"/>
              <a:t>Purchase data is missing – organizations interested in this</a:t>
            </a:r>
          </a:p>
          <a:p>
            <a:r>
              <a:rPr lang="en-US" dirty="0"/>
              <a:t>Goal is to complete the ledger with purchase data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E581A0C-7B01-4199-94D3-DD010507C1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8" r="122"/>
          <a:stretch/>
        </p:blipFill>
        <p:spPr>
          <a:xfrm>
            <a:off x="5930284" y="565296"/>
            <a:ext cx="6261716" cy="62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5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DB8A-88E8-455D-AFC5-5F85204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ledgers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5BFF-DB15-458A-99B6-C1F58C2C7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used to share purchase transactions with buyers</a:t>
            </a:r>
          </a:p>
          <a:p>
            <a:r>
              <a:rPr lang="en-US" dirty="0"/>
              <a:t>Each organization participating in blockchain shares their purchases/license info (from ledger) with buyer</a:t>
            </a:r>
          </a:p>
          <a:p>
            <a:r>
              <a:rPr lang="en-US" dirty="0"/>
              <a:t>This is why ledgers must include sales transactions</a:t>
            </a:r>
          </a:p>
          <a:p>
            <a:r>
              <a:rPr lang="en-US" dirty="0"/>
              <a:t>Effectively, missing info in ledger filled from software owner</a:t>
            </a:r>
          </a:p>
        </p:txBody>
      </p:sp>
    </p:spTree>
    <p:extLst>
      <p:ext uri="{BB962C8B-B14F-4D97-AF65-F5344CB8AC3E}">
        <p14:creationId xmlns:p14="http://schemas.microsoft.com/office/powerpoint/2010/main" val="82774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AC7-7687-4EF1-9553-B8417758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ledgers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7485B-609C-4EFB-AD35-7AA6BBD1C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4" t="1637" r="1096" b="2262"/>
          <a:stretch/>
        </p:blipFill>
        <p:spPr>
          <a:xfrm>
            <a:off x="3355351" y="1293586"/>
            <a:ext cx="5344765" cy="55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13BA-8685-429A-A11E-5C2F1CF7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ED9-8068-4CAF-A509-DFFF27B1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 is the blockchain </a:t>
            </a:r>
            <a:r>
              <a:rPr lang="en-US" b="1" dirty="0"/>
              <a:t>miner</a:t>
            </a:r>
          </a:p>
          <a:p>
            <a:r>
              <a:rPr lang="en-US" b="1" dirty="0"/>
              <a:t>Mediator</a:t>
            </a:r>
            <a:r>
              <a:rPr lang="en-US" dirty="0"/>
              <a:t>: facilitates transaction sharing</a:t>
            </a:r>
          </a:p>
          <a:p>
            <a:r>
              <a:rPr lang="en-US" b="1" dirty="0"/>
              <a:t>Verifier</a:t>
            </a:r>
            <a:r>
              <a:rPr lang="en-US" dirty="0"/>
              <a:t>: verifies transactions are valid</a:t>
            </a:r>
          </a:p>
          <a:p>
            <a:r>
              <a:rPr lang="en-US" dirty="0"/>
              <a:t>Makes sure transactions reach intended destination</a:t>
            </a:r>
          </a:p>
          <a:p>
            <a:r>
              <a:rPr lang="en-US" dirty="0"/>
              <a:t>Not a single entity</a:t>
            </a:r>
          </a:p>
          <a:p>
            <a:r>
              <a:rPr lang="en-US" dirty="0"/>
              <a:t>Group of entities working individually</a:t>
            </a:r>
          </a:p>
          <a:p>
            <a:r>
              <a:rPr lang="en-US" dirty="0"/>
              <a:t>More miners = more reliability</a:t>
            </a:r>
          </a:p>
        </p:txBody>
      </p:sp>
    </p:spTree>
    <p:extLst>
      <p:ext uri="{BB962C8B-B14F-4D97-AF65-F5344CB8AC3E}">
        <p14:creationId xmlns:p14="http://schemas.microsoft.com/office/powerpoint/2010/main" val="355255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6CF9-F00E-4457-81DC-B5212D5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blockchain, advantages?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7A03-DA28-4B30-BBDE-DD5ABC83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Safe</a:t>
            </a:r>
            <a:r>
              <a:rPr lang="en-US" dirty="0"/>
              <a:t>: sharing transactions encrypted and hashed</a:t>
            </a:r>
          </a:p>
          <a:p>
            <a:r>
              <a:rPr lang="en-US" b="1" dirty="0"/>
              <a:t>Immutable</a:t>
            </a:r>
            <a:r>
              <a:rPr lang="en-US" dirty="0"/>
              <a:t>: transactions cannot be tampered</a:t>
            </a:r>
          </a:p>
          <a:p>
            <a:r>
              <a:rPr lang="en-US" b="1" dirty="0"/>
              <a:t>Private</a:t>
            </a:r>
            <a:r>
              <a:rPr lang="en-US" dirty="0"/>
              <a:t>: sharing only between buyer and seller</a:t>
            </a:r>
          </a:p>
          <a:p>
            <a:r>
              <a:rPr lang="en-US" b="1" dirty="0"/>
              <a:t>Reliable</a:t>
            </a:r>
            <a:r>
              <a:rPr lang="en-US" dirty="0"/>
              <a:t>: miner verifies every shared transaction</a:t>
            </a:r>
          </a:p>
          <a:p>
            <a:r>
              <a:rPr lang="en-US" b="1" dirty="0"/>
              <a:t>Scalable</a:t>
            </a:r>
            <a:r>
              <a:rPr lang="en-US" dirty="0"/>
              <a:t>: SaaS added/removed easily from network</a:t>
            </a:r>
          </a:p>
          <a:p>
            <a:r>
              <a:rPr lang="en-US" b="1" dirty="0"/>
              <a:t>Single-solution</a:t>
            </a:r>
            <a:r>
              <a:rPr lang="en-US" dirty="0"/>
              <a:t>: everybody in network can use it</a:t>
            </a:r>
          </a:p>
        </p:txBody>
      </p:sp>
    </p:spTree>
    <p:extLst>
      <p:ext uri="{BB962C8B-B14F-4D97-AF65-F5344CB8AC3E}">
        <p14:creationId xmlns:p14="http://schemas.microsoft.com/office/powerpoint/2010/main" val="209860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F997-2FEC-4354-BE7F-ECE2AD29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51A6-D599-4A85-9095-E55AD06A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Ledger completion depends on participating organizations</a:t>
            </a:r>
          </a:p>
          <a:p>
            <a:r>
              <a:rPr lang="en-US" dirty="0"/>
              <a:t>If an org owns licenses for a SaaS, but owner is not in network, ledger is not fully complete</a:t>
            </a:r>
          </a:p>
          <a:p>
            <a:r>
              <a:rPr lang="en-US" dirty="0"/>
              <a:t>Larger network = better ledgers</a:t>
            </a:r>
          </a:p>
        </p:txBody>
      </p:sp>
    </p:spTree>
    <p:extLst>
      <p:ext uri="{BB962C8B-B14F-4D97-AF65-F5344CB8AC3E}">
        <p14:creationId xmlns:p14="http://schemas.microsoft.com/office/powerpoint/2010/main" val="25865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an asset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organizations license and use several software for development, administration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software is sold as a service (SaaS) nowadays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piece of software can be a fixed asset for an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building, machinery, etc. are tangible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is an intangible asset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licenses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873750" y="1062990"/>
            <a:ext cx="4791075" cy="47212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Organizations buy licenses to use software from other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License agreements are transactional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Organizations have buyer-seller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form a network of software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network shown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CEE5E-6CD1-4080-A58F-2D82B1A22518}"/>
              </a:ext>
            </a:extLst>
          </p:cNvPr>
          <p:cNvGrpSpPr/>
          <p:nvPr/>
        </p:nvGrpSpPr>
        <p:grpSpPr>
          <a:xfrm>
            <a:off x="6175590" y="6015254"/>
            <a:ext cx="3523137" cy="660528"/>
            <a:chOff x="5873750" y="6139542"/>
            <a:chExt cx="3523137" cy="66052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3719E5-EEE4-4956-A203-BC1879516463}"/>
                </a:ext>
              </a:extLst>
            </p:cNvPr>
            <p:cNvSpPr/>
            <p:nvPr/>
          </p:nvSpPr>
          <p:spPr>
            <a:xfrm>
              <a:off x="6266919" y="6139542"/>
              <a:ext cx="982967" cy="4758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 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FFD6F3-5FA3-4B70-B0B2-428CD10EAFE1}"/>
                </a:ext>
              </a:extLst>
            </p:cNvPr>
            <p:cNvSpPr/>
            <p:nvPr/>
          </p:nvSpPr>
          <p:spPr>
            <a:xfrm>
              <a:off x="7868070" y="6139542"/>
              <a:ext cx="982967" cy="4758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 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CDEA87-E7FC-486C-8F43-DBB9D090F594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 flipV="1">
              <a:off x="7249886" y="6377473"/>
              <a:ext cx="6181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9F0B0-C703-4215-8020-DB5F49FFCC84}"/>
                </a:ext>
              </a:extLst>
            </p:cNvPr>
            <p:cNvSpPr txBox="1"/>
            <p:nvPr/>
          </p:nvSpPr>
          <p:spPr>
            <a:xfrm>
              <a:off x="5873750" y="643073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0CC7D2-FAE8-49EE-8684-04EFA34F7C6B}"/>
                </a:ext>
              </a:extLst>
            </p:cNvPr>
            <p:cNvSpPr txBox="1"/>
            <p:nvPr/>
          </p:nvSpPr>
          <p:spPr>
            <a:xfrm>
              <a:off x="8671624" y="6430738"/>
              <a:ext cx="725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79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7C3181-F636-4002-B0C5-1A8655F5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9B5FC-1672-491B-A634-E2FA0808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Hundreds of teams and projects in large organizations</a:t>
            </a:r>
          </a:p>
          <a:p>
            <a:r>
              <a:rPr lang="en-US" dirty="0"/>
              <a:t>Individual teams autonomously decide to license software</a:t>
            </a:r>
          </a:p>
          <a:p>
            <a:r>
              <a:rPr lang="en-US" dirty="0"/>
              <a:t>Software licenses typically managed by individual teams – decentralized</a:t>
            </a:r>
          </a:p>
          <a:p>
            <a:r>
              <a:rPr lang="en-US" dirty="0"/>
              <a:t>High possibility of:</a:t>
            </a:r>
          </a:p>
          <a:p>
            <a:pPr lvl="1"/>
            <a:r>
              <a:rPr lang="en-US" dirty="0"/>
              <a:t> duplicate licenses</a:t>
            </a:r>
          </a:p>
          <a:p>
            <a:pPr lvl="1"/>
            <a:r>
              <a:rPr lang="en-US" dirty="0"/>
              <a:t>Unnecessary purchase when licenses already available</a:t>
            </a:r>
          </a:p>
          <a:p>
            <a:pPr lvl="1"/>
            <a:r>
              <a:rPr lang="en-US" dirty="0"/>
              <a:t>Unused licenses after project completion/team dissolved</a:t>
            </a:r>
          </a:p>
          <a:p>
            <a:pPr lvl="1"/>
            <a:r>
              <a:rPr lang="en-US" dirty="0"/>
              <a:t>Subscription fee for unused licenses</a:t>
            </a:r>
          </a:p>
          <a:p>
            <a:r>
              <a:rPr lang="en-US" dirty="0"/>
              <a:t>Thousands of unused licenses = millions of dollars</a:t>
            </a:r>
          </a:p>
        </p:txBody>
      </p:sp>
    </p:spTree>
    <p:extLst>
      <p:ext uri="{BB962C8B-B14F-4D97-AF65-F5344CB8AC3E}">
        <p14:creationId xmlns:p14="http://schemas.microsoft.com/office/powerpoint/2010/main" val="40783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9AF2-6A6B-43A9-93FC-DA8ABA77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A19E-92BC-4B95-8B60-D6DF4531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license management</a:t>
            </a:r>
          </a:p>
          <a:p>
            <a:r>
              <a:rPr lang="en-US" dirty="0"/>
              <a:t>No inventory of licenses</a:t>
            </a:r>
          </a:p>
          <a:p>
            <a:r>
              <a:rPr lang="en-US" dirty="0"/>
              <a:t>Licenses data owned by software seller</a:t>
            </a:r>
          </a:p>
          <a:p>
            <a:r>
              <a:rPr lang="en-US" dirty="0"/>
              <a:t>Data sharing and privacy concerns</a:t>
            </a:r>
          </a:p>
        </p:txBody>
      </p:sp>
    </p:spTree>
    <p:extLst>
      <p:ext uri="{BB962C8B-B14F-4D97-AF65-F5344CB8AC3E}">
        <p14:creationId xmlns:p14="http://schemas.microsoft.com/office/powerpoint/2010/main" val="35311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C1F9-98B4-4EF5-BB88-2AD29CAD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blockchain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E8AE-600B-4083-884C-960F25C1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enables safe, secure, private sharing of transactions</a:t>
            </a:r>
          </a:p>
          <a:p>
            <a:r>
              <a:rPr lang="en-US" dirty="0"/>
              <a:t>Sellers in network can share license agreement data to buyers</a:t>
            </a:r>
          </a:p>
          <a:p>
            <a:r>
              <a:rPr lang="en-US" dirty="0"/>
              <a:t>A regulator or miner of blockchain facilitates sharing and verification</a:t>
            </a:r>
          </a:p>
          <a:p>
            <a:r>
              <a:rPr lang="en-US" dirty="0"/>
              <a:t>A ledger of transactions created for each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4250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C030-C486-4858-AE20-EE0431DB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1F1A41-2470-4B43-844E-346CE4582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320" y="1825625"/>
            <a:ext cx="4547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9411B-DD6F-46A2-BA73-286F545A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this?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26EF-4B4F-48AD-92A5-60A6CCBEE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Sharing transactions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Seller shares licensing data with buyer</a:t>
            </a:r>
          </a:p>
        </p:txBody>
      </p:sp>
    </p:spTree>
    <p:extLst>
      <p:ext uri="{BB962C8B-B14F-4D97-AF65-F5344CB8AC3E}">
        <p14:creationId xmlns:p14="http://schemas.microsoft.com/office/powerpoint/2010/main" val="239082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3A81-55F6-4377-87E7-73506E75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ledgers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5BB8-FD1C-472B-AFF7-E38DB4A9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the concept of ledgers</a:t>
            </a:r>
          </a:p>
          <a:p>
            <a:r>
              <a:rPr lang="en-US" dirty="0"/>
              <a:t>A ledger is a list of transactions – sale or purchase of software assets in a SaaS offering</a:t>
            </a:r>
          </a:p>
          <a:p>
            <a:r>
              <a:rPr lang="en-US" dirty="0"/>
              <a:t>Organizations can fill in sales transactions – from active licenses in their SaaS offering</a:t>
            </a:r>
          </a:p>
          <a:p>
            <a:r>
              <a:rPr lang="en-US" dirty="0"/>
              <a:t>Organizations do not have purchase transactions – decentralized and not managed</a:t>
            </a:r>
          </a:p>
          <a:p>
            <a:r>
              <a:rPr lang="en-US" dirty="0"/>
              <a:t>Without purchase transactions, ledgers are incomplete</a:t>
            </a:r>
          </a:p>
          <a:p>
            <a:r>
              <a:rPr lang="en-US" dirty="0"/>
              <a:t>Organizations interested in completing purchase transactions</a:t>
            </a:r>
          </a:p>
          <a:p>
            <a:r>
              <a:rPr lang="en-US" dirty="0"/>
              <a:t>FAQ: why have sales info in ledgers? – slide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513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License Management</vt:lpstr>
      <vt:lpstr>Software as an asset</vt:lpstr>
      <vt:lpstr>Software licenses</vt:lpstr>
      <vt:lpstr>Business problem</vt:lpstr>
      <vt:lpstr>Management challenges</vt:lpstr>
      <vt:lpstr>The blockchain solution</vt:lpstr>
      <vt:lpstr>N-tier network</vt:lpstr>
      <vt:lpstr>How do we do this?</vt:lpstr>
      <vt:lpstr>Introducing ledgers</vt:lpstr>
      <vt:lpstr>Ledgers: incomplete</vt:lpstr>
      <vt:lpstr>Completing ledgers</vt:lpstr>
      <vt:lpstr>Completed ledgers</vt:lpstr>
      <vt:lpstr>What does CM do?</vt:lpstr>
      <vt:lpstr>Why blockchain, advantages?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license management</dc:title>
  <dc:creator>Chaitanya</dc:creator>
  <cp:lastModifiedBy>Krishna Chaitan Kundety</cp:lastModifiedBy>
  <cp:revision>1</cp:revision>
  <dcterms:created xsi:type="dcterms:W3CDTF">2018-10-25T22:11:00Z</dcterms:created>
  <dcterms:modified xsi:type="dcterms:W3CDTF">2018-10-29T19:17:49Z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