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9" r:id="rId5"/>
    <p:sldId id="259" r:id="rId6"/>
    <p:sldId id="270" r:id="rId7"/>
    <p:sldId id="260" r:id="rId8"/>
    <p:sldId id="261" r:id="rId9"/>
    <p:sldId id="262" r:id="rId10"/>
    <p:sldId id="272" r:id="rId11"/>
    <p:sldId id="264" r:id="rId12"/>
    <p:sldId id="273" r:id="rId13"/>
    <p:sldId id="265" r:id="rId14"/>
    <p:sldId id="266" r:id="rId15"/>
    <p:sldId id="274"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 Kusheva" initials="KK" lastIdx="1" clrIdx="0">
    <p:extLst>
      <p:ext uri="{19B8F6BF-5375-455C-9EA6-DF929625EA0E}">
        <p15:presenceInfo xmlns:p15="http://schemas.microsoft.com/office/powerpoint/2012/main" userId="9129f1e8c130f3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BFB5D0-FFD1-4D16-B378-D1B59E7141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DD3F9B-B462-41EC-B0FB-CF03EE1044B2}">
      <dgm:prSet/>
      <dgm:spPr/>
      <dgm:t>
        <a:bodyPr/>
        <a:lstStyle/>
        <a:p>
          <a:r>
            <a:rPr lang="en-US"/>
            <a:t>Can we predict </a:t>
          </a:r>
          <a:r>
            <a:rPr lang="en-GB"/>
            <a:t>the amount of livestock or meat products being exported worldwide from USA over the next 3 years?</a:t>
          </a:r>
          <a:endParaRPr lang="en-US"/>
        </a:p>
      </dgm:t>
    </dgm:pt>
    <dgm:pt modelId="{CD32D672-3245-4663-8041-CD3D80D0E6DF}" type="parTrans" cxnId="{8EA66509-F426-4F9B-9682-9D20D2DF0FA6}">
      <dgm:prSet/>
      <dgm:spPr/>
      <dgm:t>
        <a:bodyPr/>
        <a:lstStyle/>
        <a:p>
          <a:endParaRPr lang="en-US"/>
        </a:p>
      </dgm:t>
    </dgm:pt>
    <dgm:pt modelId="{79C7E25D-FDC6-46F5-A0E2-029188F08D17}" type="sibTrans" cxnId="{8EA66509-F426-4F9B-9682-9D20D2DF0FA6}">
      <dgm:prSet/>
      <dgm:spPr/>
      <dgm:t>
        <a:bodyPr/>
        <a:lstStyle/>
        <a:p>
          <a:endParaRPr lang="en-US"/>
        </a:p>
      </dgm:t>
    </dgm:pt>
    <dgm:pt modelId="{F8AB299A-9F5C-4A31-979B-E68570478358}">
      <dgm:prSet/>
      <dgm:spPr/>
      <dgm:t>
        <a:bodyPr/>
        <a:lstStyle/>
        <a:p>
          <a:r>
            <a:rPr lang="en-US"/>
            <a:t>Based on what we learn, what does this prediction mean for the environment?</a:t>
          </a:r>
        </a:p>
      </dgm:t>
    </dgm:pt>
    <dgm:pt modelId="{4BE78B99-8473-4157-AD4A-670239369783}" type="parTrans" cxnId="{3CFC822C-9EED-409D-8692-CE1C620603BD}">
      <dgm:prSet/>
      <dgm:spPr/>
      <dgm:t>
        <a:bodyPr/>
        <a:lstStyle/>
        <a:p>
          <a:endParaRPr lang="en-US"/>
        </a:p>
      </dgm:t>
    </dgm:pt>
    <dgm:pt modelId="{D551603F-B17D-4F95-84E6-47B7A7878333}" type="sibTrans" cxnId="{3CFC822C-9EED-409D-8692-CE1C620603BD}">
      <dgm:prSet/>
      <dgm:spPr/>
      <dgm:t>
        <a:bodyPr/>
        <a:lstStyle/>
        <a:p>
          <a:endParaRPr lang="en-US"/>
        </a:p>
      </dgm:t>
    </dgm:pt>
    <dgm:pt modelId="{FD87E1ED-A691-427D-97B7-C85A3AFB2C38}">
      <dgm:prSet/>
      <dgm:spPr/>
      <dgm:t>
        <a:bodyPr/>
        <a:lstStyle/>
        <a:p>
          <a:r>
            <a:rPr lang="en-GB" dirty="0"/>
            <a:t>Given recent events such as the fires in the Amazon and more demand on land cultivation, can we find any correlation between those events and the export of meat?</a:t>
          </a:r>
          <a:endParaRPr lang="en-US" dirty="0"/>
        </a:p>
      </dgm:t>
    </dgm:pt>
    <dgm:pt modelId="{505ECA74-C305-40B3-A3F0-629DF8927CB8}" type="parTrans" cxnId="{BF895690-5170-439E-B7CB-3510CD0BBA82}">
      <dgm:prSet/>
      <dgm:spPr/>
      <dgm:t>
        <a:bodyPr/>
        <a:lstStyle/>
        <a:p>
          <a:endParaRPr lang="en-US"/>
        </a:p>
      </dgm:t>
    </dgm:pt>
    <dgm:pt modelId="{432DFBF1-F9ED-42C6-B9AC-38E8796CAABB}" type="sibTrans" cxnId="{BF895690-5170-439E-B7CB-3510CD0BBA82}">
      <dgm:prSet/>
      <dgm:spPr/>
      <dgm:t>
        <a:bodyPr/>
        <a:lstStyle/>
        <a:p>
          <a:endParaRPr lang="en-US"/>
        </a:p>
      </dgm:t>
    </dgm:pt>
    <dgm:pt modelId="{B734DC5C-F863-4EAC-A096-780097C217F2}" type="pres">
      <dgm:prSet presAssocID="{C9BFB5D0-FFD1-4D16-B378-D1B59E7141A5}" presName="linear" presStyleCnt="0">
        <dgm:presLayoutVars>
          <dgm:animLvl val="lvl"/>
          <dgm:resizeHandles val="exact"/>
        </dgm:presLayoutVars>
      </dgm:prSet>
      <dgm:spPr/>
    </dgm:pt>
    <dgm:pt modelId="{7B24991D-4256-4B90-BF8C-0BA972F34E3D}" type="pres">
      <dgm:prSet presAssocID="{7DDD3F9B-B462-41EC-B0FB-CF03EE1044B2}" presName="parentText" presStyleLbl="node1" presStyleIdx="0" presStyleCnt="3">
        <dgm:presLayoutVars>
          <dgm:chMax val="0"/>
          <dgm:bulletEnabled val="1"/>
        </dgm:presLayoutVars>
      </dgm:prSet>
      <dgm:spPr/>
    </dgm:pt>
    <dgm:pt modelId="{D31E6686-0254-4C2E-A078-9F8A5D1948DA}" type="pres">
      <dgm:prSet presAssocID="{79C7E25D-FDC6-46F5-A0E2-029188F08D17}" presName="spacer" presStyleCnt="0"/>
      <dgm:spPr/>
    </dgm:pt>
    <dgm:pt modelId="{E72944DC-5900-49F8-9C54-150CD29EDABA}" type="pres">
      <dgm:prSet presAssocID="{F8AB299A-9F5C-4A31-979B-E68570478358}" presName="parentText" presStyleLbl="node1" presStyleIdx="1" presStyleCnt="3">
        <dgm:presLayoutVars>
          <dgm:chMax val="0"/>
          <dgm:bulletEnabled val="1"/>
        </dgm:presLayoutVars>
      </dgm:prSet>
      <dgm:spPr/>
    </dgm:pt>
    <dgm:pt modelId="{02A635CD-545E-47E0-8567-6015B4EACF4E}" type="pres">
      <dgm:prSet presAssocID="{D551603F-B17D-4F95-84E6-47B7A7878333}" presName="spacer" presStyleCnt="0"/>
      <dgm:spPr/>
    </dgm:pt>
    <dgm:pt modelId="{D96C09E0-7AF2-4E76-9290-580A8C576D62}" type="pres">
      <dgm:prSet presAssocID="{FD87E1ED-A691-427D-97B7-C85A3AFB2C38}" presName="parentText" presStyleLbl="node1" presStyleIdx="2" presStyleCnt="3">
        <dgm:presLayoutVars>
          <dgm:chMax val="0"/>
          <dgm:bulletEnabled val="1"/>
        </dgm:presLayoutVars>
      </dgm:prSet>
      <dgm:spPr/>
    </dgm:pt>
  </dgm:ptLst>
  <dgm:cxnLst>
    <dgm:cxn modelId="{8EA66509-F426-4F9B-9682-9D20D2DF0FA6}" srcId="{C9BFB5D0-FFD1-4D16-B378-D1B59E7141A5}" destId="{7DDD3F9B-B462-41EC-B0FB-CF03EE1044B2}" srcOrd="0" destOrd="0" parTransId="{CD32D672-3245-4663-8041-CD3D80D0E6DF}" sibTransId="{79C7E25D-FDC6-46F5-A0E2-029188F08D17}"/>
    <dgm:cxn modelId="{3CFC822C-9EED-409D-8692-CE1C620603BD}" srcId="{C9BFB5D0-FFD1-4D16-B378-D1B59E7141A5}" destId="{F8AB299A-9F5C-4A31-979B-E68570478358}" srcOrd="1" destOrd="0" parTransId="{4BE78B99-8473-4157-AD4A-670239369783}" sibTransId="{D551603F-B17D-4F95-84E6-47B7A7878333}"/>
    <dgm:cxn modelId="{9FA14448-4841-4B68-953F-63CFAA2599A6}" type="presOf" srcId="{FD87E1ED-A691-427D-97B7-C85A3AFB2C38}" destId="{D96C09E0-7AF2-4E76-9290-580A8C576D62}" srcOrd="0" destOrd="0" presId="urn:microsoft.com/office/officeart/2005/8/layout/vList2"/>
    <dgm:cxn modelId="{7ABE7A4C-346E-4C30-BBD6-E40D0DF650F8}" type="presOf" srcId="{F8AB299A-9F5C-4A31-979B-E68570478358}" destId="{E72944DC-5900-49F8-9C54-150CD29EDABA}" srcOrd="0" destOrd="0" presId="urn:microsoft.com/office/officeart/2005/8/layout/vList2"/>
    <dgm:cxn modelId="{BF895690-5170-439E-B7CB-3510CD0BBA82}" srcId="{C9BFB5D0-FFD1-4D16-B378-D1B59E7141A5}" destId="{FD87E1ED-A691-427D-97B7-C85A3AFB2C38}" srcOrd="2" destOrd="0" parTransId="{505ECA74-C305-40B3-A3F0-629DF8927CB8}" sibTransId="{432DFBF1-F9ED-42C6-B9AC-38E8796CAABB}"/>
    <dgm:cxn modelId="{55BF4E95-C656-4022-9CCF-BDA3FA6B9635}" type="presOf" srcId="{7DDD3F9B-B462-41EC-B0FB-CF03EE1044B2}" destId="{7B24991D-4256-4B90-BF8C-0BA972F34E3D}" srcOrd="0" destOrd="0" presId="urn:microsoft.com/office/officeart/2005/8/layout/vList2"/>
    <dgm:cxn modelId="{AAEDBBEC-D750-41CD-9D28-B5BDCA92B59F}" type="presOf" srcId="{C9BFB5D0-FFD1-4D16-B378-D1B59E7141A5}" destId="{B734DC5C-F863-4EAC-A096-780097C217F2}" srcOrd="0" destOrd="0" presId="urn:microsoft.com/office/officeart/2005/8/layout/vList2"/>
    <dgm:cxn modelId="{97C4BD0B-C5AD-4225-859D-94C2C2BC0846}" type="presParOf" srcId="{B734DC5C-F863-4EAC-A096-780097C217F2}" destId="{7B24991D-4256-4B90-BF8C-0BA972F34E3D}" srcOrd="0" destOrd="0" presId="urn:microsoft.com/office/officeart/2005/8/layout/vList2"/>
    <dgm:cxn modelId="{93C56995-0D9D-4CF5-94DF-579759744B2F}" type="presParOf" srcId="{B734DC5C-F863-4EAC-A096-780097C217F2}" destId="{D31E6686-0254-4C2E-A078-9F8A5D1948DA}" srcOrd="1" destOrd="0" presId="urn:microsoft.com/office/officeart/2005/8/layout/vList2"/>
    <dgm:cxn modelId="{68F72D49-6E88-4A82-AAA0-EE0D774E37A2}" type="presParOf" srcId="{B734DC5C-F863-4EAC-A096-780097C217F2}" destId="{E72944DC-5900-49F8-9C54-150CD29EDABA}" srcOrd="2" destOrd="0" presId="urn:microsoft.com/office/officeart/2005/8/layout/vList2"/>
    <dgm:cxn modelId="{85F47AAC-AA8E-4598-9D06-A69C347D7888}" type="presParOf" srcId="{B734DC5C-F863-4EAC-A096-780097C217F2}" destId="{02A635CD-545E-47E0-8567-6015B4EACF4E}" srcOrd="3" destOrd="0" presId="urn:microsoft.com/office/officeart/2005/8/layout/vList2"/>
    <dgm:cxn modelId="{118DFE8D-44E2-4CE3-ABC5-E668B9A1077B}" type="presParOf" srcId="{B734DC5C-F863-4EAC-A096-780097C217F2}" destId="{D96C09E0-7AF2-4E76-9290-580A8C576D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AC6691-1C60-4287-A7C1-46B85A54149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3F1A572-3B57-4077-9BDC-683B9AB7D117}">
      <dgm:prSet/>
      <dgm:spPr/>
      <dgm:t>
        <a:bodyPr/>
        <a:lstStyle/>
        <a:p>
          <a:r>
            <a:rPr lang="en-GB"/>
            <a:t>I obtained my dataset from data.gov which is a website of the U.S. Government’s data for public use.</a:t>
          </a:r>
          <a:endParaRPr lang="en-US"/>
        </a:p>
      </dgm:t>
    </dgm:pt>
    <dgm:pt modelId="{A713165F-8378-4ED3-8743-44E90A861C40}" type="parTrans" cxnId="{CD73B239-53AF-43DB-A7E0-F332A636FF51}">
      <dgm:prSet/>
      <dgm:spPr/>
      <dgm:t>
        <a:bodyPr/>
        <a:lstStyle/>
        <a:p>
          <a:endParaRPr lang="en-US"/>
        </a:p>
      </dgm:t>
    </dgm:pt>
    <dgm:pt modelId="{2CFD91B1-7837-4B45-9B30-E034C1E44788}" type="sibTrans" cxnId="{CD73B239-53AF-43DB-A7E0-F332A636FF51}">
      <dgm:prSet/>
      <dgm:spPr/>
      <dgm:t>
        <a:bodyPr/>
        <a:lstStyle/>
        <a:p>
          <a:endParaRPr lang="en-US"/>
        </a:p>
      </dgm:t>
    </dgm:pt>
    <dgm:pt modelId="{E2DC70CF-D674-4573-B7AA-EF0D819A4905}">
      <dgm:prSet/>
      <dgm:spPr/>
      <dgm:t>
        <a:bodyPr/>
        <a:lstStyle/>
        <a:p>
          <a:r>
            <a:rPr lang="en-GB" dirty="0"/>
            <a:t>My features will include the amount of livestock and meat products exported from the USA to different countries from 1990 to present. </a:t>
          </a:r>
          <a:endParaRPr lang="en-US" dirty="0"/>
        </a:p>
      </dgm:t>
    </dgm:pt>
    <dgm:pt modelId="{CBC1E4DB-3E0A-424C-BF43-D34A8A53D809}" type="parTrans" cxnId="{21A2640A-BF57-469A-B5C3-6A664CB8B031}">
      <dgm:prSet/>
      <dgm:spPr/>
      <dgm:t>
        <a:bodyPr/>
        <a:lstStyle/>
        <a:p>
          <a:endParaRPr lang="en-US"/>
        </a:p>
      </dgm:t>
    </dgm:pt>
    <dgm:pt modelId="{30616F09-618A-46BD-8821-758F04507C04}" type="sibTrans" cxnId="{21A2640A-BF57-469A-B5C3-6A664CB8B031}">
      <dgm:prSet/>
      <dgm:spPr/>
      <dgm:t>
        <a:bodyPr/>
        <a:lstStyle/>
        <a:p>
          <a:endParaRPr lang="en-US"/>
        </a:p>
      </dgm:t>
    </dgm:pt>
    <dgm:pt modelId="{C298B608-8B7B-4727-A46B-B6E04EADC75D}" type="pres">
      <dgm:prSet presAssocID="{41AC6691-1C60-4287-A7C1-46B85A541494}" presName="vert0" presStyleCnt="0">
        <dgm:presLayoutVars>
          <dgm:dir/>
          <dgm:animOne val="branch"/>
          <dgm:animLvl val="lvl"/>
        </dgm:presLayoutVars>
      </dgm:prSet>
      <dgm:spPr/>
    </dgm:pt>
    <dgm:pt modelId="{02DE6796-DDAC-43E2-B751-EA089A151AFD}" type="pres">
      <dgm:prSet presAssocID="{73F1A572-3B57-4077-9BDC-683B9AB7D117}" presName="thickLine" presStyleLbl="alignNode1" presStyleIdx="0" presStyleCnt="2"/>
      <dgm:spPr/>
    </dgm:pt>
    <dgm:pt modelId="{101A130B-3C4C-4E07-A4B8-036667BE8A12}" type="pres">
      <dgm:prSet presAssocID="{73F1A572-3B57-4077-9BDC-683B9AB7D117}" presName="horz1" presStyleCnt="0"/>
      <dgm:spPr/>
    </dgm:pt>
    <dgm:pt modelId="{529DD92A-5AF0-4E18-B3B9-E9684C625696}" type="pres">
      <dgm:prSet presAssocID="{73F1A572-3B57-4077-9BDC-683B9AB7D117}" presName="tx1" presStyleLbl="revTx" presStyleIdx="0" presStyleCnt="2"/>
      <dgm:spPr/>
    </dgm:pt>
    <dgm:pt modelId="{E10F86CC-3CA3-485E-B42F-0ECE572505B8}" type="pres">
      <dgm:prSet presAssocID="{73F1A572-3B57-4077-9BDC-683B9AB7D117}" presName="vert1" presStyleCnt="0"/>
      <dgm:spPr/>
    </dgm:pt>
    <dgm:pt modelId="{F14F9A13-7DC4-416A-A1FE-90B711211B3D}" type="pres">
      <dgm:prSet presAssocID="{E2DC70CF-D674-4573-B7AA-EF0D819A4905}" presName="thickLine" presStyleLbl="alignNode1" presStyleIdx="1" presStyleCnt="2"/>
      <dgm:spPr/>
    </dgm:pt>
    <dgm:pt modelId="{92A7F03C-6AAC-49AF-AE37-8504D97A063A}" type="pres">
      <dgm:prSet presAssocID="{E2DC70CF-D674-4573-B7AA-EF0D819A4905}" presName="horz1" presStyleCnt="0"/>
      <dgm:spPr/>
    </dgm:pt>
    <dgm:pt modelId="{57EB8C43-567E-4AD0-9A47-CE6B8F7BA952}" type="pres">
      <dgm:prSet presAssocID="{E2DC70CF-D674-4573-B7AA-EF0D819A4905}" presName="tx1" presStyleLbl="revTx" presStyleIdx="1" presStyleCnt="2"/>
      <dgm:spPr/>
    </dgm:pt>
    <dgm:pt modelId="{75A9DA6E-3E91-4C19-9FB7-15203782837B}" type="pres">
      <dgm:prSet presAssocID="{E2DC70CF-D674-4573-B7AA-EF0D819A4905}" presName="vert1" presStyleCnt="0"/>
      <dgm:spPr/>
    </dgm:pt>
  </dgm:ptLst>
  <dgm:cxnLst>
    <dgm:cxn modelId="{21A2640A-BF57-469A-B5C3-6A664CB8B031}" srcId="{41AC6691-1C60-4287-A7C1-46B85A541494}" destId="{E2DC70CF-D674-4573-B7AA-EF0D819A4905}" srcOrd="1" destOrd="0" parTransId="{CBC1E4DB-3E0A-424C-BF43-D34A8A53D809}" sibTransId="{30616F09-618A-46BD-8821-758F04507C04}"/>
    <dgm:cxn modelId="{CD73B239-53AF-43DB-A7E0-F332A636FF51}" srcId="{41AC6691-1C60-4287-A7C1-46B85A541494}" destId="{73F1A572-3B57-4077-9BDC-683B9AB7D117}" srcOrd="0" destOrd="0" parTransId="{A713165F-8378-4ED3-8743-44E90A861C40}" sibTransId="{2CFD91B1-7837-4B45-9B30-E034C1E44788}"/>
    <dgm:cxn modelId="{5A7B5A60-8B82-491B-BA73-EA0290A82FD8}" type="presOf" srcId="{41AC6691-1C60-4287-A7C1-46B85A541494}" destId="{C298B608-8B7B-4727-A46B-B6E04EADC75D}" srcOrd="0" destOrd="0" presId="urn:microsoft.com/office/officeart/2008/layout/LinedList"/>
    <dgm:cxn modelId="{BF076FDF-BC22-4790-81A2-6759F3B4F825}" type="presOf" srcId="{E2DC70CF-D674-4573-B7AA-EF0D819A4905}" destId="{57EB8C43-567E-4AD0-9A47-CE6B8F7BA952}" srcOrd="0" destOrd="0" presId="urn:microsoft.com/office/officeart/2008/layout/LinedList"/>
    <dgm:cxn modelId="{18F385F2-CCC6-4D2E-A414-B2AB536B02D8}" type="presOf" srcId="{73F1A572-3B57-4077-9BDC-683B9AB7D117}" destId="{529DD92A-5AF0-4E18-B3B9-E9684C625696}" srcOrd="0" destOrd="0" presId="urn:microsoft.com/office/officeart/2008/layout/LinedList"/>
    <dgm:cxn modelId="{B19A4108-0484-4F7E-BF46-5C68894682E2}" type="presParOf" srcId="{C298B608-8B7B-4727-A46B-B6E04EADC75D}" destId="{02DE6796-DDAC-43E2-B751-EA089A151AFD}" srcOrd="0" destOrd="0" presId="urn:microsoft.com/office/officeart/2008/layout/LinedList"/>
    <dgm:cxn modelId="{CD04A30A-ACB5-4F48-884E-99EA771AA4AE}" type="presParOf" srcId="{C298B608-8B7B-4727-A46B-B6E04EADC75D}" destId="{101A130B-3C4C-4E07-A4B8-036667BE8A12}" srcOrd="1" destOrd="0" presId="urn:microsoft.com/office/officeart/2008/layout/LinedList"/>
    <dgm:cxn modelId="{ABF55FBD-5DB1-4BA5-9C85-B76635638210}" type="presParOf" srcId="{101A130B-3C4C-4E07-A4B8-036667BE8A12}" destId="{529DD92A-5AF0-4E18-B3B9-E9684C625696}" srcOrd="0" destOrd="0" presId="urn:microsoft.com/office/officeart/2008/layout/LinedList"/>
    <dgm:cxn modelId="{F66486AE-9A3E-475D-A6FF-D39229BACC2B}" type="presParOf" srcId="{101A130B-3C4C-4E07-A4B8-036667BE8A12}" destId="{E10F86CC-3CA3-485E-B42F-0ECE572505B8}" srcOrd="1" destOrd="0" presId="urn:microsoft.com/office/officeart/2008/layout/LinedList"/>
    <dgm:cxn modelId="{84F26A42-1CCD-4346-A661-A83B106EB69E}" type="presParOf" srcId="{C298B608-8B7B-4727-A46B-B6E04EADC75D}" destId="{F14F9A13-7DC4-416A-A1FE-90B711211B3D}" srcOrd="2" destOrd="0" presId="urn:microsoft.com/office/officeart/2008/layout/LinedList"/>
    <dgm:cxn modelId="{88C9997B-AE9B-4AE2-9F21-425C7B16EA0F}" type="presParOf" srcId="{C298B608-8B7B-4727-A46B-B6E04EADC75D}" destId="{92A7F03C-6AAC-49AF-AE37-8504D97A063A}" srcOrd="3" destOrd="0" presId="urn:microsoft.com/office/officeart/2008/layout/LinedList"/>
    <dgm:cxn modelId="{27FCD141-25CD-4FE3-9826-50103F516867}" type="presParOf" srcId="{92A7F03C-6AAC-49AF-AE37-8504D97A063A}" destId="{57EB8C43-567E-4AD0-9A47-CE6B8F7BA952}" srcOrd="0" destOrd="0" presId="urn:microsoft.com/office/officeart/2008/layout/LinedList"/>
    <dgm:cxn modelId="{55229C92-4230-4074-832C-913D5A2C1F95}" type="presParOf" srcId="{92A7F03C-6AAC-49AF-AE37-8504D97A063A}" destId="{75A9DA6E-3E91-4C19-9FB7-1520378283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B35EE0-75AB-4757-A2B6-7EDA4EB980BD}" type="doc">
      <dgm:prSet loTypeId="urn:microsoft.com/office/officeart/2016/7/layout/BasicLinearProcessNumbered" loCatId="process" qsTypeId="urn:microsoft.com/office/officeart/2005/8/quickstyle/simple2" qsCatId="simple" csTypeId="urn:microsoft.com/office/officeart/2005/8/colors/colorful5" csCatId="colorful"/>
      <dgm:spPr/>
      <dgm:t>
        <a:bodyPr/>
        <a:lstStyle/>
        <a:p>
          <a:endParaRPr lang="en-US"/>
        </a:p>
      </dgm:t>
    </dgm:pt>
    <dgm:pt modelId="{3C67C6B1-D250-4A46-A956-199737124118}">
      <dgm:prSet/>
      <dgm:spPr/>
      <dgm:t>
        <a:bodyPr/>
        <a:lstStyle/>
        <a:p>
          <a:r>
            <a:rPr lang="en-GB"/>
            <a:t>I will employ machine learning NLP such as word2vec and lemmatising techniques to classify each commodity description to a more simplified commodity in order to clean the data so it will be suitable for aggregation. </a:t>
          </a:r>
          <a:endParaRPr lang="en-US"/>
        </a:p>
      </dgm:t>
    </dgm:pt>
    <dgm:pt modelId="{86CAA82A-643D-4986-AC1B-B6A723092980}" type="parTrans" cxnId="{F4ECC403-43CD-4F40-AA23-7B2C7A8AF0A8}">
      <dgm:prSet/>
      <dgm:spPr/>
      <dgm:t>
        <a:bodyPr/>
        <a:lstStyle/>
        <a:p>
          <a:endParaRPr lang="en-US"/>
        </a:p>
      </dgm:t>
    </dgm:pt>
    <dgm:pt modelId="{027FF7A8-2E29-44D8-9F91-CCA70ACD4732}" type="sibTrans" cxnId="{F4ECC403-43CD-4F40-AA23-7B2C7A8AF0A8}">
      <dgm:prSet phldrT="1" phldr="0"/>
      <dgm:spPr/>
      <dgm:t>
        <a:bodyPr/>
        <a:lstStyle/>
        <a:p>
          <a:r>
            <a:rPr lang="en-US"/>
            <a:t>1</a:t>
          </a:r>
        </a:p>
      </dgm:t>
    </dgm:pt>
    <dgm:pt modelId="{0886B89A-6F02-47DE-8928-7A0ACED20323}">
      <dgm:prSet/>
      <dgm:spPr/>
      <dgm:t>
        <a:bodyPr/>
        <a:lstStyle/>
        <a:p>
          <a:r>
            <a:rPr lang="en-GB"/>
            <a:t>I will use ARIMA modelling to model the number of livestock and meat products exported from the USA and project it further out. I will also use GridSearch to optimise the parameters  when using the ARIMA modelling. </a:t>
          </a:r>
          <a:endParaRPr lang="en-US"/>
        </a:p>
      </dgm:t>
    </dgm:pt>
    <dgm:pt modelId="{89532FD5-E9B9-4DA3-9D3B-801F87F2D4F6}" type="parTrans" cxnId="{2AB7EC43-D535-4A92-872D-75519F435F49}">
      <dgm:prSet/>
      <dgm:spPr/>
      <dgm:t>
        <a:bodyPr/>
        <a:lstStyle/>
        <a:p>
          <a:endParaRPr lang="en-US"/>
        </a:p>
      </dgm:t>
    </dgm:pt>
    <dgm:pt modelId="{28CFD5C8-7510-4533-89B5-9B50B53E37E1}" type="sibTrans" cxnId="{2AB7EC43-D535-4A92-872D-75519F435F49}">
      <dgm:prSet phldrT="2" phldr="0"/>
      <dgm:spPr/>
      <dgm:t>
        <a:bodyPr/>
        <a:lstStyle/>
        <a:p>
          <a:r>
            <a:rPr lang="en-US"/>
            <a:t>2</a:t>
          </a:r>
        </a:p>
      </dgm:t>
    </dgm:pt>
    <dgm:pt modelId="{C96265F7-504E-4A25-961F-A675A3C996AF}">
      <dgm:prSet/>
      <dgm:spPr/>
      <dgm:t>
        <a:bodyPr/>
        <a:lstStyle/>
        <a:p>
          <a:r>
            <a:rPr lang="en-GB"/>
            <a:t>I will use neural network techniques such as LSTM to model the amount livestock and meat products exported from the USA and project it further out.</a:t>
          </a:r>
          <a:endParaRPr lang="en-US"/>
        </a:p>
      </dgm:t>
    </dgm:pt>
    <dgm:pt modelId="{7256EAC8-DBAC-4CA4-A57C-C663410C8694}" type="parTrans" cxnId="{BD003978-03AD-4844-9B47-F4CC78A2796A}">
      <dgm:prSet/>
      <dgm:spPr/>
      <dgm:t>
        <a:bodyPr/>
        <a:lstStyle/>
        <a:p>
          <a:endParaRPr lang="en-US"/>
        </a:p>
      </dgm:t>
    </dgm:pt>
    <dgm:pt modelId="{3D128400-8763-41D2-A56D-BFEDE4D77D2A}" type="sibTrans" cxnId="{BD003978-03AD-4844-9B47-F4CC78A2796A}">
      <dgm:prSet phldrT="3" phldr="0"/>
      <dgm:spPr/>
      <dgm:t>
        <a:bodyPr/>
        <a:lstStyle/>
        <a:p>
          <a:r>
            <a:rPr lang="en-US"/>
            <a:t>3</a:t>
          </a:r>
        </a:p>
      </dgm:t>
    </dgm:pt>
    <dgm:pt modelId="{F340FD4F-47E9-4DEF-B40D-C553F2CA1B19}" type="pres">
      <dgm:prSet presAssocID="{62B35EE0-75AB-4757-A2B6-7EDA4EB980BD}" presName="Name0" presStyleCnt="0">
        <dgm:presLayoutVars>
          <dgm:animLvl val="lvl"/>
          <dgm:resizeHandles val="exact"/>
        </dgm:presLayoutVars>
      </dgm:prSet>
      <dgm:spPr/>
    </dgm:pt>
    <dgm:pt modelId="{9EA731D2-A8DC-4D1B-8FE9-C09A8A0F341A}" type="pres">
      <dgm:prSet presAssocID="{3C67C6B1-D250-4A46-A956-199737124118}" presName="compositeNode" presStyleCnt="0">
        <dgm:presLayoutVars>
          <dgm:bulletEnabled val="1"/>
        </dgm:presLayoutVars>
      </dgm:prSet>
      <dgm:spPr/>
    </dgm:pt>
    <dgm:pt modelId="{25660C22-2CDA-4EE5-AF92-380D5BD1BCDD}" type="pres">
      <dgm:prSet presAssocID="{3C67C6B1-D250-4A46-A956-199737124118}" presName="bgRect" presStyleLbl="bgAccFollowNode1" presStyleIdx="0" presStyleCnt="3"/>
      <dgm:spPr/>
    </dgm:pt>
    <dgm:pt modelId="{D1B6F37F-2F46-47F3-B1F9-89B22456627D}" type="pres">
      <dgm:prSet presAssocID="{027FF7A8-2E29-44D8-9F91-CCA70ACD4732}" presName="sibTransNodeCircle" presStyleLbl="alignNode1" presStyleIdx="0" presStyleCnt="6">
        <dgm:presLayoutVars>
          <dgm:chMax val="0"/>
          <dgm:bulletEnabled/>
        </dgm:presLayoutVars>
      </dgm:prSet>
      <dgm:spPr/>
    </dgm:pt>
    <dgm:pt modelId="{3BA8756F-941E-4CBC-9FB8-BC6729CBDEB3}" type="pres">
      <dgm:prSet presAssocID="{3C67C6B1-D250-4A46-A956-199737124118}" presName="bottomLine" presStyleLbl="alignNode1" presStyleIdx="1" presStyleCnt="6">
        <dgm:presLayoutVars/>
      </dgm:prSet>
      <dgm:spPr/>
    </dgm:pt>
    <dgm:pt modelId="{9AA44E5E-F2FF-4DD1-A22F-9E5E6327B862}" type="pres">
      <dgm:prSet presAssocID="{3C67C6B1-D250-4A46-A956-199737124118}" presName="nodeText" presStyleLbl="bgAccFollowNode1" presStyleIdx="0" presStyleCnt="3">
        <dgm:presLayoutVars>
          <dgm:bulletEnabled val="1"/>
        </dgm:presLayoutVars>
      </dgm:prSet>
      <dgm:spPr/>
    </dgm:pt>
    <dgm:pt modelId="{CC095F72-3144-498A-81F7-02DE6716C1A6}" type="pres">
      <dgm:prSet presAssocID="{027FF7A8-2E29-44D8-9F91-CCA70ACD4732}" presName="sibTrans" presStyleCnt="0"/>
      <dgm:spPr/>
    </dgm:pt>
    <dgm:pt modelId="{D456CAA9-0385-4839-B459-165AAB169C45}" type="pres">
      <dgm:prSet presAssocID="{0886B89A-6F02-47DE-8928-7A0ACED20323}" presName="compositeNode" presStyleCnt="0">
        <dgm:presLayoutVars>
          <dgm:bulletEnabled val="1"/>
        </dgm:presLayoutVars>
      </dgm:prSet>
      <dgm:spPr/>
    </dgm:pt>
    <dgm:pt modelId="{B8920AE6-11F5-4CC6-BF39-644892C5A9FD}" type="pres">
      <dgm:prSet presAssocID="{0886B89A-6F02-47DE-8928-7A0ACED20323}" presName="bgRect" presStyleLbl="bgAccFollowNode1" presStyleIdx="1" presStyleCnt="3"/>
      <dgm:spPr/>
    </dgm:pt>
    <dgm:pt modelId="{16FE083B-F4FE-4599-BF87-1FA5A308F44B}" type="pres">
      <dgm:prSet presAssocID="{28CFD5C8-7510-4533-89B5-9B50B53E37E1}" presName="sibTransNodeCircle" presStyleLbl="alignNode1" presStyleIdx="2" presStyleCnt="6">
        <dgm:presLayoutVars>
          <dgm:chMax val="0"/>
          <dgm:bulletEnabled/>
        </dgm:presLayoutVars>
      </dgm:prSet>
      <dgm:spPr/>
    </dgm:pt>
    <dgm:pt modelId="{958307FA-0212-43A7-A2CA-B2F4CD2D4AC7}" type="pres">
      <dgm:prSet presAssocID="{0886B89A-6F02-47DE-8928-7A0ACED20323}" presName="bottomLine" presStyleLbl="alignNode1" presStyleIdx="3" presStyleCnt="6">
        <dgm:presLayoutVars/>
      </dgm:prSet>
      <dgm:spPr/>
    </dgm:pt>
    <dgm:pt modelId="{A218C68B-8C24-46F5-B3B4-DF29A743F69B}" type="pres">
      <dgm:prSet presAssocID="{0886B89A-6F02-47DE-8928-7A0ACED20323}" presName="nodeText" presStyleLbl="bgAccFollowNode1" presStyleIdx="1" presStyleCnt="3">
        <dgm:presLayoutVars>
          <dgm:bulletEnabled val="1"/>
        </dgm:presLayoutVars>
      </dgm:prSet>
      <dgm:spPr/>
    </dgm:pt>
    <dgm:pt modelId="{C2ED11C6-2649-434A-BDC7-F4BF7AB27EED}" type="pres">
      <dgm:prSet presAssocID="{28CFD5C8-7510-4533-89B5-9B50B53E37E1}" presName="sibTrans" presStyleCnt="0"/>
      <dgm:spPr/>
    </dgm:pt>
    <dgm:pt modelId="{26149986-6DE1-4B9C-9783-B629BD73D4BD}" type="pres">
      <dgm:prSet presAssocID="{C96265F7-504E-4A25-961F-A675A3C996AF}" presName="compositeNode" presStyleCnt="0">
        <dgm:presLayoutVars>
          <dgm:bulletEnabled val="1"/>
        </dgm:presLayoutVars>
      </dgm:prSet>
      <dgm:spPr/>
    </dgm:pt>
    <dgm:pt modelId="{BE18BEC6-9F26-41A6-9C78-6271D8B106F2}" type="pres">
      <dgm:prSet presAssocID="{C96265F7-504E-4A25-961F-A675A3C996AF}" presName="bgRect" presStyleLbl="bgAccFollowNode1" presStyleIdx="2" presStyleCnt="3"/>
      <dgm:spPr/>
    </dgm:pt>
    <dgm:pt modelId="{DB11CAEB-B68C-400F-908B-DAE9450984F5}" type="pres">
      <dgm:prSet presAssocID="{3D128400-8763-41D2-A56D-BFEDE4D77D2A}" presName="sibTransNodeCircle" presStyleLbl="alignNode1" presStyleIdx="4" presStyleCnt="6">
        <dgm:presLayoutVars>
          <dgm:chMax val="0"/>
          <dgm:bulletEnabled/>
        </dgm:presLayoutVars>
      </dgm:prSet>
      <dgm:spPr/>
    </dgm:pt>
    <dgm:pt modelId="{35864188-E66E-4B5A-A8F8-0EF417479BD3}" type="pres">
      <dgm:prSet presAssocID="{C96265F7-504E-4A25-961F-A675A3C996AF}" presName="bottomLine" presStyleLbl="alignNode1" presStyleIdx="5" presStyleCnt="6">
        <dgm:presLayoutVars/>
      </dgm:prSet>
      <dgm:spPr/>
    </dgm:pt>
    <dgm:pt modelId="{6561F185-423D-415B-804B-BAD0111B63BF}" type="pres">
      <dgm:prSet presAssocID="{C96265F7-504E-4A25-961F-A675A3C996AF}" presName="nodeText" presStyleLbl="bgAccFollowNode1" presStyleIdx="2" presStyleCnt="3">
        <dgm:presLayoutVars>
          <dgm:bulletEnabled val="1"/>
        </dgm:presLayoutVars>
      </dgm:prSet>
      <dgm:spPr/>
    </dgm:pt>
  </dgm:ptLst>
  <dgm:cxnLst>
    <dgm:cxn modelId="{F4ECC403-43CD-4F40-AA23-7B2C7A8AF0A8}" srcId="{62B35EE0-75AB-4757-A2B6-7EDA4EB980BD}" destId="{3C67C6B1-D250-4A46-A956-199737124118}" srcOrd="0" destOrd="0" parTransId="{86CAA82A-643D-4986-AC1B-B6A723092980}" sibTransId="{027FF7A8-2E29-44D8-9F91-CCA70ACD4732}"/>
    <dgm:cxn modelId="{5F23620A-61E6-45CA-B40C-A9A2C0363AB3}" type="presOf" srcId="{C96265F7-504E-4A25-961F-A675A3C996AF}" destId="{6561F185-423D-415B-804B-BAD0111B63BF}" srcOrd="1" destOrd="0" presId="urn:microsoft.com/office/officeart/2016/7/layout/BasicLinearProcessNumbered"/>
    <dgm:cxn modelId="{F6BC5B33-B48E-4105-91ED-88E1B4A2BD40}" type="presOf" srcId="{3D128400-8763-41D2-A56D-BFEDE4D77D2A}" destId="{DB11CAEB-B68C-400F-908B-DAE9450984F5}" srcOrd="0" destOrd="0" presId="urn:microsoft.com/office/officeart/2016/7/layout/BasicLinearProcessNumbered"/>
    <dgm:cxn modelId="{2AB7EC43-D535-4A92-872D-75519F435F49}" srcId="{62B35EE0-75AB-4757-A2B6-7EDA4EB980BD}" destId="{0886B89A-6F02-47DE-8928-7A0ACED20323}" srcOrd="1" destOrd="0" parTransId="{89532FD5-E9B9-4DA3-9D3B-801F87F2D4F6}" sibTransId="{28CFD5C8-7510-4533-89B5-9B50B53E37E1}"/>
    <dgm:cxn modelId="{A6221576-13EC-42CB-8618-8D66BDD93BFB}" type="presOf" srcId="{3C67C6B1-D250-4A46-A956-199737124118}" destId="{9AA44E5E-F2FF-4DD1-A22F-9E5E6327B862}" srcOrd="1" destOrd="0" presId="urn:microsoft.com/office/officeart/2016/7/layout/BasicLinearProcessNumbered"/>
    <dgm:cxn modelId="{BD003978-03AD-4844-9B47-F4CC78A2796A}" srcId="{62B35EE0-75AB-4757-A2B6-7EDA4EB980BD}" destId="{C96265F7-504E-4A25-961F-A675A3C996AF}" srcOrd="2" destOrd="0" parTransId="{7256EAC8-DBAC-4CA4-A57C-C663410C8694}" sibTransId="{3D128400-8763-41D2-A56D-BFEDE4D77D2A}"/>
    <dgm:cxn modelId="{7F448FC7-4A91-4421-A24C-B4746E920E02}" type="presOf" srcId="{0886B89A-6F02-47DE-8928-7A0ACED20323}" destId="{A218C68B-8C24-46F5-B3B4-DF29A743F69B}" srcOrd="1" destOrd="0" presId="urn:microsoft.com/office/officeart/2016/7/layout/BasicLinearProcessNumbered"/>
    <dgm:cxn modelId="{008414CA-E0AE-4E6C-9FEF-CEC65D6C35DD}" type="presOf" srcId="{28CFD5C8-7510-4533-89B5-9B50B53E37E1}" destId="{16FE083B-F4FE-4599-BF87-1FA5A308F44B}" srcOrd="0" destOrd="0" presId="urn:microsoft.com/office/officeart/2016/7/layout/BasicLinearProcessNumbered"/>
    <dgm:cxn modelId="{DD1180D2-3D2E-434A-ACB2-C41115CDFFA3}" type="presOf" srcId="{62B35EE0-75AB-4757-A2B6-7EDA4EB980BD}" destId="{F340FD4F-47E9-4DEF-B40D-C553F2CA1B19}" srcOrd="0" destOrd="0" presId="urn:microsoft.com/office/officeart/2016/7/layout/BasicLinearProcessNumbered"/>
    <dgm:cxn modelId="{0450FCD3-0115-4373-890C-C653A3A25F8A}" type="presOf" srcId="{C96265F7-504E-4A25-961F-A675A3C996AF}" destId="{BE18BEC6-9F26-41A6-9C78-6271D8B106F2}" srcOrd="0" destOrd="0" presId="urn:microsoft.com/office/officeart/2016/7/layout/BasicLinearProcessNumbered"/>
    <dgm:cxn modelId="{7F7BFAD5-D6BB-4942-B34A-24A02FB32D6E}" type="presOf" srcId="{3C67C6B1-D250-4A46-A956-199737124118}" destId="{25660C22-2CDA-4EE5-AF92-380D5BD1BCDD}" srcOrd="0" destOrd="0" presId="urn:microsoft.com/office/officeart/2016/7/layout/BasicLinearProcessNumbered"/>
    <dgm:cxn modelId="{3AA8ABE3-A16C-4AA2-A2A0-D3EBBD71C2B7}" type="presOf" srcId="{0886B89A-6F02-47DE-8928-7A0ACED20323}" destId="{B8920AE6-11F5-4CC6-BF39-644892C5A9FD}" srcOrd="0" destOrd="0" presId="urn:microsoft.com/office/officeart/2016/7/layout/BasicLinearProcessNumbered"/>
    <dgm:cxn modelId="{39CC12F4-7B46-487A-8F02-E421FD291DE0}" type="presOf" srcId="{027FF7A8-2E29-44D8-9F91-CCA70ACD4732}" destId="{D1B6F37F-2F46-47F3-B1F9-89B22456627D}" srcOrd="0" destOrd="0" presId="urn:microsoft.com/office/officeart/2016/7/layout/BasicLinearProcessNumbered"/>
    <dgm:cxn modelId="{3E7C51F6-9350-4ADF-AB1B-838309A24D12}" type="presParOf" srcId="{F340FD4F-47E9-4DEF-B40D-C553F2CA1B19}" destId="{9EA731D2-A8DC-4D1B-8FE9-C09A8A0F341A}" srcOrd="0" destOrd="0" presId="urn:microsoft.com/office/officeart/2016/7/layout/BasicLinearProcessNumbered"/>
    <dgm:cxn modelId="{E70F327F-D40A-4CC2-8A7E-8CDD7B26B5A6}" type="presParOf" srcId="{9EA731D2-A8DC-4D1B-8FE9-C09A8A0F341A}" destId="{25660C22-2CDA-4EE5-AF92-380D5BD1BCDD}" srcOrd="0" destOrd="0" presId="urn:microsoft.com/office/officeart/2016/7/layout/BasicLinearProcessNumbered"/>
    <dgm:cxn modelId="{4ACADD7A-F5D3-4962-876D-A49791D4AD83}" type="presParOf" srcId="{9EA731D2-A8DC-4D1B-8FE9-C09A8A0F341A}" destId="{D1B6F37F-2F46-47F3-B1F9-89B22456627D}" srcOrd="1" destOrd="0" presId="urn:microsoft.com/office/officeart/2016/7/layout/BasicLinearProcessNumbered"/>
    <dgm:cxn modelId="{F072988B-ADE4-4C0E-A879-DAAEE08D8FF7}" type="presParOf" srcId="{9EA731D2-A8DC-4D1B-8FE9-C09A8A0F341A}" destId="{3BA8756F-941E-4CBC-9FB8-BC6729CBDEB3}" srcOrd="2" destOrd="0" presId="urn:microsoft.com/office/officeart/2016/7/layout/BasicLinearProcessNumbered"/>
    <dgm:cxn modelId="{8233B41D-A57B-44F4-B67C-84F342738DB0}" type="presParOf" srcId="{9EA731D2-A8DC-4D1B-8FE9-C09A8A0F341A}" destId="{9AA44E5E-F2FF-4DD1-A22F-9E5E6327B862}" srcOrd="3" destOrd="0" presId="urn:microsoft.com/office/officeart/2016/7/layout/BasicLinearProcessNumbered"/>
    <dgm:cxn modelId="{0014C0B2-2DBF-497E-A7CE-D4F57196050D}" type="presParOf" srcId="{F340FD4F-47E9-4DEF-B40D-C553F2CA1B19}" destId="{CC095F72-3144-498A-81F7-02DE6716C1A6}" srcOrd="1" destOrd="0" presId="urn:microsoft.com/office/officeart/2016/7/layout/BasicLinearProcessNumbered"/>
    <dgm:cxn modelId="{890F34E7-5984-4AEF-86F0-DBB78370B0AB}" type="presParOf" srcId="{F340FD4F-47E9-4DEF-B40D-C553F2CA1B19}" destId="{D456CAA9-0385-4839-B459-165AAB169C45}" srcOrd="2" destOrd="0" presId="urn:microsoft.com/office/officeart/2016/7/layout/BasicLinearProcessNumbered"/>
    <dgm:cxn modelId="{8A5E4A66-844B-4B92-A689-1146A2FB1DD7}" type="presParOf" srcId="{D456CAA9-0385-4839-B459-165AAB169C45}" destId="{B8920AE6-11F5-4CC6-BF39-644892C5A9FD}" srcOrd="0" destOrd="0" presId="urn:microsoft.com/office/officeart/2016/7/layout/BasicLinearProcessNumbered"/>
    <dgm:cxn modelId="{AB9924EC-7CF4-43D1-88D6-FCB64C6C93C8}" type="presParOf" srcId="{D456CAA9-0385-4839-B459-165AAB169C45}" destId="{16FE083B-F4FE-4599-BF87-1FA5A308F44B}" srcOrd="1" destOrd="0" presId="urn:microsoft.com/office/officeart/2016/7/layout/BasicLinearProcessNumbered"/>
    <dgm:cxn modelId="{2944B919-1105-4BBC-9DE6-4CBEC5BEF562}" type="presParOf" srcId="{D456CAA9-0385-4839-B459-165AAB169C45}" destId="{958307FA-0212-43A7-A2CA-B2F4CD2D4AC7}" srcOrd="2" destOrd="0" presId="urn:microsoft.com/office/officeart/2016/7/layout/BasicLinearProcessNumbered"/>
    <dgm:cxn modelId="{E0E1CC83-60A7-4993-A120-B0A5BC33A3E2}" type="presParOf" srcId="{D456CAA9-0385-4839-B459-165AAB169C45}" destId="{A218C68B-8C24-46F5-B3B4-DF29A743F69B}" srcOrd="3" destOrd="0" presId="urn:microsoft.com/office/officeart/2016/7/layout/BasicLinearProcessNumbered"/>
    <dgm:cxn modelId="{03DCBE5A-2CDE-4D22-94D6-15D610C3908C}" type="presParOf" srcId="{F340FD4F-47E9-4DEF-B40D-C553F2CA1B19}" destId="{C2ED11C6-2649-434A-BDC7-F4BF7AB27EED}" srcOrd="3" destOrd="0" presId="urn:microsoft.com/office/officeart/2016/7/layout/BasicLinearProcessNumbered"/>
    <dgm:cxn modelId="{66D8DA6A-28F4-4FA3-853A-9E2A20C07A31}" type="presParOf" srcId="{F340FD4F-47E9-4DEF-B40D-C553F2CA1B19}" destId="{26149986-6DE1-4B9C-9783-B629BD73D4BD}" srcOrd="4" destOrd="0" presId="urn:microsoft.com/office/officeart/2016/7/layout/BasicLinearProcessNumbered"/>
    <dgm:cxn modelId="{077F521A-4AF2-49E3-B5A4-DFC0145F2F8C}" type="presParOf" srcId="{26149986-6DE1-4B9C-9783-B629BD73D4BD}" destId="{BE18BEC6-9F26-41A6-9C78-6271D8B106F2}" srcOrd="0" destOrd="0" presId="urn:microsoft.com/office/officeart/2016/7/layout/BasicLinearProcessNumbered"/>
    <dgm:cxn modelId="{BD719661-DE71-4D8C-9AD1-8CFF2C58BED5}" type="presParOf" srcId="{26149986-6DE1-4B9C-9783-B629BD73D4BD}" destId="{DB11CAEB-B68C-400F-908B-DAE9450984F5}" srcOrd="1" destOrd="0" presId="urn:microsoft.com/office/officeart/2016/7/layout/BasicLinearProcessNumbered"/>
    <dgm:cxn modelId="{5A6F13CA-06C8-4E75-99C0-69962E28E20F}" type="presParOf" srcId="{26149986-6DE1-4B9C-9783-B629BD73D4BD}" destId="{35864188-E66E-4B5A-A8F8-0EF417479BD3}" srcOrd="2" destOrd="0" presId="urn:microsoft.com/office/officeart/2016/7/layout/BasicLinearProcessNumbered"/>
    <dgm:cxn modelId="{F5DA500D-7C48-41E3-BAB3-A9924E1EDFD2}" type="presParOf" srcId="{26149986-6DE1-4B9C-9783-B629BD73D4BD}" destId="{6561F185-423D-415B-804B-BAD0111B63B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76D1D8-1643-4595-B1DF-19C0FEE18F1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478077-B8D5-4DDF-B6BA-F411F9446345}">
      <dgm:prSet custT="1"/>
      <dgm:spPr/>
      <dgm:t>
        <a:bodyPr/>
        <a:lstStyle/>
        <a:p>
          <a:pPr>
            <a:lnSpc>
              <a:spcPct val="100000"/>
            </a:lnSpc>
            <a:defRPr cap="all"/>
          </a:pPr>
          <a:r>
            <a:rPr lang="en-GB" sz="1600" dirty="0"/>
            <a:t>For 2019 and 2020 the world will import total of 9 billion kg of meat from the US – 4.69 billion in 2019 and 4.73 billion in 2020.</a:t>
          </a:r>
        </a:p>
        <a:p>
          <a:pPr>
            <a:lnSpc>
              <a:spcPct val="100000"/>
            </a:lnSpc>
            <a:defRPr cap="all"/>
          </a:pPr>
          <a:r>
            <a:rPr lang="en-GB" sz="1600" dirty="0"/>
            <a:t> This is in total  83 million kilograms more than in  2018.</a:t>
          </a:r>
          <a:endParaRPr lang="en-US" sz="1600" dirty="0"/>
        </a:p>
      </dgm:t>
    </dgm:pt>
    <dgm:pt modelId="{62BD5AB7-CE6E-4404-8B1D-744CD8645E56}" type="parTrans" cxnId="{74C07752-ADFC-4992-88F9-005B62DB22AD}">
      <dgm:prSet/>
      <dgm:spPr/>
      <dgm:t>
        <a:bodyPr/>
        <a:lstStyle/>
        <a:p>
          <a:endParaRPr lang="en-US"/>
        </a:p>
      </dgm:t>
    </dgm:pt>
    <dgm:pt modelId="{8DA9B0FC-4D4E-4C48-AC3E-CB42BAAA11FF}" type="sibTrans" cxnId="{74C07752-ADFC-4992-88F9-005B62DB22AD}">
      <dgm:prSet/>
      <dgm:spPr/>
      <dgm:t>
        <a:bodyPr/>
        <a:lstStyle/>
        <a:p>
          <a:pPr>
            <a:lnSpc>
              <a:spcPct val="100000"/>
            </a:lnSpc>
          </a:pPr>
          <a:endParaRPr lang="en-US"/>
        </a:p>
      </dgm:t>
    </dgm:pt>
    <dgm:pt modelId="{FF70182F-5BB4-4E1C-BCA4-2FEEB50176F7}">
      <dgm:prSet custT="1"/>
      <dgm:spPr/>
      <dgm:t>
        <a:bodyPr/>
        <a:lstStyle/>
        <a:p>
          <a:pPr>
            <a:lnSpc>
              <a:spcPct val="100000"/>
            </a:lnSpc>
            <a:defRPr cap="all"/>
          </a:pPr>
          <a:r>
            <a:rPr lang="en-GB" sz="1600" dirty="0"/>
            <a:t>In 2019 the meat export from the Us will require the use of 42.2 trillion litres of water whereas in 2020 it is predicted to be even more – 42.6 trillion litres. </a:t>
          </a:r>
        </a:p>
        <a:p>
          <a:pPr>
            <a:lnSpc>
              <a:spcPct val="100000"/>
            </a:lnSpc>
            <a:defRPr cap="all"/>
          </a:pPr>
          <a:r>
            <a:rPr lang="en-GB" sz="1600" dirty="0"/>
            <a:t>This is in total 707 billion litres more compared to the numbers in 2018.</a:t>
          </a:r>
          <a:endParaRPr lang="en-US" sz="1600" dirty="0"/>
        </a:p>
      </dgm:t>
    </dgm:pt>
    <dgm:pt modelId="{F21547FB-524A-4EAA-82C6-917D9DCBA98D}" type="parTrans" cxnId="{4DB32FD8-3A37-46F7-A8E0-5B7B4B83E9A8}">
      <dgm:prSet/>
      <dgm:spPr/>
      <dgm:t>
        <a:bodyPr/>
        <a:lstStyle/>
        <a:p>
          <a:endParaRPr lang="en-US"/>
        </a:p>
      </dgm:t>
    </dgm:pt>
    <dgm:pt modelId="{B1F323F9-030C-460D-86C8-9F399E234D20}" type="sibTrans" cxnId="{4DB32FD8-3A37-46F7-A8E0-5B7B4B83E9A8}">
      <dgm:prSet/>
      <dgm:spPr/>
      <dgm:t>
        <a:bodyPr/>
        <a:lstStyle/>
        <a:p>
          <a:pPr>
            <a:lnSpc>
              <a:spcPct val="100000"/>
            </a:lnSpc>
          </a:pPr>
          <a:endParaRPr lang="en-US"/>
        </a:p>
      </dgm:t>
    </dgm:pt>
    <dgm:pt modelId="{5EF20BEE-0A16-4AA5-AED7-C4044DC58C76}">
      <dgm:prSet custT="1"/>
      <dgm:spPr/>
      <dgm:t>
        <a:bodyPr/>
        <a:lstStyle/>
        <a:p>
          <a:pPr>
            <a:lnSpc>
              <a:spcPct val="100000"/>
            </a:lnSpc>
            <a:defRPr cap="all"/>
          </a:pPr>
          <a:r>
            <a:rPr lang="en-GB" sz="1800" dirty="0"/>
            <a:t>For 2019 and 2020 the world will need total of 4156 km2 more land to produce the demanded meat.</a:t>
          </a:r>
          <a:endParaRPr lang="en-US" sz="1800" dirty="0"/>
        </a:p>
      </dgm:t>
    </dgm:pt>
    <dgm:pt modelId="{9372EDCE-E38E-4270-9850-AAF20F8E23ED}" type="parTrans" cxnId="{68DADBE3-1C4F-419E-B0C8-D2A9125B29A3}">
      <dgm:prSet/>
      <dgm:spPr/>
      <dgm:t>
        <a:bodyPr/>
        <a:lstStyle/>
        <a:p>
          <a:endParaRPr lang="en-US"/>
        </a:p>
      </dgm:t>
    </dgm:pt>
    <dgm:pt modelId="{A5A1DF5A-85FD-410B-8AC4-04639ADC333D}" type="sibTrans" cxnId="{68DADBE3-1C4F-419E-B0C8-D2A9125B29A3}">
      <dgm:prSet/>
      <dgm:spPr/>
      <dgm:t>
        <a:bodyPr/>
        <a:lstStyle/>
        <a:p>
          <a:endParaRPr lang="en-US"/>
        </a:p>
      </dgm:t>
    </dgm:pt>
    <dgm:pt modelId="{E190ABCD-067B-40FA-A1C7-C8181838E881}" type="pres">
      <dgm:prSet presAssocID="{CF76D1D8-1643-4595-B1DF-19C0FEE18F12}" presName="root" presStyleCnt="0">
        <dgm:presLayoutVars>
          <dgm:dir/>
          <dgm:resizeHandles val="exact"/>
        </dgm:presLayoutVars>
      </dgm:prSet>
      <dgm:spPr/>
    </dgm:pt>
    <dgm:pt modelId="{CA339516-34AF-4C8F-8558-271B0DDD068A}" type="pres">
      <dgm:prSet presAssocID="{93478077-B8D5-4DDF-B6BA-F411F9446345}" presName="compNode" presStyleCnt="0"/>
      <dgm:spPr/>
    </dgm:pt>
    <dgm:pt modelId="{1A35EB30-F297-422E-BE62-ED62BB1D25CD}" type="pres">
      <dgm:prSet presAssocID="{93478077-B8D5-4DDF-B6BA-F411F9446345}" presName="iconBgRect" presStyleLbl="bgShp" presStyleIdx="0" presStyleCnt="3"/>
      <dgm:spPr>
        <a:prstGeom prst="round2DiagRect">
          <a:avLst>
            <a:gd name="adj1" fmla="val 29727"/>
            <a:gd name="adj2" fmla="val 0"/>
          </a:avLst>
        </a:prstGeom>
      </dgm:spPr>
    </dgm:pt>
    <dgm:pt modelId="{7461B407-8423-400F-A923-90082BAFC114}" type="pres">
      <dgm:prSet presAssocID="{93478077-B8D5-4DDF-B6BA-F411F9446345}" presName="iconRect" presStyleLbl="node1" presStyleIdx="0" presStyleCnt="3" custScaleX="123801" custScaleY="1165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w"/>
        </a:ext>
      </dgm:extLst>
    </dgm:pt>
    <dgm:pt modelId="{855ED973-DB07-429B-9FFE-0F6111D15E5E}" type="pres">
      <dgm:prSet presAssocID="{93478077-B8D5-4DDF-B6BA-F411F9446345}" presName="spaceRect" presStyleCnt="0"/>
      <dgm:spPr/>
    </dgm:pt>
    <dgm:pt modelId="{59C810F8-446B-436E-A6AB-5C6B67302975}" type="pres">
      <dgm:prSet presAssocID="{93478077-B8D5-4DDF-B6BA-F411F9446345}" presName="textRect" presStyleLbl="revTx" presStyleIdx="0" presStyleCnt="3" custScaleX="124856" custScaleY="139048" custLinFactNeighborX="557" custLinFactNeighborY="29984">
        <dgm:presLayoutVars>
          <dgm:chMax val="1"/>
          <dgm:chPref val="1"/>
        </dgm:presLayoutVars>
      </dgm:prSet>
      <dgm:spPr/>
    </dgm:pt>
    <dgm:pt modelId="{A4635542-64C6-4242-9D91-231EFD5C97DF}" type="pres">
      <dgm:prSet presAssocID="{8DA9B0FC-4D4E-4C48-AC3E-CB42BAAA11FF}" presName="sibTrans" presStyleCnt="0"/>
      <dgm:spPr/>
    </dgm:pt>
    <dgm:pt modelId="{53E69EF8-4C81-402B-9034-9FDC0325E5D3}" type="pres">
      <dgm:prSet presAssocID="{FF70182F-5BB4-4E1C-BCA4-2FEEB50176F7}" presName="compNode" presStyleCnt="0"/>
      <dgm:spPr/>
    </dgm:pt>
    <dgm:pt modelId="{7F323D72-D303-4C5B-A078-E7AA237D3AC6}" type="pres">
      <dgm:prSet presAssocID="{FF70182F-5BB4-4E1C-BCA4-2FEEB50176F7}" presName="iconBgRect" presStyleLbl="bgShp" presStyleIdx="1" presStyleCnt="3"/>
      <dgm:spPr>
        <a:prstGeom prst="round2DiagRect">
          <a:avLst>
            <a:gd name="adj1" fmla="val 29727"/>
            <a:gd name="adj2" fmla="val 0"/>
          </a:avLst>
        </a:prstGeom>
      </dgm:spPr>
    </dgm:pt>
    <dgm:pt modelId="{CF88C82C-226F-44F9-8E5E-AAEB5A138011}" type="pres">
      <dgm:prSet presAssocID="{FF70182F-5BB4-4E1C-BCA4-2FEEB50176F7}" presName="iconRect" presStyleLbl="node1" presStyleIdx="1" presStyleCnt="3" custScaleX="123216" custScaleY="13028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
        </a:ext>
      </dgm:extLst>
    </dgm:pt>
    <dgm:pt modelId="{27E6DD22-5A4C-406D-9E89-CBC790A1ED78}" type="pres">
      <dgm:prSet presAssocID="{FF70182F-5BB4-4E1C-BCA4-2FEEB50176F7}" presName="spaceRect" presStyleCnt="0"/>
      <dgm:spPr/>
    </dgm:pt>
    <dgm:pt modelId="{8F6D9FCA-500E-47EA-BC64-BF2C351CD20D}" type="pres">
      <dgm:prSet presAssocID="{FF70182F-5BB4-4E1C-BCA4-2FEEB50176F7}" presName="textRect" presStyleLbl="revTx" presStyleIdx="1" presStyleCnt="3" custScaleX="168979" custScaleY="129065" custLinFactNeighborX="371" custLinFactNeighborY="382">
        <dgm:presLayoutVars>
          <dgm:chMax val="1"/>
          <dgm:chPref val="1"/>
        </dgm:presLayoutVars>
      </dgm:prSet>
      <dgm:spPr/>
    </dgm:pt>
    <dgm:pt modelId="{882E0255-5575-419D-A699-C9C90E7E3FA5}" type="pres">
      <dgm:prSet presAssocID="{B1F323F9-030C-460D-86C8-9F399E234D20}" presName="sibTrans" presStyleCnt="0"/>
      <dgm:spPr/>
    </dgm:pt>
    <dgm:pt modelId="{19587ACA-F08F-4F4B-B541-F4DF0FB00AFD}" type="pres">
      <dgm:prSet presAssocID="{5EF20BEE-0A16-4AA5-AED7-C4044DC58C76}" presName="compNode" presStyleCnt="0"/>
      <dgm:spPr/>
    </dgm:pt>
    <dgm:pt modelId="{17E93E0B-5692-4CD2-94BF-45E9A46B71E4}" type="pres">
      <dgm:prSet presAssocID="{5EF20BEE-0A16-4AA5-AED7-C4044DC58C76}" presName="iconBgRect" presStyleLbl="bgShp" presStyleIdx="2" presStyleCnt="3"/>
      <dgm:spPr>
        <a:prstGeom prst="round2DiagRect">
          <a:avLst>
            <a:gd name="adj1" fmla="val 29727"/>
            <a:gd name="adj2" fmla="val 0"/>
          </a:avLst>
        </a:prstGeom>
      </dgm:spPr>
    </dgm:pt>
    <dgm:pt modelId="{D00732F5-539C-4770-8816-73FCD840741A}" type="pres">
      <dgm:prSet presAssocID="{5EF20BEE-0A16-4AA5-AED7-C4044DC58C76}" presName="iconRect" presStyleLbl="node1" presStyleIdx="2" presStyleCnt="3" custScaleX="140887" custScaleY="15766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a:noFill/>
        </a:ln>
      </dgm:spPr>
      <dgm:extLst>
        <a:ext uri="{E40237B7-FDA0-4F09-8148-C483321AD2D9}">
          <dgm14:cNvPr xmlns:dgm14="http://schemas.microsoft.com/office/drawing/2010/diagram" id="0" name="" descr="Earth globe Americas"/>
        </a:ext>
      </dgm:extLst>
    </dgm:pt>
    <dgm:pt modelId="{D44617AB-7DDC-4745-B4F0-A03E391B4E90}" type="pres">
      <dgm:prSet presAssocID="{5EF20BEE-0A16-4AA5-AED7-C4044DC58C76}" presName="spaceRect" presStyleCnt="0"/>
      <dgm:spPr/>
    </dgm:pt>
    <dgm:pt modelId="{F5905882-8C70-4E5C-B063-326031314CB2}" type="pres">
      <dgm:prSet presAssocID="{5EF20BEE-0A16-4AA5-AED7-C4044DC58C76}" presName="textRect" presStyleLbl="revTx" presStyleIdx="2" presStyleCnt="3" custScaleY="128415" custLinFactNeighborX="363" custLinFactNeighborY="1674">
        <dgm:presLayoutVars>
          <dgm:chMax val="1"/>
          <dgm:chPref val="1"/>
        </dgm:presLayoutVars>
      </dgm:prSet>
      <dgm:spPr/>
    </dgm:pt>
  </dgm:ptLst>
  <dgm:cxnLst>
    <dgm:cxn modelId="{6ED07529-C1E1-4B5E-B390-E59C9060A6E7}" type="presOf" srcId="{FF70182F-5BB4-4E1C-BCA4-2FEEB50176F7}" destId="{8F6D9FCA-500E-47EA-BC64-BF2C351CD20D}" srcOrd="0" destOrd="0" presId="urn:microsoft.com/office/officeart/2018/5/layout/IconLeafLabelList"/>
    <dgm:cxn modelId="{25BDD251-4C05-456E-8591-CEE5EFDAD37C}" type="presOf" srcId="{93478077-B8D5-4DDF-B6BA-F411F9446345}" destId="{59C810F8-446B-436E-A6AB-5C6B67302975}" srcOrd="0" destOrd="0" presId="urn:microsoft.com/office/officeart/2018/5/layout/IconLeafLabelList"/>
    <dgm:cxn modelId="{74C07752-ADFC-4992-88F9-005B62DB22AD}" srcId="{CF76D1D8-1643-4595-B1DF-19C0FEE18F12}" destId="{93478077-B8D5-4DDF-B6BA-F411F9446345}" srcOrd="0" destOrd="0" parTransId="{62BD5AB7-CE6E-4404-8B1D-744CD8645E56}" sibTransId="{8DA9B0FC-4D4E-4C48-AC3E-CB42BAAA11FF}"/>
    <dgm:cxn modelId="{9211D77A-90E7-43C0-B502-CC465EA076E6}" type="presOf" srcId="{CF76D1D8-1643-4595-B1DF-19C0FEE18F12}" destId="{E190ABCD-067B-40FA-A1C7-C8181838E881}" srcOrd="0" destOrd="0" presId="urn:microsoft.com/office/officeart/2018/5/layout/IconLeafLabelList"/>
    <dgm:cxn modelId="{4DB32FD8-3A37-46F7-A8E0-5B7B4B83E9A8}" srcId="{CF76D1D8-1643-4595-B1DF-19C0FEE18F12}" destId="{FF70182F-5BB4-4E1C-BCA4-2FEEB50176F7}" srcOrd="1" destOrd="0" parTransId="{F21547FB-524A-4EAA-82C6-917D9DCBA98D}" sibTransId="{B1F323F9-030C-460D-86C8-9F399E234D20}"/>
    <dgm:cxn modelId="{68DADBE3-1C4F-419E-B0C8-D2A9125B29A3}" srcId="{CF76D1D8-1643-4595-B1DF-19C0FEE18F12}" destId="{5EF20BEE-0A16-4AA5-AED7-C4044DC58C76}" srcOrd="2" destOrd="0" parTransId="{9372EDCE-E38E-4270-9850-AAF20F8E23ED}" sibTransId="{A5A1DF5A-85FD-410B-8AC4-04639ADC333D}"/>
    <dgm:cxn modelId="{FDEFE7E4-ABB1-4919-AB37-B8EBC20E7A00}" type="presOf" srcId="{5EF20BEE-0A16-4AA5-AED7-C4044DC58C76}" destId="{F5905882-8C70-4E5C-B063-326031314CB2}" srcOrd="0" destOrd="0" presId="urn:microsoft.com/office/officeart/2018/5/layout/IconLeafLabelList"/>
    <dgm:cxn modelId="{128EB513-4538-432B-90A1-06EA14104CC0}" type="presParOf" srcId="{E190ABCD-067B-40FA-A1C7-C8181838E881}" destId="{CA339516-34AF-4C8F-8558-271B0DDD068A}" srcOrd="0" destOrd="0" presId="urn:microsoft.com/office/officeart/2018/5/layout/IconLeafLabelList"/>
    <dgm:cxn modelId="{3AE238AB-B63F-4816-92C9-AEE1EA050204}" type="presParOf" srcId="{CA339516-34AF-4C8F-8558-271B0DDD068A}" destId="{1A35EB30-F297-422E-BE62-ED62BB1D25CD}" srcOrd="0" destOrd="0" presId="urn:microsoft.com/office/officeart/2018/5/layout/IconLeafLabelList"/>
    <dgm:cxn modelId="{51ADB2E4-77A6-4DED-A565-03D67FA17C2A}" type="presParOf" srcId="{CA339516-34AF-4C8F-8558-271B0DDD068A}" destId="{7461B407-8423-400F-A923-90082BAFC114}" srcOrd="1" destOrd="0" presId="urn:microsoft.com/office/officeart/2018/5/layout/IconLeafLabelList"/>
    <dgm:cxn modelId="{D6AF337B-854A-4E3C-B899-05D554C89159}" type="presParOf" srcId="{CA339516-34AF-4C8F-8558-271B0DDD068A}" destId="{855ED973-DB07-429B-9FFE-0F6111D15E5E}" srcOrd="2" destOrd="0" presId="urn:microsoft.com/office/officeart/2018/5/layout/IconLeafLabelList"/>
    <dgm:cxn modelId="{E3CA1323-2954-4F6C-B3F9-D59264CB0FDC}" type="presParOf" srcId="{CA339516-34AF-4C8F-8558-271B0DDD068A}" destId="{59C810F8-446B-436E-A6AB-5C6B67302975}" srcOrd="3" destOrd="0" presId="urn:microsoft.com/office/officeart/2018/5/layout/IconLeafLabelList"/>
    <dgm:cxn modelId="{78090624-F294-4D83-8FB1-B4B67C15CA3C}" type="presParOf" srcId="{E190ABCD-067B-40FA-A1C7-C8181838E881}" destId="{A4635542-64C6-4242-9D91-231EFD5C97DF}" srcOrd="1" destOrd="0" presId="urn:microsoft.com/office/officeart/2018/5/layout/IconLeafLabelList"/>
    <dgm:cxn modelId="{F5DD0499-98C8-46AA-AE30-5049CA18767F}" type="presParOf" srcId="{E190ABCD-067B-40FA-A1C7-C8181838E881}" destId="{53E69EF8-4C81-402B-9034-9FDC0325E5D3}" srcOrd="2" destOrd="0" presId="urn:microsoft.com/office/officeart/2018/5/layout/IconLeafLabelList"/>
    <dgm:cxn modelId="{F2F2AA0B-772B-467C-818B-5CC554C08D2B}" type="presParOf" srcId="{53E69EF8-4C81-402B-9034-9FDC0325E5D3}" destId="{7F323D72-D303-4C5B-A078-E7AA237D3AC6}" srcOrd="0" destOrd="0" presId="urn:microsoft.com/office/officeart/2018/5/layout/IconLeafLabelList"/>
    <dgm:cxn modelId="{7634D5B2-299E-43AE-8750-0FA4253883DC}" type="presParOf" srcId="{53E69EF8-4C81-402B-9034-9FDC0325E5D3}" destId="{CF88C82C-226F-44F9-8E5E-AAEB5A138011}" srcOrd="1" destOrd="0" presId="urn:microsoft.com/office/officeart/2018/5/layout/IconLeafLabelList"/>
    <dgm:cxn modelId="{D6091A39-F1C6-43FF-952A-73D4F42FF49F}" type="presParOf" srcId="{53E69EF8-4C81-402B-9034-9FDC0325E5D3}" destId="{27E6DD22-5A4C-406D-9E89-CBC790A1ED78}" srcOrd="2" destOrd="0" presId="urn:microsoft.com/office/officeart/2018/5/layout/IconLeafLabelList"/>
    <dgm:cxn modelId="{A42DFD9A-4CD7-4C9F-8D09-3DE5748A3E7F}" type="presParOf" srcId="{53E69EF8-4C81-402B-9034-9FDC0325E5D3}" destId="{8F6D9FCA-500E-47EA-BC64-BF2C351CD20D}" srcOrd="3" destOrd="0" presId="urn:microsoft.com/office/officeart/2018/5/layout/IconLeafLabelList"/>
    <dgm:cxn modelId="{CBC7F38C-DE93-4B08-9013-ED8FAC5A10FE}" type="presParOf" srcId="{E190ABCD-067B-40FA-A1C7-C8181838E881}" destId="{882E0255-5575-419D-A699-C9C90E7E3FA5}" srcOrd="3" destOrd="0" presId="urn:microsoft.com/office/officeart/2018/5/layout/IconLeafLabelList"/>
    <dgm:cxn modelId="{8A45EB6A-AA9A-488E-9946-E3AA9E6A02EF}" type="presParOf" srcId="{E190ABCD-067B-40FA-A1C7-C8181838E881}" destId="{19587ACA-F08F-4F4B-B541-F4DF0FB00AFD}" srcOrd="4" destOrd="0" presId="urn:microsoft.com/office/officeart/2018/5/layout/IconLeafLabelList"/>
    <dgm:cxn modelId="{C4EC3ABD-1FD0-48D9-94D3-30B7B1EFAC7C}" type="presParOf" srcId="{19587ACA-F08F-4F4B-B541-F4DF0FB00AFD}" destId="{17E93E0B-5692-4CD2-94BF-45E9A46B71E4}" srcOrd="0" destOrd="0" presId="urn:microsoft.com/office/officeart/2018/5/layout/IconLeafLabelList"/>
    <dgm:cxn modelId="{2982DCEA-02D1-4778-B254-44C4AC5E8AFB}" type="presParOf" srcId="{19587ACA-F08F-4F4B-B541-F4DF0FB00AFD}" destId="{D00732F5-539C-4770-8816-73FCD840741A}" srcOrd="1" destOrd="0" presId="urn:microsoft.com/office/officeart/2018/5/layout/IconLeafLabelList"/>
    <dgm:cxn modelId="{649C1F4D-B817-4119-9263-EB2E8DBF0246}" type="presParOf" srcId="{19587ACA-F08F-4F4B-B541-F4DF0FB00AFD}" destId="{D44617AB-7DDC-4745-B4F0-A03E391B4E90}" srcOrd="2" destOrd="0" presId="urn:microsoft.com/office/officeart/2018/5/layout/IconLeafLabelList"/>
    <dgm:cxn modelId="{EE8B8E18-BD7B-400F-8BD9-DB0F87A00F15}" type="presParOf" srcId="{19587ACA-F08F-4F4B-B541-F4DF0FB00AFD}" destId="{F5905882-8C70-4E5C-B063-326031314CB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4991D-4256-4B90-BF8C-0BA972F34E3D}">
      <dsp:nvSpPr>
        <dsp:cNvPr id="0" name=""/>
        <dsp:cNvSpPr/>
      </dsp:nvSpPr>
      <dsp:spPr>
        <a:xfrm>
          <a:off x="0" y="171724"/>
          <a:ext cx="5906181" cy="15830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Can we predict </a:t>
          </a:r>
          <a:r>
            <a:rPr lang="en-GB" sz="2400" kern="1200"/>
            <a:t>the amount of livestock or meat products being exported worldwide from USA over the next 3 years?</a:t>
          </a:r>
          <a:endParaRPr lang="en-US" sz="2400" kern="1200"/>
        </a:p>
      </dsp:txBody>
      <dsp:txXfrm>
        <a:off x="77276" y="249000"/>
        <a:ext cx="5751629" cy="1428457"/>
      </dsp:txXfrm>
    </dsp:sp>
    <dsp:sp modelId="{E72944DC-5900-49F8-9C54-150CD29EDABA}">
      <dsp:nvSpPr>
        <dsp:cNvPr id="0" name=""/>
        <dsp:cNvSpPr/>
      </dsp:nvSpPr>
      <dsp:spPr>
        <a:xfrm>
          <a:off x="0" y="1823854"/>
          <a:ext cx="5906181" cy="1583009"/>
        </a:xfrm>
        <a:prstGeom prst="roundRect">
          <a:avLst/>
        </a:prstGeom>
        <a:solidFill>
          <a:schemeClr val="accent2">
            <a:hueOff val="779369"/>
            <a:satOff val="-4681"/>
            <a:lumOff val="-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Based on what we learn, what does this prediction mean for the environment?</a:t>
          </a:r>
        </a:p>
      </dsp:txBody>
      <dsp:txXfrm>
        <a:off x="77276" y="1901130"/>
        <a:ext cx="5751629" cy="1428457"/>
      </dsp:txXfrm>
    </dsp:sp>
    <dsp:sp modelId="{D96C09E0-7AF2-4E76-9290-580A8C576D62}">
      <dsp:nvSpPr>
        <dsp:cNvPr id="0" name=""/>
        <dsp:cNvSpPr/>
      </dsp:nvSpPr>
      <dsp:spPr>
        <a:xfrm>
          <a:off x="0" y="3475984"/>
          <a:ext cx="5906181" cy="1583009"/>
        </a:xfrm>
        <a:prstGeom prst="roundRect">
          <a:avLst/>
        </a:prstGeom>
        <a:solidFill>
          <a:schemeClr val="accent2">
            <a:hueOff val="1558738"/>
            <a:satOff val="-9361"/>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Given recent events such as the fires in the Amazon and more demand on land cultivation, can we find any correlation between those events and the export of meat?</a:t>
          </a:r>
          <a:endParaRPr lang="en-US" sz="2400" kern="1200" dirty="0"/>
        </a:p>
      </dsp:txBody>
      <dsp:txXfrm>
        <a:off x="77276" y="3553260"/>
        <a:ext cx="5751629" cy="1428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E6796-DDAC-43E2-B751-EA089A151AFD}">
      <dsp:nvSpPr>
        <dsp:cNvPr id="0" name=""/>
        <dsp:cNvSpPr/>
      </dsp:nvSpPr>
      <dsp:spPr>
        <a:xfrm>
          <a:off x="0" y="0"/>
          <a:ext cx="52883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DD92A-5AF0-4E18-B3B9-E9684C625696}">
      <dsp:nvSpPr>
        <dsp:cNvPr id="0" name=""/>
        <dsp:cNvSpPr/>
      </dsp:nvSpPr>
      <dsp:spPr>
        <a:xfrm>
          <a:off x="0" y="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a:t>I obtained my dataset from data.gov which is a website of the U.S. Government’s data for public use.</a:t>
          </a:r>
          <a:endParaRPr lang="en-US" sz="3300" kern="1200"/>
        </a:p>
      </dsp:txBody>
      <dsp:txXfrm>
        <a:off x="0" y="0"/>
        <a:ext cx="5288305" cy="2383670"/>
      </dsp:txXfrm>
    </dsp:sp>
    <dsp:sp modelId="{F14F9A13-7DC4-416A-A1FE-90B711211B3D}">
      <dsp:nvSpPr>
        <dsp:cNvPr id="0" name=""/>
        <dsp:cNvSpPr/>
      </dsp:nvSpPr>
      <dsp:spPr>
        <a:xfrm>
          <a:off x="0" y="2383670"/>
          <a:ext cx="5288305" cy="0"/>
        </a:xfrm>
        <a:prstGeom prst="line">
          <a:avLst/>
        </a:prstGeom>
        <a:solidFill>
          <a:schemeClr val="accent2">
            <a:hueOff val="1558738"/>
            <a:satOff val="-9361"/>
            <a:lumOff val="-1372"/>
            <a:alphaOff val="0"/>
          </a:schemeClr>
        </a:solidFill>
        <a:ln w="12700" cap="flat" cmpd="sng" algn="ctr">
          <a:solidFill>
            <a:schemeClr val="accent2">
              <a:hueOff val="1558738"/>
              <a:satOff val="-9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B8C43-567E-4AD0-9A47-CE6B8F7BA952}">
      <dsp:nvSpPr>
        <dsp:cNvPr id="0" name=""/>
        <dsp:cNvSpPr/>
      </dsp:nvSpPr>
      <dsp:spPr>
        <a:xfrm>
          <a:off x="0" y="238367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My features will include the amount of livestock and meat products exported from the USA to different countries from 1990 to present. </a:t>
          </a:r>
          <a:endParaRPr lang="en-US" sz="3300" kern="1200" dirty="0"/>
        </a:p>
      </dsp:txBody>
      <dsp:txXfrm>
        <a:off x="0" y="2383670"/>
        <a:ext cx="5288305" cy="2383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60C22-2CDA-4EE5-AF92-380D5BD1BCDD}">
      <dsp:nvSpPr>
        <dsp:cNvPr id="0" name=""/>
        <dsp:cNvSpPr/>
      </dsp:nvSpPr>
      <dsp:spPr>
        <a:xfrm>
          <a:off x="0" y="0"/>
          <a:ext cx="3143249" cy="37256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employ machine learning NLP such as word2vec and lemmatising techniques to classify each commodity description to a more simplified commodity in order to clean the data so it will be suitable for aggregation. </a:t>
          </a:r>
          <a:endParaRPr lang="en-US" sz="1500" kern="1200"/>
        </a:p>
      </dsp:txBody>
      <dsp:txXfrm>
        <a:off x="0" y="1415732"/>
        <a:ext cx="3143249" cy="2235367"/>
      </dsp:txXfrm>
    </dsp:sp>
    <dsp:sp modelId="{D1B6F37F-2F46-47F3-B1F9-89B22456627D}">
      <dsp:nvSpPr>
        <dsp:cNvPr id="0" name=""/>
        <dsp:cNvSpPr/>
      </dsp:nvSpPr>
      <dsp:spPr>
        <a:xfrm>
          <a:off x="1012783" y="372561"/>
          <a:ext cx="1117683" cy="11176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6464" y="536242"/>
        <a:ext cx="790321" cy="790321"/>
      </dsp:txXfrm>
    </dsp:sp>
    <dsp:sp modelId="{3BA8756F-941E-4CBC-9FB8-BC6729CBDEB3}">
      <dsp:nvSpPr>
        <dsp:cNvPr id="0" name=""/>
        <dsp:cNvSpPr/>
      </dsp:nvSpPr>
      <dsp:spPr>
        <a:xfrm>
          <a:off x="0" y="3725540"/>
          <a:ext cx="3143249" cy="72"/>
        </a:xfrm>
        <a:prstGeom prst="rect">
          <a:avLst/>
        </a:prstGeom>
        <a:solidFill>
          <a:schemeClr val="accent5">
            <a:hueOff val="295705"/>
            <a:satOff val="1234"/>
            <a:lumOff val="-157"/>
            <a:alphaOff val="0"/>
          </a:schemeClr>
        </a:solidFill>
        <a:ln w="12700" cap="flat" cmpd="sng" algn="ctr">
          <a:solidFill>
            <a:schemeClr val="accent5">
              <a:hueOff val="295705"/>
              <a:satOff val="1234"/>
              <a:lumOff val="-15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8920AE6-11F5-4CC6-BF39-644892C5A9FD}">
      <dsp:nvSpPr>
        <dsp:cNvPr id="0" name=""/>
        <dsp:cNvSpPr/>
      </dsp:nvSpPr>
      <dsp:spPr>
        <a:xfrm>
          <a:off x="3457574" y="0"/>
          <a:ext cx="3143249" cy="3725612"/>
        </a:xfrm>
        <a:prstGeom prst="rect">
          <a:avLst/>
        </a:prstGeom>
        <a:solidFill>
          <a:schemeClr val="accent5">
            <a:tint val="40000"/>
            <a:alpha val="90000"/>
            <a:hueOff val="680060"/>
            <a:satOff val="2303"/>
            <a:lumOff val="-37"/>
            <a:alphaOff val="0"/>
          </a:schemeClr>
        </a:solidFill>
        <a:ln w="12700" cap="flat" cmpd="sng" algn="ctr">
          <a:solidFill>
            <a:schemeClr val="accent5">
              <a:tint val="40000"/>
              <a:alpha val="90000"/>
              <a:hueOff val="680060"/>
              <a:satOff val="2303"/>
              <a:lumOff val="-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ARIMA modelling to model the number of livestock and meat products exported from the USA and project it further out. I will also use GridSearch to optimise the parameters  when using the ARIMA modelling. </a:t>
          </a:r>
          <a:endParaRPr lang="en-US" sz="1500" kern="1200"/>
        </a:p>
      </dsp:txBody>
      <dsp:txXfrm>
        <a:off x="3457574" y="1415732"/>
        <a:ext cx="3143249" cy="2235367"/>
      </dsp:txXfrm>
    </dsp:sp>
    <dsp:sp modelId="{16FE083B-F4FE-4599-BF87-1FA5A308F44B}">
      <dsp:nvSpPr>
        <dsp:cNvPr id="0" name=""/>
        <dsp:cNvSpPr/>
      </dsp:nvSpPr>
      <dsp:spPr>
        <a:xfrm>
          <a:off x="4470358" y="372561"/>
          <a:ext cx="1117683" cy="1117683"/>
        </a:xfrm>
        <a:prstGeom prst="ellipse">
          <a:avLst/>
        </a:prstGeom>
        <a:solidFill>
          <a:schemeClr val="accent5">
            <a:hueOff val="591411"/>
            <a:satOff val="2467"/>
            <a:lumOff val="-314"/>
            <a:alphaOff val="0"/>
          </a:schemeClr>
        </a:solidFill>
        <a:ln w="12700" cap="flat" cmpd="sng" algn="ctr">
          <a:solidFill>
            <a:schemeClr val="accent5">
              <a:hueOff val="591411"/>
              <a:satOff val="2467"/>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34039" y="536242"/>
        <a:ext cx="790321" cy="790321"/>
      </dsp:txXfrm>
    </dsp:sp>
    <dsp:sp modelId="{958307FA-0212-43A7-A2CA-B2F4CD2D4AC7}">
      <dsp:nvSpPr>
        <dsp:cNvPr id="0" name=""/>
        <dsp:cNvSpPr/>
      </dsp:nvSpPr>
      <dsp:spPr>
        <a:xfrm>
          <a:off x="3457574" y="3725540"/>
          <a:ext cx="3143249" cy="72"/>
        </a:xfrm>
        <a:prstGeom prst="rect">
          <a:avLst/>
        </a:prstGeom>
        <a:solidFill>
          <a:schemeClr val="accent5">
            <a:hueOff val="887116"/>
            <a:satOff val="3701"/>
            <a:lumOff val="-471"/>
            <a:alphaOff val="0"/>
          </a:schemeClr>
        </a:solidFill>
        <a:ln w="12700" cap="flat" cmpd="sng" algn="ctr">
          <a:solidFill>
            <a:schemeClr val="accent5">
              <a:hueOff val="887116"/>
              <a:satOff val="3701"/>
              <a:lumOff val="-47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E18BEC6-9F26-41A6-9C78-6271D8B106F2}">
      <dsp:nvSpPr>
        <dsp:cNvPr id="0" name=""/>
        <dsp:cNvSpPr/>
      </dsp:nvSpPr>
      <dsp:spPr>
        <a:xfrm>
          <a:off x="6915149" y="0"/>
          <a:ext cx="3143249" cy="3725612"/>
        </a:xfrm>
        <a:prstGeom prst="rect">
          <a:avLst/>
        </a:prstGeom>
        <a:solidFill>
          <a:schemeClr val="accent5">
            <a:tint val="40000"/>
            <a:alpha val="90000"/>
            <a:hueOff val="1360120"/>
            <a:satOff val="4607"/>
            <a:lumOff val="-73"/>
            <a:alphaOff val="0"/>
          </a:schemeClr>
        </a:solidFill>
        <a:ln w="12700" cap="flat" cmpd="sng" algn="ctr">
          <a:solidFill>
            <a:schemeClr val="accent5">
              <a:tint val="40000"/>
              <a:alpha val="90000"/>
              <a:hueOff val="1360120"/>
              <a:satOff val="4607"/>
              <a:lumOff val="-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neural network techniques such as LSTM to model the amount livestock and meat products exported from the USA and project it further out.</a:t>
          </a:r>
          <a:endParaRPr lang="en-US" sz="1500" kern="1200"/>
        </a:p>
      </dsp:txBody>
      <dsp:txXfrm>
        <a:off x="6915149" y="1415732"/>
        <a:ext cx="3143249" cy="2235367"/>
      </dsp:txXfrm>
    </dsp:sp>
    <dsp:sp modelId="{DB11CAEB-B68C-400F-908B-DAE9450984F5}">
      <dsp:nvSpPr>
        <dsp:cNvPr id="0" name=""/>
        <dsp:cNvSpPr/>
      </dsp:nvSpPr>
      <dsp:spPr>
        <a:xfrm>
          <a:off x="7927933" y="372561"/>
          <a:ext cx="1117683" cy="1117683"/>
        </a:xfrm>
        <a:prstGeom prst="ellipse">
          <a:avLst/>
        </a:prstGeom>
        <a:solidFill>
          <a:schemeClr val="accent5">
            <a:hueOff val="1182821"/>
            <a:satOff val="4934"/>
            <a:lumOff val="-628"/>
            <a:alphaOff val="0"/>
          </a:schemeClr>
        </a:solidFill>
        <a:ln w="12700" cap="flat" cmpd="sng" algn="ctr">
          <a:solidFill>
            <a:schemeClr val="accent5">
              <a:hueOff val="1182821"/>
              <a:satOff val="4934"/>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1614" y="536242"/>
        <a:ext cx="790321" cy="790321"/>
      </dsp:txXfrm>
    </dsp:sp>
    <dsp:sp modelId="{35864188-E66E-4B5A-A8F8-0EF417479BD3}">
      <dsp:nvSpPr>
        <dsp:cNvPr id="0" name=""/>
        <dsp:cNvSpPr/>
      </dsp:nvSpPr>
      <dsp:spPr>
        <a:xfrm>
          <a:off x="6915149" y="3725540"/>
          <a:ext cx="3143249" cy="72"/>
        </a:xfrm>
        <a:prstGeom prst="rect">
          <a:avLst/>
        </a:prstGeom>
        <a:solidFill>
          <a:schemeClr val="accent5">
            <a:hueOff val="1478527"/>
            <a:satOff val="6168"/>
            <a:lumOff val="-785"/>
            <a:alphaOff val="0"/>
          </a:schemeClr>
        </a:solidFill>
        <a:ln w="12700" cap="flat" cmpd="sng" algn="ctr">
          <a:solidFill>
            <a:schemeClr val="accent5">
              <a:hueOff val="1478527"/>
              <a:satOff val="6168"/>
              <a:lumOff val="-78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5EB30-F297-422E-BE62-ED62BB1D25CD}">
      <dsp:nvSpPr>
        <dsp:cNvPr id="0" name=""/>
        <dsp:cNvSpPr/>
      </dsp:nvSpPr>
      <dsp:spPr>
        <a:xfrm>
          <a:off x="827378" y="112860"/>
          <a:ext cx="1544062" cy="15440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1B407-8423-400F-A923-90082BAFC114}">
      <dsp:nvSpPr>
        <dsp:cNvPr id="0" name=""/>
        <dsp:cNvSpPr/>
      </dsp:nvSpPr>
      <dsp:spPr>
        <a:xfrm>
          <a:off x="1051009" y="368425"/>
          <a:ext cx="1096799" cy="1032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C810F8-446B-436E-A6AB-5C6B67302975}">
      <dsp:nvSpPr>
        <dsp:cNvPr id="0" name=""/>
        <dsp:cNvSpPr/>
      </dsp:nvSpPr>
      <dsp:spPr>
        <a:xfrm>
          <a:off x="33299" y="1832580"/>
          <a:ext cx="3160417" cy="297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For 2019 and 2020 the world will import total of 9 billion kg of meat from the US – 4.69 billion in 2019 and 4.73 billion in 2020.</a:t>
          </a:r>
        </a:p>
        <a:p>
          <a:pPr marL="0" lvl="0" indent="0" algn="ctr" defTabSz="711200">
            <a:lnSpc>
              <a:spcPct val="100000"/>
            </a:lnSpc>
            <a:spcBef>
              <a:spcPct val="0"/>
            </a:spcBef>
            <a:spcAft>
              <a:spcPct val="35000"/>
            </a:spcAft>
            <a:buNone/>
            <a:defRPr cap="all"/>
          </a:pPr>
          <a:r>
            <a:rPr lang="en-GB" sz="1600" kern="1200" dirty="0"/>
            <a:t> This is in total  83 million kilograms more than in  2018.</a:t>
          </a:r>
          <a:endParaRPr lang="en-US" sz="1600" kern="1200" dirty="0"/>
        </a:p>
      </dsp:txBody>
      <dsp:txXfrm>
        <a:off x="33299" y="1832580"/>
        <a:ext cx="3160417" cy="2977958"/>
      </dsp:txXfrm>
    </dsp:sp>
    <dsp:sp modelId="{7F323D72-D303-4C5B-A078-E7AA237D3AC6}">
      <dsp:nvSpPr>
        <dsp:cNvPr id="0" name=""/>
        <dsp:cNvSpPr/>
      </dsp:nvSpPr>
      <dsp:spPr>
        <a:xfrm>
          <a:off x="4989196" y="111267"/>
          <a:ext cx="1544062" cy="15440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8C82C-226F-44F9-8E5E-AAEB5A138011}">
      <dsp:nvSpPr>
        <dsp:cNvPr id="0" name=""/>
        <dsp:cNvSpPr/>
      </dsp:nvSpPr>
      <dsp:spPr>
        <a:xfrm>
          <a:off x="5215418" y="306190"/>
          <a:ext cx="1091616" cy="1154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6D9FCA-500E-47EA-BC64-BF2C351CD20D}">
      <dsp:nvSpPr>
        <dsp:cNvPr id="0" name=""/>
        <dsp:cNvSpPr/>
      </dsp:nvSpPr>
      <dsp:spPr>
        <a:xfrm>
          <a:off x="3631977" y="1819608"/>
          <a:ext cx="4277280" cy="2888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In 2019 the meat export from the Us will require the use of 42.2 trillion litres of water whereas in 2020 it is predicted to be even more – 42.6 trillion litres. </a:t>
          </a:r>
        </a:p>
        <a:p>
          <a:pPr marL="0" lvl="0" indent="0" algn="ctr" defTabSz="711200">
            <a:lnSpc>
              <a:spcPct val="100000"/>
            </a:lnSpc>
            <a:spcBef>
              <a:spcPct val="0"/>
            </a:spcBef>
            <a:spcAft>
              <a:spcPct val="35000"/>
            </a:spcAft>
            <a:buNone/>
            <a:defRPr cap="all"/>
          </a:pPr>
          <a:r>
            <a:rPr lang="en-GB" sz="1600" kern="1200" dirty="0"/>
            <a:t>This is in total 707 billion litres more compared to the numbers in 2018.</a:t>
          </a:r>
          <a:endParaRPr lang="en-US" sz="1600" kern="1200" dirty="0"/>
        </a:p>
      </dsp:txBody>
      <dsp:txXfrm>
        <a:off x="3631977" y="1819608"/>
        <a:ext cx="4277280" cy="2888211"/>
      </dsp:txXfrm>
    </dsp:sp>
    <dsp:sp modelId="{17E93E0B-5692-4CD2-94BF-45E9A46B71E4}">
      <dsp:nvSpPr>
        <dsp:cNvPr id="0" name=""/>
        <dsp:cNvSpPr/>
      </dsp:nvSpPr>
      <dsp:spPr>
        <a:xfrm>
          <a:off x="8836430" y="114903"/>
          <a:ext cx="1544062" cy="15440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0732F5-539C-4770-8816-73FCD840741A}">
      <dsp:nvSpPr>
        <dsp:cNvPr id="0" name=""/>
        <dsp:cNvSpPr/>
      </dsp:nvSpPr>
      <dsp:spPr>
        <a:xfrm>
          <a:off x="8984376" y="188532"/>
          <a:ext cx="1248170" cy="13968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905882-8C70-4E5C-B063-326031314CB2}">
      <dsp:nvSpPr>
        <dsp:cNvPr id="0" name=""/>
        <dsp:cNvSpPr/>
      </dsp:nvSpPr>
      <dsp:spPr>
        <a:xfrm>
          <a:off x="8352024" y="1859429"/>
          <a:ext cx="2531250" cy="287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dirty="0"/>
            <a:t>For 2019 and 2020 the world will need total of 4156 km2 more land to produce the demanded meat.</a:t>
          </a:r>
          <a:endParaRPr lang="en-US" sz="1800" kern="1200" dirty="0"/>
        </a:p>
      </dsp:txBody>
      <dsp:txXfrm>
        <a:off x="8352024" y="1859429"/>
        <a:ext cx="2531250" cy="28736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10/12/2019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8853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401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146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132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10/12/2019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8049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9575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904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973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548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10/12/2019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1197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10/12/2019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494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10/12/2019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6419019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guardian.com/news/datablog/2013/jan/10/how-much-water-food-production-waste" TargetMode="External"/><Relationship Id="rId2" Type="http://schemas.openxmlformats.org/officeDocument/2006/relationships/hyperlink" Target="https://www.bloomberg.com/graphics/2018-us-land-use/" TargetMode="External"/><Relationship Id="rId1" Type="http://schemas.openxmlformats.org/officeDocument/2006/relationships/slideLayout" Target="../slideLayouts/slideLayout2.xml"/><Relationship Id="rId6" Type="http://schemas.openxmlformats.org/officeDocument/2006/relationships/hyperlink" Target="https://www.ers.usda.gov/amber-waves/2019/may/us-exports-for-most-major-meat-commodities-grew-in-2018/" TargetMode="External"/><Relationship Id="rId5" Type="http://schemas.openxmlformats.org/officeDocument/2006/relationships/hyperlink" Target="https://www.ncbi.nlm.nih.gov/pmc/articles/PMC5366844/" TargetMode="External"/><Relationship Id="rId4" Type="http://schemas.openxmlformats.org/officeDocument/2006/relationships/hyperlink" Target="https://www.arespectfullife.com/2018/08/05/41-of-u-s-land-is-used-for-livestock-produc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D47F9-0D61-4BD4-818D-4AB4919E582D}"/>
              </a:ext>
            </a:extLst>
          </p:cNvPr>
          <p:cNvPicPr>
            <a:picLocks noChangeAspect="1"/>
          </p:cNvPicPr>
          <p:nvPr/>
        </p:nvPicPr>
        <p:blipFill rotWithShape="1">
          <a:blip r:embed="rId2">
            <a:alphaModFix amt="90000"/>
          </a:blip>
          <a:srcRect t="11155" b="4890"/>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96B6B84-F304-47AA-BF47-8102EBF23441}"/>
              </a:ext>
            </a:extLst>
          </p:cNvPr>
          <p:cNvSpPr>
            <a:spLocks noGrp="1"/>
          </p:cNvSpPr>
          <p:nvPr>
            <p:ph type="ctrTitle"/>
          </p:nvPr>
        </p:nvSpPr>
        <p:spPr>
          <a:xfrm>
            <a:off x="1629103" y="2244830"/>
            <a:ext cx="8933796" cy="2437232"/>
          </a:xfrm>
        </p:spPr>
        <p:txBody>
          <a:bodyPr>
            <a:normAutofit/>
          </a:bodyPr>
          <a:lstStyle/>
          <a:p>
            <a:r>
              <a:rPr lang="en-GB" sz="2400" dirty="0"/>
              <a:t>Predicting the effects of U.S. Meat Export Industry </a:t>
            </a:r>
            <a:br>
              <a:rPr lang="en-GB" sz="2400" dirty="0"/>
            </a:br>
            <a:r>
              <a:rPr lang="en-GB" sz="2400" dirty="0"/>
              <a:t>on the Environment</a:t>
            </a:r>
          </a:p>
        </p:txBody>
      </p:sp>
      <p:sp>
        <p:nvSpPr>
          <p:cNvPr id="3" name="Subtitle 2">
            <a:extLst>
              <a:ext uri="{FF2B5EF4-FFF2-40B4-BE49-F238E27FC236}">
                <a16:creationId xmlns:a16="http://schemas.microsoft.com/office/drawing/2014/main" id="{35815110-A94B-4E24-ADC5-AA013C1244A8}"/>
              </a:ext>
            </a:extLst>
          </p:cNvPr>
          <p:cNvSpPr>
            <a:spLocks noGrp="1"/>
          </p:cNvSpPr>
          <p:nvPr>
            <p:ph type="subTitle" idx="1"/>
          </p:nvPr>
        </p:nvSpPr>
        <p:spPr>
          <a:xfrm>
            <a:off x="1629101" y="4394580"/>
            <a:ext cx="8936846" cy="744684"/>
          </a:xfrm>
        </p:spPr>
        <p:txBody>
          <a:bodyPr>
            <a:normAutofit fontScale="92500" lnSpcReduction="20000"/>
          </a:bodyPr>
          <a:lstStyle/>
          <a:p>
            <a:r>
              <a:rPr lang="en-US" dirty="0"/>
              <a:t>A time-series analysis of </a:t>
            </a:r>
            <a:r>
              <a:rPr lang="en-GB" dirty="0"/>
              <a:t>U.S Livestock and Meat Exports worldwide</a:t>
            </a:r>
          </a:p>
          <a:p>
            <a:r>
              <a:rPr lang="en-GB" dirty="0"/>
              <a:t>Kristin Kusheva</a:t>
            </a:r>
          </a:p>
          <a:p>
            <a:r>
              <a:rPr lang="en-GB" sz="1700" dirty="0"/>
              <a:t>14</a:t>
            </a:r>
            <a:r>
              <a:rPr lang="en-GB" sz="1700" baseline="30000" dirty="0"/>
              <a:t>th</a:t>
            </a:r>
            <a:r>
              <a:rPr lang="en-GB" sz="1700" dirty="0"/>
              <a:t> Oct 2019</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821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DB85-4016-4B0B-A31B-55CE8BCE6776}"/>
              </a:ext>
            </a:extLst>
          </p:cNvPr>
          <p:cNvSpPr>
            <a:spLocks noGrp="1"/>
          </p:cNvSpPr>
          <p:nvPr>
            <p:ph type="title"/>
          </p:nvPr>
        </p:nvSpPr>
        <p:spPr/>
        <p:txBody>
          <a:bodyPr>
            <a:normAutofit fontScale="90000"/>
          </a:bodyPr>
          <a:lstStyle/>
          <a:p>
            <a:pPr algn="ctr"/>
            <a:r>
              <a:rPr lang="en-GB" dirty="0"/>
              <a:t>Predicting the Meat Export from the US to the World Using ARIMA in Kg</a:t>
            </a:r>
          </a:p>
        </p:txBody>
      </p:sp>
      <p:pic>
        <p:nvPicPr>
          <p:cNvPr id="4" name="Content Placeholder 3" descr="A close up of a map&#10;&#10;Description automatically generated">
            <a:extLst>
              <a:ext uri="{FF2B5EF4-FFF2-40B4-BE49-F238E27FC236}">
                <a16:creationId xmlns:a16="http://schemas.microsoft.com/office/drawing/2014/main" id="{740ED313-F28F-45D8-AA42-F0805C70C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204" y="1905012"/>
            <a:ext cx="6313592" cy="4505011"/>
          </a:xfrm>
          <a:prstGeom prst="rect">
            <a:avLst/>
          </a:prstGeom>
        </p:spPr>
      </p:pic>
    </p:spTree>
    <p:extLst>
      <p:ext uri="{BB962C8B-B14F-4D97-AF65-F5344CB8AC3E}">
        <p14:creationId xmlns:p14="http://schemas.microsoft.com/office/powerpoint/2010/main" val="68387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7CE23A70-38B9-46E2-B53C-FFF2E5BA3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45" y="3842076"/>
            <a:ext cx="4515246" cy="2799453"/>
          </a:xfrm>
          <a:prstGeom prst="rect">
            <a:avLst/>
          </a:prstGeom>
        </p:spPr>
      </p:pic>
      <p:sp>
        <p:nvSpPr>
          <p:cNvPr id="51" name="Rectangle 50">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0685" y="643466"/>
            <a:ext cx="5452527" cy="5565253"/>
          </a:xfrm>
          <a:prstGeom prst="rect">
            <a:avLst/>
          </a:prstGeom>
          <a:solidFill>
            <a:schemeClr val="tx1">
              <a:lumMod val="85000"/>
              <a:lumOff val="15000"/>
            </a:schemeClr>
          </a:solidFill>
          <a:ln w="6350" cap="sq" cmpd="sng" algn="ctr">
            <a:noFill/>
            <a:prstDash val="solid"/>
            <a:miter lim="800000"/>
          </a:ln>
          <a:effectLst/>
        </p:spPr>
      </p:sp>
      <p:sp>
        <p:nvSpPr>
          <p:cNvPr id="53" name="Rectangle 52">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6628" y="806336"/>
            <a:ext cx="5120640" cy="523951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3D7CF7C4-0A2F-48EF-9A88-8AF54195AD3E}"/>
              </a:ext>
            </a:extLst>
          </p:cNvPr>
          <p:cNvSpPr>
            <a:spLocks noGrp="1"/>
          </p:cNvSpPr>
          <p:nvPr>
            <p:ph type="title"/>
          </p:nvPr>
        </p:nvSpPr>
        <p:spPr>
          <a:xfrm>
            <a:off x="6673852" y="1219576"/>
            <a:ext cx="4633416" cy="1551781"/>
          </a:xfrm>
        </p:spPr>
        <p:txBody>
          <a:bodyPr>
            <a:normAutofit/>
          </a:bodyPr>
          <a:lstStyle/>
          <a:p>
            <a:r>
              <a:rPr lang="en-GB" sz="4000" dirty="0">
                <a:solidFill>
                  <a:schemeClr val="bg1"/>
                </a:solidFill>
              </a:rPr>
              <a:t>LSTM</a:t>
            </a:r>
          </a:p>
        </p:txBody>
      </p:sp>
      <p:sp>
        <p:nvSpPr>
          <p:cNvPr id="29" name="Content Placeholder 12">
            <a:extLst>
              <a:ext uri="{FF2B5EF4-FFF2-40B4-BE49-F238E27FC236}">
                <a16:creationId xmlns:a16="http://schemas.microsoft.com/office/drawing/2014/main" id="{D0666897-A3E8-469C-B5DB-E293D426C6CB}"/>
              </a:ext>
            </a:extLst>
          </p:cNvPr>
          <p:cNvSpPr>
            <a:spLocks noGrp="1"/>
          </p:cNvSpPr>
          <p:nvPr>
            <p:ph idx="1"/>
          </p:nvPr>
        </p:nvSpPr>
        <p:spPr>
          <a:xfrm>
            <a:off x="6441306" y="2852792"/>
            <a:ext cx="4633415" cy="2753137"/>
          </a:xfrm>
        </p:spPr>
        <p:txBody>
          <a:bodyPr>
            <a:normAutofit/>
          </a:bodyPr>
          <a:lstStyle/>
          <a:p>
            <a:pPr fontAlgn="base">
              <a:lnSpc>
                <a:spcPct val="90000"/>
              </a:lnSpc>
            </a:pPr>
            <a:r>
              <a:rPr lang="en-GB" dirty="0">
                <a:solidFill>
                  <a:schemeClr val="bg1"/>
                </a:solidFill>
              </a:rPr>
              <a:t>A powerful type of neural network designed to handle sequence dependence is called recurrent neural networks. The Long Short-Term Memory network or LSTM network is a type of recurrent neural network used in deep learning because very large architectures can be successfully trained.</a:t>
            </a:r>
          </a:p>
          <a:p>
            <a:pPr fontAlgn="base">
              <a:lnSpc>
                <a:spcPct val="90000"/>
              </a:lnSpc>
            </a:pPr>
            <a:endParaRPr lang="en-GB" sz="1400" dirty="0">
              <a:solidFill>
                <a:schemeClr val="bg1"/>
              </a:solidFill>
            </a:endParaRPr>
          </a:p>
        </p:txBody>
      </p:sp>
      <p:pic>
        <p:nvPicPr>
          <p:cNvPr id="5122" name="Picture 2">
            <a:extLst>
              <a:ext uri="{FF2B5EF4-FFF2-40B4-BE49-F238E27FC236}">
                <a16:creationId xmlns:a16="http://schemas.microsoft.com/office/drawing/2014/main" id="{B884D8A7-925E-4E56-8CF2-ADA682261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88" y="553289"/>
            <a:ext cx="4221703" cy="283098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F1A8971-88F9-4BEC-B7CD-5D80EFDFBA26}"/>
              </a:ext>
            </a:extLst>
          </p:cNvPr>
          <p:cNvSpPr/>
          <p:nvPr/>
        </p:nvSpPr>
        <p:spPr>
          <a:xfrm>
            <a:off x="1117279" y="189175"/>
            <a:ext cx="971548" cy="369332"/>
          </a:xfrm>
          <a:prstGeom prst="rect">
            <a:avLst/>
          </a:prstGeom>
        </p:spPr>
        <p:txBody>
          <a:bodyPr wrap="none">
            <a:spAutoFit/>
          </a:bodyPr>
          <a:lstStyle/>
          <a:p>
            <a:r>
              <a:rPr lang="en-GB" dirty="0"/>
              <a:t>Bulgaria:</a:t>
            </a:r>
          </a:p>
        </p:txBody>
      </p:sp>
      <p:sp>
        <p:nvSpPr>
          <p:cNvPr id="11" name="Rectangle 10">
            <a:extLst>
              <a:ext uri="{FF2B5EF4-FFF2-40B4-BE49-F238E27FC236}">
                <a16:creationId xmlns:a16="http://schemas.microsoft.com/office/drawing/2014/main" id="{DA0B1E2D-4B8F-4596-AB88-6CA3104C9193}"/>
              </a:ext>
            </a:extLst>
          </p:cNvPr>
          <p:cNvSpPr/>
          <p:nvPr/>
        </p:nvSpPr>
        <p:spPr>
          <a:xfrm>
            <a:off x="1155511" y="3439106"/>
            <a:ext cx="6096000" cy="646331"/>
          </a:xfrm>
          <a:prstGeom prst="rect">
            <a:avLst/>
          </a:prstGeom>
        </p:spPr>
        <p:txBody>
          <a:bodyPr>
            <a:spAutoFit/>
          </a:bodyPr>
          <a:lstStyle/>
          <a:p>
            <a:r>
              <a:rPr lang="en-GB" dirty="0"/>
              <a:t>Brazil:</a:t>
            </a:r>
          </a:p>
          <a:p>
            <a:endParaRPr lang="en-GB" dirty="0"/>
          </a:p>
        </p:txBody>
      </p:sp>
    </p:spTree>
    <p:extLst>
      <p:ext uri="{BB962C8B-B14F-4D97-AF65-F5344CB8AC3E}">
        <p14:creationId xmlns:p14="http://schemas.microsoft.com/office/powerpoint/2010/main" val="341381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8EA8-9763-42AB-B820-37C99407BE2C}"/>
              </a:ext>
            </a:extLst>
          </p:cNvPr>
          <p:cNvSpPr>
            <a:spLocks noGrp="1"/>
          </p:cNvSpPr>
          <p:nvPr>
            <p:ph type="title"/>
          </p:nvPr>
        </p:nvSpPr>
        <p:spPr/>
        <p:txBody>
          <a:bodyPr>
            <a:normAutofit fontScale="90000"/>
          </a:bodyPr>
          <a:lstStyle/>
          <a:p>
            <a:pPr algn="ctr"/>
            <a:r>
              <a:rPr lang="en-GB" dirty="0"/>
              <a:t>Predicting the Meat Export from the US to the World Using LSTM in Kg</a:t>
            </a:r>
          </a:p>
        </p:txBody>
      </p:sp>
      <p:pic>
        <p:nvPicPr>
          <p:cNvPr id="4" name="Content Placeholder 3" descr="A close up of a map&#10;&#10;Description automatically generated">
            <a:extLst>
              <a:ext uri="{FF2B5EF4-FFF2-40B4-BE49-F238E27FC236}">
                <a16:creationId xmlns:a16="http://schemas.microsoft.com/office/drawing/2014/main" id="{C1F1C841-A049-486B-A0AE-2E548F7D4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654" y="2014194"/>
            <a:ext cx="6400800" cy="4456471"/>
          </a:xfrm>
          <a:prstGeom prst="rect">
            <a:avLst/>
          </a:prstGeom>
        </p:spPr>
      </p:pic>
    </p:spTree>
    <p:extLst>
      <p:ext uri="{BB962C8B-B14F-4D97-AF65-F5344CB8AC3E}">
        <p14:creationId xmlns:p14="http://schemas.microsoft.com/office/powerpoint/2010/main" val="271225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6C4FF37B-4AA5-49C4-B7FD-F364DA76CBD3}"/>
              </a:ext>
            </a:extLst>
          </p:cNvPr>
          <p:cNvSpPr>
            <a:spLocks noGrp="1"/>
          </p:cNvSpPr>
          <p:nvPr>
            <p:ph type="title"/>
          </p:nvPr>
        </p:nvSpPr>
        <p:spPr>
          <a:xfrm>
            <a:off x="866440" y="1000370"/>
            <a:ext cx="3462079" cy="4857262"/>
          </a:xfrm>
        </p:spPr>
        <p:txBody>
          <a:bodyPr>
            <a:normAutofit/>
          </a:bodyPr>
          <a:lstStyle/>
          <a:p>
            <a:pPr algn="r"/>
            <a:r>
              <a:rPr lang="en-GB" sz="4400" dirty="0">
                <a:solidFill>
                  <a:srgbClr val="FFFFFF"/>
                </a:solidFill>
              </a:rPr>
              <a:t>Interpretation of the predictions</a:t>
            </a:r>
          </a:p>
        </p:txBody>
      </p:sp>
      <p:sp>
        <p:nvSpPr>
          <p:cNvPr id="3" name="Content Placeholder 2">
            <a:extLst>
              <a:ext uri="{FF2B5EF4-FFF2-40B4-BE49-F238E27FC236}">
                <a16:creationId xmlns:a16="http://schemas.microsoft.com/office/drawing/2014/main" id="{6D85504A-F6C3-40F6-811D-4D646222305F}"/>
              </a:ext>
            </a:extLst>
          </p:cNvPr>
          <p:cNvSpPr>
            <a:spLocks noGrp="1"/>
          </p:cNvSpPr>
          <p:nvPr>
            <p:ph idx="1"/>
          </p:nvPr>
        </p:nvSpPr>
        <p:spPr>
          <a:xfrm>
            <a:off x="4879497" y="881101"/>
            <a:ext cx="6212310" cy="4857262"/>
          </a:xfrm>
        </p:spPr>
        <p:txBody>
          <a:bodyPr anchor="ctr">
            <a:normAutofit lnSpcReduction="10000"/>
          </a:bodyPr>
          <a:lstStyle/>
          <a:p>
            <a:r>
              <a:rPr lang="en-GB" sz="2000" dirty="0">
                <a:solidFill>
                  <a:srgbClr val="FFFFFF"/>
                </a:solidFill>
              </a:rPr>
              <a:t>Bulgaria – the import from USA will rise during the next 3 years. We see that since 2009 there was not import of pork from the US but from 2018 till mid 2019 in total there were 23 tonnes of pork imported from the US. This might be as a result of the recent swine fever that affected the pig agriculture in many countries in the Eastern Europe.</a:t>
            </a:r>
          </a:p>
          <a:p>
            <a:r>
              <a:rPr lang="en-GB" sz="2000" dirty="0">
                <a:solidFill>
                  <a:srgbClr val="FFFFFF"/>
                </a:solidFill>
              </a:rPr>
              <a:t>Brazil – the import of meat is decreasing during the next 3 years which might mean that they started producing their own meat. If this is true, Brazil needs more land in order to </a:t>
            </a:r>
            <a:r>
              <a:rPr lang="en-GB" sz="2000" dirty="0" err="1">
                <a:solidFill>
                  <a:srgbClr val="FFFFFF"/>
                </a:solidFill>
              </a:rPr>
              <a:t>fulfill</a:t>
            </a:r>
            <a:r>
              <a:rPr lang="en-GB" sz="2000" dirty="0">
                <a:solidFill>
                  <a:srgbClr val="FFFFFF"/>
                </a:solidFill>
              </a:rPr>
              <a:t> their demand. Amazon fires – on purpose or a convenient coincidence?</a:t>
            </a:r>
          </a:p>
          <a:p>
            <a:r>
              <a:rPr lang="en-GB" sz="2000" dirty="0">
                <a:solidFill>
                  <a:srgbClr val="FFFFFF"/>
                </a:solidFill>
              </a:rPr>
              <a:t>World – the export of meat is rising during the next 2 years. This is concerning because as we saw that 41% of the land in the US is used for agricultural purpose. The percentage will rise even further.</a:t>
            </a:r>
          </a:p>
        </p:txBody>
      </p:sp>
    </p:spTree>
    <p:extLst>
      <p:ext uri="{BB962C8B-B14F-4D97-AF65-F5344CB8AC3E}">
        <p14:creationId xmlns:p14="http://schemas.microsoft.com/office/powerpoint/2010/main" val="236700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1C8-ECD1-4671-A0B7-B6B06FCFF3EE}"/>
              </a:ext>
            </a:extLst>
          </p:cNvPr>
          <p:cNvSpPr>
            <a:spLocks noGrp="1"/>
          </p:cNvSpPr>
          <p:nvPr>
            <p:ph type="title"/>
          </p:nvPr>
        </p:nvSpPr>
        <p:spPr>
          <a:xfrm>
            <a:off x="1066800" y="540897"/>
            <a:ext cx="10058400" cy="1371600"/>
          </a:xfrm>
        </p:spPr>
        <p:txBody>
          <a:bodyPr>
            <a:normAutofit/>
          </a:bodyPr>
          <a:lstStyle/>
          <a:p>
            <a:pPr algn="ctr"/>
            <a:r>
              <a:rPr lang="en-GB" dirty="0"/>
              <a:t>Conclusion</a:t>
            </a:r>
          </a:p>
        </p:txBody>
      </p:sp>
      <p:graphicFrame>
        <p:nvGraphicFramePr>
          <p:cNvPr id="5" name="Content Placeholder 2">
            <a:extLst>
              <a:ext uri="{FF2B5EF4-FFF2-40B4-BE49-F238E27FC236}">
                <a16:creationId xmlns:a16="http://schemas.microsoft.com/office/drawing/2014/main" id="{8BC2327E-C731-4028-B313-2C625B9550B1}"/>
              </a:ext>
            </a:extLst>
          </p:cNvPr>
          <p:cNvGraphicFramePr>
            <a:graphicFrameLocks noGrp="1"/>
          </p:cNvGraphicFramePr>
          <p:nvPr>
            <p:ph idx="1"/>
            <p:extLst>
              <p:ext uri="{D42A27DB-BD31-4B8C-83A1-F6EECF244321}">
                <p14:modId xmlns:p14="http://schemas.microsoft.com/office/powerpoint/2010/main" val="3807974441"/>
              </p:ext>
            </p:extLst>
          </p:nvPr>
        </p:nvGraphicFramePr>
        <p:xfrm>
          <a:off x="384312" y="1784859"/>
          <a:ext cx="10893287" cy="4810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3813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6C15-455F-437F-95AE-C8DA176DE16F}"/>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1528043-80FC-4CF9-961D-9683D059358C}"/>
              </a:ext>
            </a:extLst>
          </p:cNvPr>
          <p:cNvSpPr>
            <a:spLocks noGrp="1"/>
          </p:cNvSpPr>
          <p:nvPr>
            <p:ph idx="1"/>
          </p:nvPr>
        </p:nvSpPr>
        <p:spPr/>
        <p:txBody>
          <a:bodyPr/>
          <a:lstStyle/>
          <a:p>
            <a:r>
              <a:rPr lang="en-GB" dirty="0">
                <a:hlinkClick r:id="rId2"/>
              </a:rPr>
              <a:t>https://www.bloomberg.com/graphics/2018-us-land-use/</a:t>
            </a:r>
            <a:endParaRPr lang="en-GB" dirty="0"/>
          </a:p>
          <a:p>
            <a:r>
              <a:rPr lang="en-GB" dirty="0">
                <a:hlinkClick r:id="rId3"/>
              </a:rPr>
              <a:t>https://www.theguardian.com/news/datablog/2013/jan/10/how-much-water-food-production-waste</a:t>
            </a:r>
            <a:endParaRPr lang="en-GB" dirty="0"/>
          </a:p>
          <a:p>
            <a:r>
              <a:rPr lang="en-GB" dirty="0">
                <a:hlinkClick r:id="rId4"/>
              </a:rPr>
              <a:t>https://www.arespectfullife.com/2018/08/05/41-of-u-s-land-is-used-for-livestock-production/</a:t>
            </a:r>
            <a:endParaRPr lang="en-GB" dirty="0"/>
          </a:p>
          <a:p>
            <a:r>
              <a:rPr lang="en-GB" dirty="0">
                <a:hlinkClick r:id="rId5"/>
              </a:rPr>
              <a:t>https://www.ncbi.nlm.nih.gov/pmc/articles/PMC5366844/</a:t>
            </a:r>
            <a:endParaRPr lang="en-GB" dirty="0"/>
          </a:p>
          <a:p>
            <a:r>
              <a:rPr lang="en-GB" dirty="0">
                <a:hlinkClick r:id="rId6"/>
              </a:rPr>
              <a:t>https://www.ers.usda.gov/amber-waves/2019/may/us-exports-for-most-major-meat-commodities-grew-in-2018/</a:t>
            </a:r>
            <a:endParaRPr lang="en-GB" dirty="0"/>
          </a:p>
        </p:txBody>
      </p:sp>
    </p:spTree>
    <p:extLst>
      <p:ext uri="{BB962C8B-B14F-4D97-AF65-F5344CB8AC3E}">
        <p14:creationId xmlns:p14="http://schemas.microsoft.com/office/powerpoint/2010/main" val="118694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6AC916-7525-4346-9B27-03A0CC2A7526}"/>
              </a:ext>
            </a:extLst>
          </p:cNvPr>
          <p:cNvPicPr>
            <a:picLocks noChangeAspect="1"/>
          </p:cNvPicPr>
          <p:nvPr/>
        </p:nvPicPr>
        <p:blipFill rotWithShape="1">
          <a:blip r:embed="rId2">
            <a:alphaModFix amt="45000"/>
          </a:blip>
          <a:srcRect t="7787"/>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FCAE4099-47E3-432C-AAB8-47415C99083B}"/>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dirty="0"/>
              <a:t>Q&amp;A time</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26421626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3A3BA99-0DAD-4E98-AE2F-950C8760F21A}"/>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4400" cap="all" spc="-100" dirty="0"/>
              <a:t>Thank you!</a:t>
            </a:r>
          </a:p>
        </p:txBody>
      </p:sp>
      <p:sp>
        <p:nvSpPr>
          <p:cNvPr id="29"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Chat">
            <a:extLst>
              <a:ext uri="{FF2B5EF4-FFF2-40B4-BE49-F238E27FC236}">
                <a16:creationId xmlns:a16="http://schemas.microsoft.com/office/drawing/2014/main" id="{0DFB7E67-C624-4A47-8E3D-9DE76AF693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6012564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1501E59-3B28-4ED4-90B6-D328D8AE2854}"/>
              </a:ext>
            </a:extLst>
          </p:cNvPr>
          <p:cNvSpPr>
            <a:spLocks noGrp="1"/>
          </p:cNvSpPr>
          <p:nvPr>
            <p:ph type="title"/>
          </p:nvPr>
        </p:nvSpPr>
        <p:spPr>
          <a:xfrm>
            <a:off x="573409" y="559477"/>
            <a:ext cx="3765200" cy="5709931"/>
          </a:xfrm>
        </p:spPr>
        <p:txBody>
          <a:bodyPr>
            <a:normAutofit/>
          </a:bodyPr>
          <a:lstStyle/>
          <a:p>
            <a:pPr algn="ctr"/>
            <a:r>
              <a:rPr lang="en-GB" dirty="0"/>
              <a:t>Research questions</a:t>
            </a:r>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4" name="Content Placeholder 2">
            <a:extLst>
              <a:ext uri="{FF2B5EF4-FFF2-40B4-BE49-F238E27FC236}">
                <a16:creationId xmlns:a16="http://schemas.microsoft.com/office/drawing/2014/main" id="{AF1345E0-A490-400D-BA01-FBF655F6D2BE}"/>
              </a:ext>
            </a:extLst>
          </p:cNvPr>
          <p:cNvGraphicFramePr>
            <a:graphicFrameLocks noGrp="1"/>
          </p:cNvGraphicFramePr>
          <p:nvPr>
            <p:ph idx="1"/>
            <p:extLst>
              <p:ext uri="{D42A27DB-BD31-4B8C-83A1-F6EECF244321}">
                <p14:modId xmlns:p14="http://schemas.microsoft.com/office/powerpoint/2010/main" val="80337311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612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278CB199-22C2-4F84-87EB-A48C7E05F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61" y="610479"/>
            <a:ext cx="7809127" cy="5154023"/>
          </a:xfrm>
          <a:prstGeom prst="rect">
            <a:avLst/>
          </a:prstGeom>
        </p:spPr>
      </p:pic>
      <p:sp>
        <p:nvSpPr>
          <p:cNvPr id="23" name="Rectangle 2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D8649-4484-4596-9CF3-9C82A3E1B361}"/>
              </a:ext>
            </a:extLst>
          </p:cNvPr>
          <p:cNvSpPr>
            <a:spLocks noGrp="1"/>
          </p:cNvSpPr>
          <p:nvPr>
            <p:ph type="title"/>
          </p:nvPr>
        </p:nvSpPr>
        <p:spPr>
          <a:xfrm>
            <a:off x="9308559" y="-139390"/>
            <a:ext cx="2312480" cy="1499738"/>
          </a:xfrm>
        </p:spPr>
        <p:txBody>
          <a:bodyPr anchor="b">
            <a:normAutofit/>
          </a:bodyPr>
          <a:lstStyle/>
          <a:p>
            <a:r>
              <a:rPr lang="en-GB" sz="2800" dirty="0"/>
              <a:t>Background</a:t>
            </a:r>
          </a:p>
        </p:txBody>
      </p:sp>
      <p:sp>
        <p:nvSpPr>
          <p:cNvPr id="3" name="Content Placeholder 2">
            <a:extLst>
              <a:ext uri="{FF2B5EF4-FFF2-40B4-BE49-F238E27FC236}">
                <a16:creationId xmlns:a16="http://schemas.microsoft.com/office/drawing/2014/main" id="{04A7EEE1-9DCA-4CF0-A851-5D2FDE029245}"/>
              </a:ext>
            </a:extLst>
          </p:cNvPr>
          <p:cNvSpPr>
            <a:spLocks noGrp="1"/>
          </p:cNvSpPr>
          <p:nvPr>
            <p:ph idx="1"/>
          </p:nvPr>
        </p:nvSpPr>
        <p:spPr>
          <a:xfrm>
            <a:off x="9156699" y="1802809"/>
            <a:ext cx="2477581" cy="4405918"/>
          </a:xfrm>
        </p:spPr>
        <p:txBody>
          <a:bodyPr>
            <a:normAutofit/>
          </a:bodyPr>
          <a:lstStyle/>
          <a:p>
            <a:r>
              <a:rPr lang="en-GB" dirty="0">
                <a:solidFill>
                  <a:schemeClr val="tx1">
                    <a:lumMod val="85000"/>
                    <a:lumOff val="15000"/>
                  </a:schemeClr>
                </a:solidFill>
              </a:rPr>
              <a:t>Over the next 50 years, the world population is projected to increase by some 3 billion</a:t>
            </a:r>
          </a:p>
          <a:p>
            <a:r>
              <a:rPr lang="en-GB" dirty="0">
                <a:solidFill>
                  <a:schemeClr val="tx1">
                    <a:lumMod val="85000"/>
                    <a:lumOff val="15000"/>
                  </a:schemeClr>
                </a:solidFill>
              </a:rPr>
              <a:t>This food insecurity and poverty is affecting one-quarter of the world's population</a:t>
            </a:r>
          </a:p>
          <a:p>
            <a:r>
              <a:rPr lang="en-GB" dirty="0">
                <a:solidFill>
                  <a:schemeClr val="tx1">
                    <a:lumMod val="85000"/>
                    <a:lumOff val="15000"/>
                  </a:schemeClr>
                </a:solidFill>
              </a:rPr>
              <a:t>About time to address the issues of sustainable agricultural and rural development.</a:t>
            </a:r>
          </a:p>
        </p:txBody>
      </p:sp>
    </p:spTree>
    <p:extLst>
      <p:ext uri="{BB962C8B-B14F-4D97-AF65-F5344CB8AC3E}">
        <p14:creationId xmlns:p14="http://schemas.microsoft.com/office/powerpoint/2010/main" val="167657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lack&#10;&#10;Description automatically generated">
            <a:extLst>
              <a:ext uri="{FF2B5EF4-FFF2-40B4-BE49-F238E27FC236}">
                <a16:creationId xmlns:a16="http://schemas.microsoft.com/office/drawing/2014/main" id="{03175AEB-06C5-4236-91DE-94D04423A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 y="941695"/>
            <a:ext cx="6001435" cy="2430580"/>
          </a:xfrm>
          <a:prstGeom prst="rect">
            <a:avLst/>
          </a:prstGeom>
        </p:spPr>
      </p:pic>
      <p:sp>
        <p:nvSpPr>
          <p:cNvPr id="73" name="Rectangle 72">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tx1">
              <a:lumMod val="85000"/>
              <a:lumOff val="15000"/>
            </a:schemeClr>
          </a:solidFill>
          <a:ln w="6350" cap="sq" cmpd="sng" algn="ctr">
            <a:noFill/>
            <a:prstDash val="solid"/>
            <a:miter lim="800000"/>
          </a:ln>
          <a:effectLst/>
        </p:spPr>
      </p:sp>
      <p:sp>
        <p:nvSpPr>
          <p:cNvPr id="75" name="Rectangle 74">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B578050-417D-4781-B3EB-0DE3CC1AD3B5}"/>
              </a:ext>
            </a:extLst>
          </p:cNvPr>
          <p:cNvSpPr>
            <a:spLocks noGrp="1"/>
          </p:cNvSpPr>
          <p:nvPr>
            <p:ph type="title"/>
          </p:nvPr>
        </p:nvSpPr>
        <p:spPr>
          <a:xfrm>
            <a:off x="6210846" y="1352277"/>
            <a:ext cx="4633416" cy="1371600"/>
          </a:xfrm>
        </p:spPr>
        <p:txBody>
          <a:bodyPr>
            <a:normAutofit/>
          </a:bodyPr>
          <a:lstStyle/>
          <a:p>
            <a:pPr algn="ctr"/>
            <a:r>
              <a:rPr lang="en-GB" sz="4000" dirty="0">
                <a:solidFill>
                  <a:schemeClr val="bg1"/>
                </a:solidFill>
              </a:rPr>
              <a:t>Agriculture and Climate Change</a:t>
            </a:r>
          </a:p>
        </p:txBody>
      </p:sp>
      <p:pic>
        <p:nvPicPr>
          <p:cNvPr id="2050" name="Picture 2" descr="methane_emissions_01">
            <a:extLst>
              <a:ext uri="{FF2B5EF4-FFF2-40B4-BE49-F238E27FC236}">
                <a16:creationId xmlns:a16="http://schemas.microsoft.com/office/drawing/2014/main" id="{AA423A74-5BB5-4822-8DA4-DFB97BDB96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3978047"/>
            <a:ext cx="5790223" cy="1938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2D9939D-B2DF-4CE2-81BF-8D3E5B795728}"/>
              </a:ext>
            </a:extLst>
          </p:cNvPr>
          <p:cNvSpPr>
            <a:spLocks noGrp="1"/>
          </p:cNvSpPr>
          <p:nvPr>
            <p:ph idx="1"/>
          </p:nvPr>
        </p:nvSpPr>
        <p:spPr>
          <a:xfrm>
            <a:off x="6210845" y="2852792"/>
            <a:ext cx="4633415" cy="2572193"/>
          </a:xfrm>
        </p:spPr>
        <p:txBody>
          <a:bodyPr>
            <a:normAutofit/>
          </a:bodyPr>
          <a:lstStyle/>
          <a:p>
            <a:pPr marL="0" indent="0">
              <a:buNone/>
            </a:pPr>
            <a:endParaRPr lang="en-GB" dirty="0">
              <a:solidFill>
                <a:schemeClr val="bg1"/>
              </a:solidFill>
            </a:endParaRPr>
          </a:p>
          <a:p>
            <a:r>
              <a:rPr lang="en-GB" b="1" dirty="0">
                <a:solidFill>
                  <a:schemeClr val="bg1"/>
                </a:solidFill>
              </a:rPr>
              <a:t>Agriculture</a:t>
            </a:r>
            <a:r>
              <a:rPr lang="en-GB" dirty="0">
                <a:solidFill>
                  <a:schemeClr val="bg1"/>
                </a:solidFill>
              </a:rPr>
              <a:t> </a:t>
            </a:r>
            <a:r>
              <a:rPr lang="en-GB" b="1" dirty="0">
                <a:solidFill>
                  <a:schemeClr val="bg1"/>
                </a:solidFill>
              </a:rPr>
              <a:t>contributes to climate change</a:t>
            </a:r>
            <a:r>
              <a:rPr lang="en-GB" dirty="0">
                <a:solidFill>
                  <a:schemeClr val="bg1"/>
                </a:solidFill>
              </a:rPr>
              <a:t> through the release of greenhouse gases into the atmosphere.</a:t>
            </a:r>
          </a:p>
          <a:p>
            <a:r>
              <a:rPr lang="en-GB" b="1" dirty="0">
                <a:solidFill>
                  <a:schemeClr val="bg1"/>
                </a:solidFill>
              </a:rPr>
              <a:t>Land use changes</a:t>
            </a:r>
            <a:r>
              <a:rPr lang="en-GB" dirty="0">
                <a:solidFill>
                  <a:schemeClr val="bg1"/>
                </a:solidFill>
              </a:rPr>
              <a:t> also contributes to climate change. For example, deforestation, soil erosion or machine-intensive farming methods increase carbon concentrations in the atmosphere</a:t>
            </a:r>
          </a:p>
          <a:p>
            <a:endParaRPr lang="en-GB" dirty="0">
              <a:solidFill>
                <a:schemeClr val="bg1"/>
              </a:solidFill>
            </a:endParaRPr>
          </a:p>
        </p:txBody>
      </p:sp>
    </p:spTree>
    <p:extLst>
      <p:ext uri="{BB962C8B-B14F-4D97-AF65-F5344CB8AC3E}">
        <p14:creationId xmlns:p14="http://schemas.microsoft.com/office/powerpoint/2010/main" val="291184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6A8DEED3-39F9-4B93-BD29-BCCEC2DB6643}"/>
              </a:ext>
            </a:extLst>
          </p:cNvPr>
          <p:cNvSpPr>
            <a:spLocks noGrp="1"/>
          </p:cNvSpPr>
          <p:nvPr>
            <p:ph type="title"/>
          </p:nvPr>
        </p:nvSpPr>
        <p:spPr>
          <a:xfrm>
            <a:off x="573409" y="559477"/>
            <a:ext cx="3765200" cy="5709931"/>
          </a:xfrm>
        </p:spPr>
        <p:txBody>
          <a:bodyPr>
            <a:normAutofit/>
          </a:bodyPr>
          <a:lstStyle/>
          <a:p>
            <a:pPr algn="ctr"/>
            <a:r>
              <a:rPr lang="en-GB" dirty="0"/>
              <a:t>The Data</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0AF29A6F-B79E-49C1-A36B-2386FCF8CC4C}"/>
              </a:ext>
            </a:extLst>
          </p:cNvPr>
          <p:cNvGraphicFramePr>
            <a:graphicFrameLocks noGrp="1"/>
          </p:cNvGraphicFramePr>
          <p:nvPr>
            <p:ph idx="1"/>
            <p:extLst>
              <p:ext uri="{D42A27DB-BD31-4B8C-83A1-F6EECF244321}">
                <p14:modId xmlns:p14="http://schemas.microsoft.com/office/powerpoint/2010/main" val="1604609114"/>
              </p:ext>
            </p:extLst>
          </p:nvPr>
        </p:nvGraphicFramePr>
        <p:xfrm>
          <a:off x="5227294" y="1045330"/>
          <a:ext cx="5288305" cy="4767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23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C31F-147A-424B-BFE7-2759AD66BD36}"/>
              </a:ext>
            </a:extLst>
          </p:cNvPr>
          <p:cNvSpPr>
            <a:spLocks noGrp="1"/>
          </p:cNvSpPr>
          <p:nvPr>
            <p:ph type="title"/>
          </p:nvPr>
        </p:nvSpPr>
        <p:spPr>
          <a:xfrm>
            <a:off x="1066800" y="642594"/>
            <a:ext cx="10058400" cy="1371600"/>
          </a:xfrm>
        </p:spPr>
        <p:txBody>
          <a:bodyPr>
            <a:normAutofit/>
          </a:bodyPr>
          <a:lstStyle/>
          <a:p>
            <a:pPr algn="ctr"/>
            <a:r>
              <a:rPr lang="en-GB" dirty="0"/>
              <a:t>Techniques</a:t>
            </a:r>
            <a:endParaRPr lang="en-GB"/>
          </a:p>
        </p:txBody>
      </p:sp>
      <p:graphicFrame>
        <p:nvGraphicFramePr>
          <p:cNvPr id="5" name="Content Placeholder 2">
            <a:extLst>
              <a:ext uri="{FF2B5EF4-FFF2-40B4-BE49-F238E27FC236}">
                <a16:creationId xmlns:a16="http://schemas.microsoft.com/office/drawing/2014/main" id="{96A90972-946B-4AA6-8B2D-C82D63A288C8}"/>
              </a:ext>
            </a:extLst>
          </p:cNvPr>
          <p:cNvGraphicFramePr>
            <a:graphicFrameLocks noGrp="1"/>
          </p:cNvGraphicFramePr>
          <p:nvPr>
            <p:ph idx="1"/>
            <p:extLst>
              <p:ext uri="{D42A27DB-BD31-4B8C-83A1-F6EECF244321}">
                <p14:modId xmlns:p14="http://schemas.microsoft.com/office/powerpoint/2010/main" val="255782677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37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43">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6" name="Rectangle 45">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8" name="Rectangle 47">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0"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17DBF84D-B6F7-4FF1-96FA-6EE0D578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A0D604F-D992-4E7E-AC12-BB9ABEB6D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DD44EBC-15A8-4F99-B14E-6F1F43AEA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4816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61" name="Rectangle 60">
            <a:extLst>
              <a:ext uri="{FF2B5EF4-FFF2-40B4-BE49-F238E27FC236}">
                <a16:creationId xmlns:a16="http://schemas.microsoft.com/office/drawing/2014/main" id="{DD5BDE09-E6AA-45EF-AD90-C3B69748C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44711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AEFF3ED-9630-4397-9650-118BD4337027}"/>
              </a:ext>
            </a:extLst>
          </p:cNvPr>
          <p:cNvSpPr>
            <a:spLocks noGrp="1"/>
          </p:cNvSpPr>
          <p:nvPr>
            <p:ph type="title"/>
          </p:nvPr>
        </p:nvSpPr>
        <p:spPr>
          <a:xfrm>
            <a:off x="1168463" y="1040020"/>
            <a:ext cx="3764650" cy="3135379"/>
          </a:xfrm>
        </p:spPr>
        <p:txBody>
          <a:bodyPr vert="horz" lIns="91440" tIns="45720" rIns="91440" bIns="45720" rtlCol="0" anchor="ctr">
            <a:normAutofit/>
          </a:bodyPr>
          <a:lstStyle/>
          <a:p>
            <a:pPr algn="ctr">
              <a:lnSpc>
                <a:spcPct val="83000"/>
              </a:lnSpc>
            </a:pPr>
            <a:r>
              <a:rPr lang="en-US" sz="3600" cap="all" spc="-100" dirty="0"/>
              <a:t>preparing the data for modelling</a:t>
            </a:r>
          </a:p>
        </p:txBody>
      </p:sp>
      <p:sp>
        <p:nvSpPr>
          <p:cNvPr id="63" name="Rectangle 62">
            <a:extLst>
              <a:ext uri="{FF2B5EF4-FFF2-40B4-BE49-F238E27FC236}">
                <a16:creationId xmlns:a16="http://schemas.microsoft.com/office/drawing/2014/main" id="{66121546-1A95-4587-8842-664C6813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138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64">
            <a:extLst>
              <a:ext uri="{FF2B5EF4-FFF2-40B4-BE49-F238E27FC236}">
                <a16:creationId xmlns:a16="http://schemas.microsoft.com/office/drawing/2014/main" id="{29917919-FE20-47BF-BF4E-3E407660F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6C2F95-6201-4319-923C-08F54EB95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803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CD89C19-CEAF-435B-A08F-CD0FA5A076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D28E65F-0327-4FCA-935F-5E3DE9F1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811" y="0"/>
            <a:ext cx="60982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2BB052EA-6435-44B9-A8FD-074753816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306" y="5152518"/>
            <a:ext cx="5803970" cy="84961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92DF31F1-A85B-43BC-BAF2-9273D45F8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26" y="1118904"/>
            <a:ext cx="5784445" cy="3286279"/>
          </a:xfrm>
          <a:prstGeom prst="rect">
            <a:avLst/>
          </a:prstGeom>
        </p:spPr>
      </p:pic>
      <p:sp>
        <p:nvSpPr>
          <p:cNvPr id="15" name="TextBox 14">
            <a:extLst>
              <a:ext uri="{FF2B5EF4-FFF2-40B4-BE49-F238E27FC236}">
                <a16:creationId xmlns:a16="http://schemas.microsoft.com/office/drawing/2014/main" id="{1A76C145-1110-42D1-869E-D048FE497BC8}"/>
              </a:ext>
            </a:extLst>
          </p:cNvPr>
          <p:cNvSpPr txBox="1"/>
          <p:nvPr/>
        </p:nvSpPr>
        <p:spPr>
          <a:xfrm>
            <a:off x="6395801" y="4569487"/>
            <a:ext cx="5142265" cy="338554"/>
          </a:xfrm>
          <a:prstGeom prst="rect">
            <a:avLst/>
          </a:prstGeom>
          <a:noFill/>
        </p:spPr>
        <p:txBody>
          <a:bodyPr wrap="square" rtlCol="0">
            <a:spAutoFit/>
          </a:bodyPr>
          <a:lstStyle/>
          <a:p>
            <a:r>
              <a:rPr lang="en-GB" sz="1600" u="sng" dirty="0"/>
              <a:t>Applying the function to column ‘Main_Desc’:</a:t>
            </a:r>
          </a:p>
        </p:txBody>
      </p:sp>
      <p:sp>
        <p:nvSpPr>
          <p:cNvPr id="17" name="TextBox 16">
            <a:extLst>
              <a:ext uri="{FF2B5EF4-FFF2-40B4-BE49-F238E27FC236}">
                <a16:creationId xmlns:a16="http://schemas.microsoft.com/office/drawing/2014/main" id="{26690002-9089-426F-9E9A-1CBE199FF6C6}"/>
              </a:ext>
            </a:extLst>
          </p:cNvPr>
          <p:cNvSpPr txBox="1"/>
          <p:nvPr/>
        </p:nvSpPr>
        <p:spPr>
          <a:xfrm>
            <a:off x="928048" y="3584602"/>
            <a:ext cx="4207832" cy="2308324"/>
          </a:xfrm>
          <a:prstGeom prst="rect">
            <a:avLst/>
          </a:prstGeom>
          <a:noFill/>
        </p:spPr>
        <p:txBody>
          <a:bodyPr wrap="square" rtlCol="0">
            <a:spAutoFit/>
          </a:bodyPr>
          <a:lstStyle/>
          <a:p>
            <a:pPr marL="342900" indent="-342900">
              <a:buAutoNum type="arabicPeriod"/>
            </a:pPr>
            <a:r>
              <a:rPr lang="en-GB" dirty="0"/>
              <a:t>Cleaning the noise data by replacing them with blank</a:t>
            </a:r>
          </a:p>
          <a:p>
            <a:pPr marL="342900" indent="-342900">
              <a:buAutoNum type="arabicPeriod"/>
            </a:pPr>
            <a:r>
              <a:rPr lang="en-GB" dirty="0"/>
              <a:t>Removing duplicates</a:t>
            </a:r>
          </a:p>
          <a:p>
            <a:pPr marL="342900" indent="-342900">
              <a:buAutoNum type="arabicPeriod"/>
            </a:pPr>
            <a:r>
              <a:rPr lang="en-GB" dirty="0"/>
              <a:t>Converting the text to be lowercase</a:t>
            </a:r>
          </a:p>
          <a:p>
            <a:pPr marL="342900" indent="-342900">
              <a:buAutoNum type="arabicPeriod"/>
            </a:pPr>
            <a:r>
              <a:rPr lang="en-GB" dirty="0"/>
              <a:t>Standardising the unit of measurements for all the products to be in kilograms</a:t>
            </a:r>
          </a:p>
          <a:p>
            <a:pPr marL="342900" indent="-342900">
              <a:buAutoNum type="arabicPeriod"/>
            </a:pPr>
            <a:r>
              <a:rPr lang="en-GB" dirty="0"/>
              <a:t>Extracting the noun from the commodity description column</a:t>
            </a:r>
          </a:p>
        </p:txBody>
      </p:sp>
      <p:sp>
        <p:nvSpPr>
          <p:cNvPr id="19" name="TextBox 18">
            <a:extLst>
              <a:ext uri="{FF2B5EF4-FFF2-40B4-BE49-F238E27FC236}">
                <a16:creationId xmlns:a16="http://schemas.microsoft.com/office/drawing/2014/main" id="{071F7A66-4C44-4B01-927F-E4EC4692C179}"/>
              </a:ext>
            </a:extLst>
          </p:cNvPr>
          <p:cNvSpPr txBox="1"/>
          <p:nvPr/>
        </p:nvSpPr>
        <p:spPr>
          <a:xfrm>
            <a:off x="6395801" y="668447"/>
            <a:ext cx="4972784" cy="371573"/>
          </a:xfrm>
          <a:prstGeom prst="rect">
            <a:avLst/>
          </a:prstGeom>
          <a:noFill/>
        </p:spPr>
        <p:txBody>
          <a:bodyPr wrap="square" rtlCol="0">
            <a:spAutoFit/>
          </a:bodyPr>
          <a:lstStyle/>
          <a:p>
            <a:r>
              <a:rPr lang="en-GB" dirty="0"/>
              <a:t>Example:</a:t>
            </a:r>
          </a:p>
        </p:txBody>
      </p:sp>
    </p:spTree>
    <p:extLst>
      <p:ext uri="{BB962C8B-B14F-4D97-AF65-F5344CB8AC3E}">
        <p14:creationId xmlns:p14="http://schemas.microsoft.com/office/powerpoint/2010/main" val="348891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3"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777AC982-275D-4D96-9344-22D2359CBC06}"/>
              </a:ext>
            </a:extLst>
          </p:cNvPr>
          <p:cNvSpPr>
            <a:spLocks noGrp="1"/>
          </p:cNvSpPr>
          <p:nvPr>
            <p:ph type="title"/>
          </p:nvPr>
        </p:nvSpPr>
        <p:spPr>
          <a:xfrm>
            <a:off x="911695" y="4779260"/>
            <a:ext cx="10366743" cy="1054907"/>
          </a:xfrm>
        </p:spPr>
        <p:txBody>
          <a:bodyPr vert="horz" lIns="91440" tIns="45720" rIns="91440" bIns="45720" rtlCol="0" anchor="ctr">
            <a:normAutofit fontScale="90000"/>
          </a:bodyPr>
          <a:lstStyle/>
          <a:p>
            <a:pPr algn="ctr">
              <a:lnSpc>
                <a:spcPct val="83000"/>
              </a:lnSpc>
            </a:pPr>
            <a:r>
              <a:rPr lang="en-US" cap="all" spc="-100" dirty="0">
                <a:solidFill>
                  <a:schemeClr val="bg1"/>
                </a:solidFill>
              </a:rPr>
              <a:t>US Meat export analysis</a:t>
            </a:r>
            <a:br>
              <a:rPr lang="en-US" cap="all" spc="-100" dirty="0">
                <a:solidFill>
                  <a:schemeClr val="bg1"/>
                </a:solidFill>
              </a:rPr>
            </a:br>
            <a:endParaRPr lang="en-US" cap="all" spc="-100" dirty="0">
              <a:solidFill>
                <a:schemeClr val="bg1"/>
              </a:solidFill>
            </a:endParaRPr>
          </a:p>
        </p:txBody>
      </p:sp>
      <p:cxnSp>
        <p:nvCxnSpPr>
          <p:cNvPr id="46" name="Straight Connector 34">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52456" y="1386165"/>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C8BDD0B2-E1AA-4742-9F3A-9215066E5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456" y="127846"/>
            <a:ext cx="5176157" cy="39189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50593E4-3276-42FF-A163-0B998E1C3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78" y="127383"/>
            <a:ext cx="5046672" cy="414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7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ell phone&#10;&#10;Description automatically generated">
            <a:extLst>
              <a:ext uri="{FF2B5EF4-FFF2-40B4-BE49-F238E27FC236}">
                <a16:creationId xmlns:a16="http://schemas.microsoft.com/office/drawing/2014/main" id="{2B0902BD-703C-4F10-AEEF-4B91ECCCC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91818"/>
            <a:ext cx="4105954" cy="3016170"/>
          </a:xfrm>
          <a:prstGeom prst="rect">
            <a:avLst/>
          </a:prstGeom>
        </p:spPr>
      </p:pic>
      <p:pic>
        <p:nvPicPr>
          <p:cNvPr id="7" name="Picture 6" descr="A screenshot of text&#10;&#10;Description automatically generated">
            <a:extLst>
              <a:ext uri="{FF2B5EF4-FFF2-40B4-BE49-F238E27FC236}">
                <a16:creationId xmlns:a16="http://schemas.microsoft.com/office/drawing/2014/main" id="{6C4DC510-5D4D-4344-B1CE-6307C8C6C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4043336"/>
            <a:ext cx="4376887" cy="2863487"/>
          </a:xfrm>
          <a:prstGeom prst="rect">
            <a:avLst/>
          </a:prstGeom>
        </p:spPr>
      </p:pic>
      <p:sp>
        <p:nvSpPr>
          <p:cNvPr id="42" name="Rectangle 4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20B9A-A6E0-4FE2-9F1D-5D8C4D4A11F4}"/>
              </a:ext>
            </a:extLst>
          </p:cNvPr>
          <p:cNvSpPr>
            <a:spLocks noGrp="1"/>
          </p:cNvSpPr>
          <p:nvPr>
            <p:ph type="title"/>
          </p:nvPr>
        </p:nvSpPr>
        <p:spPr>
          <a:xfrm>
            <a:off x="6846137" y="804073"/>
            <a:ext cx="4602152" cy="1345449"/>
          </a:xfrm>
        </p:spPr>
        <p:txBody>
          <a:bodyPr>
            <a:normAutofit/>
          </a:bodyPr>
          <a:lstStyle/>
          <a:p>
            <a:r>
              <a:rPr lang="en-GB" sz="4000" dirty="0"/>
              <a:t>Modelling:</a:t>
            </a:r>
            <a:br>
              <a:rPr lang="en-GB" sz="4000" dirty="0"/>
            </a:br>
            <a:r>
              <a:rPr lang="en-GB" sz="4000" dirty="0"/>
              <a:t>ARIMA</a:t>
            </a:r>
          </a:p>
        </p:txBody>
      </p:sp>
      <p:sp>
        <p:nvSpPr>
          <p:cNvPr id="3" name="Content Placeholder 2">
            <a:extLst>
              <a:ext uri="{FF2B5EF4-FFF2-40B4-BE49-F238E27FC236}">
                <a16:creationId xmlns:a16="http://schemas.microsoft.com/office/drawing/2014/main" id="{41A7B83F-C691-4A91-A0F0-DB13A52A89A1}"/>
              </a:ext>
            </a:extLst>
          </p:cNvPr>
          <p:cNvSpPr>
            <a:spLocks noGrp="1"/>
          </p:cNvSpPr>
          <p:nvPr>
            <p:ph idx="1"/>
          </p:nvPr>
        </p:nvSpPr>
        <p:spPr>
          <a:xfrm>
            <a:off x="6846137" y="2303563"/>
            <a:ext cx="4602152" cy="3715424"/>
          </a:xfrm>
        </p:spPr>
        <p:txBody>
          <a:bodyPr>
            <a:normAutofit/>
          </a:bodyPr>
          <a:lstStyle/>
          <a:p>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uto</a:t>
            </a:r>
            <a:r>
              <a:rPr lang="en-US" u="sng">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egressive </a:t>
            </a:r>
            <a:r>
              <a:rPr lang="en-US" u="sng">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ntegrated </a:t>
            </a:r>
            <a:r>
              <a:rPr lang="en-US" u="sng">
                <a:latin typeface="Times New Roman" panose="02020603050405020304" pitchFamily="18" charset="0"/>
                <a:cs typeface="Times New Roman" panose="02020603050405020304" pitchFamily="18" charset="0"/>
              </a:rPr>
              <a:t>M</a:t>
            </a:r>
            <a:r>
              <a:rPr lang="en-US">
                <a:latin typeface="Times New Roman" panose="02020603050405020304" pitchFamily="18" charset="0"/>
                <a:cs typeface="Times New Roman" panose="02020603050405020304" pitchFamily="18" charset="0"/>
              </a:rPr>
              <a:t>oving </a:t>
            </a:r>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verage</a:t>
            </a:r>
          </a:p>
          <a:p>
            <a:pPr lvl="1"/>
            <a:r>
              <a:rPr lang="en-US">
                <a:latin typeface="Times New Roman" panose="02020603050405020304" pitchFamily="18" charset="0"/>
                <a:cs typeface="Times New Roman" panose="02020603050405020304" pitchFamily="18" charset="0"/>
              </a:rPr>
              <a:t>Extension of linear least squares regression</a:t>
            </a:r>
          </a:p>
          <a:p>
            <a:pPr lvl="1"/>
            <a:r>
              <a:rPr lang="en-US">
                <a:latin typeface="Times New Roman" panose="02020603050405020304" pitchFamily="18" charset="0"/>
                <a:cs typeface="Times New Roman" panose="02020603050405020304" pitchFamily="18" charset="0"/>
              </a:rPr>
              <a:t>AR(p) – Lag order; number of lag terms to consider </a:t>
            </a:r>
          </a:p>
          <a:p>
            <a:pPr lvl="1"/>
            <a:r>
              <a:rPr lang="en-US">
                <a:latin typeface="Times New Roman" panose="02020603050405020304" pitchFamily="18" charset="0"/>
                <a:cs typeface="Times New Roman" panose="02020603050405020304" pitchFamily="18" charset="0"/>
              </a:rPr>
              <a:t>I(d) – Degree of differencing to make stationary</a:t>
            </a:r>
          </a:p>
          <a:p>
            <a:pPr lvl="1"/>
            <a:r>
              <a:rPr lang="en-US">
                <a:latin typeface="Times New Roman" panose="02020603050405020304" pitchFamily="18" charset="0"/>
                <a:cs typeface="Times New Roman" panose="02020603050405020304" pitchFamily="18" charset="0"/>
              </a:rPr>
              <a:t>MA(q) – Size of moving average window</a:t>
            </a:r>
          </a:p>
          <a:p>
            <a:r>
              <a:rPr lang="en-US">
                <a:latin typeface="Times New Roman" panose="02020603050405020304" pitchFamily="18" charset="0"/>
                <a:cs typeface="Times New Roman" panose="02020603050405020304" pitchFamily="18" charset="0"/>
              </a:rPr>
              <a:t>ARIMA (</a:t>
            </a:r>
            <a:r>
              <a:rPr lang="en-US" err="1">
                <a:latin typeface="Times New Roman" panose="02020603050405020304" pitchFamily="18" charset="0"/>
                <a:cs typeface="Times New Roman" panose="02020603050405020304" pitchFamily="18" charset="0"/>
              </a:rPr>
              <a:t>p,d,q</a:t>
            </a:r>
            <a:r>
              <a:rPr lang="en-US">
                <a:latin typeface="Times New Roman" panose="02020603050405020304" pitchFamily="18" charset="0"/>
                <a:cs typeface="Times New Roman" panose="02020603050405020304" pitchFamily="18" charset="0"/>
              </a:rPr>
              <a:t>)</a:t>
            </a:r>
          </a:p>
          <a:p>
            <a:endParaRPr lang="en-GB">
              <a:latin typeface="Arial Black" panose="020B0A040201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264668-9650-4223-9CFE-9DEF10DFC3A0}"/>
              </a:ext>
            </a:extLst>
          </p:cNvPr>
          <p:cNvSpPr txBox="1"/>
          <p:nvPr/>
        </p:nvSpPr>
        <p:spPr>
          <a:xfrm>
            <a:off x="1198568" y="391308"/>
            <a:ext cx="1910687" cy="369332"/>
          </a:xfrm>
          <a:prstGeom prst="rect">
            <a:avLst/>
          </a:prstGeom>
          <a:noFill/>
        </p:spPr>
        <p:txBody>
          <a:bodyPr wrap="square" rtlCol="0">
            <a:spAutoFit/>
          </a:bodyPr>
          <a:lstStyle/>
          <a:p>
            <a:r>
              <a:rPr lang="en-GB" dirty="0"/>
              <a:t>Bulgaria:</a:t>
            </a:r>
          </a:p>
        </p:txBody>
      </p:sp>
      <p:sp>
        <p:nvSpPr>
          <p:cNvPr id="12" name="TextBox 11">
            <a:extLst>
              <a:ext uri="{FF2B5EF4-FFF2-40B4-BE49-F238E27FC236}">
                <a16:creationId xmlns:a16="http://schemas.microsoft.com/office/drawing/2014/main" id="{20D6C473-73FC-44DD-9FE7-613332FDE2AD}"/>
              </a:ext>
            </a:extLst>
          </p:cNvPr>
          <p:cNvSpPr txBox="1"/>
          <p:nvPr/>
        </p:nvSpPr>
        <p:spPr>
          <a:xfrm>
            <a:off x="1198568" y="3753475"/>
            <a:ext cx="2030017" cy="646331"/>
          </a:xfrm>
          <a:prstGeom prst="rect">
            <a:avLst/>
          </a:prstGeom>
          <a:noFill/>
        </p:spPr>
        <p:txBody>
          <a:bodyPr wrap="square" rtlCol="0">
            <a:spAutoFit/>
          </a:bodyPr>
          <a:lstStyle/>
          <a:p>
            <a:r>
              <a:rPr lang="en-GB" dirty="0"/>
              <a:t>Brazil:</a:t>
            </a:r>
          </a:p>
          <a:p>
            <a:endParaRPr lang="en-GB" dirty="0"/>
          </a:p>
        </p:txBody>
      </p:sp>
    </p:spTree>
    <p:extLst>
      <p:ext uri="{BB962C8B-B14F-4D97-AF65-F5344CB8AC3E}">
        <p14:creationId xmlns:p14="http://schemas.microsoft.com/office/powerpoint/2010/main" val="3586894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3924"/>
      </a:dk2>
      <a:lt2>
        <a:srgbClr val="E2E8E7"/>
      </a:lt2>
      <a:accent1>
        <a:srgbClr val="C6969B"/>
      </a:accent1>
      <a:accent2>
        <a:srgbClr val="BA917F"/>
      </a:accent2>
      <a:accent3>
        <a:srgbClr val="AEA384"/>
      </a:accent3>
      <a:accent4>
        <a:srgbClr val="A0A873"/>
      </a:accent4>
      <a:accent5>
        <a:srgbClr val="93AB81"/>
      </a:accent5>
      <a:accent6>
        <a:srgbClr val="79B078"/>
      </a:accent6>
      <a:hlink>
        <a:srgbClr val="568E88"/>
      </a:hlink>
      <a:folHlink>
        <a:srgbClr val="848484"/>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5634</TotalTime>
  <Words>832</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 Black</vt:lpstr>
      <vt:lpstr>Garamond</vt:lpstr>
      <vt:lpstr>Times New Roman</vt:lpstr>
      <vt:lpstr>SavonVTI</vt:lpstr>
      <vt:lpstr>Predicting the effects of U.S. Meat Export Industry  on the Environment</vt:lpstr>
      <vt:lpstr>Research questions</vt:lpstr>
      <vt:lpstr>Background</vt:lpstr>
      <vt:lpstr>Agriculture and Climate Change</vt:lpstr>
      <vt:lpstr>The Data</vt:lpstr>
      <vt:lpstr>Techniques</vt:lpstr>
      <vt:lpstr>preparing the data for modelling</vt:lpstr>
      <vt:lpstr>US Meat export analysis </vt:lpstr>
      <vt:lpstr>Modelling: ARIMA</vt:lpstr>
      <vt:lpstr>Predicting the Meat Export from the US to the World Using ARIMA in Kg</vt:lpstr>
      <vt:lpstr>LSTM</vt:lpstr>
      <vt:lpstr>Predicting the Meat Export from the US to the World Using LSTM in Kg</vt:lpstr>
      <vt:lpstr>Interpretation of the predictions</vt:lpstr>
      <vt:lpstr>Conclusion</vt:lpstr>
      <vt:lpstr>References</vt:lpstr>
      <vt:lpstr>Q&amp;A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effects of U.S. Meat Export Industry  on the Environment</dc:title>
  <dc:creator>Kristin Kusheva</dc:creator>
  <cp:lastModifiedBy>Kristin Kusheva</cp:lastModifiedBy>
  <cp:revision>27</cp:revision>
  <dcterms:created xsi:type="dcterms:W3CDTF">2019-10-07T12:30:59Z</dcterms:created>
  <dcterms:modified xsi:type="dcterms:W3CDTF">2019-10-13T19:50:08Z</dcterms:modified>
</cp:coreProperties>
</file>