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69" r:id="rId5"/>
    <p:sldId id="259" r:id="rId6"/>
    <p:sldId id="274" r:id="rId7"/>
    <p:sldId id="260" r:id="rId8"/>
    <p:sldId id="271" r:id="rId9"/>
    <p:sldId id="261" r:id="rId10"/>
    <p:sldId id="273" r:id="rId11"/>
    <p:sldId id="262" r:id="rId12"/>
    <p:sldId id="263"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0F9D9-13DF-49D5-B584-9A3F2FBF6805}" type="doc">
      <dgm:prSet loTypeId="urn:microsoft.com/office/officeart/2005/8/layout/process2" loCatId="process" qsTypeId="urn:microsoft.com/office/officeart/2005/8/quickstyle/3d1" qsCatId="3D" csTypeId="urn:microsoft.com/office/officeart/2005/8/colors/accent1_5" csCatId="accent1" phldr="1"/>
      <dgm:spPr/>
    </dgm:pt>
    <dgm:pt modelId="{64517AC7-8336-4D04-87E3-112BE7A04B8B}">
      <dgm:prSet phldrT="[Text]"/>
      <dgm:spPr/>
      <dgm:t>
        <a:bodyPr/>
        <a:lstStyle/>
        <a:p>
          <a:r>
            <a:rPr lang="en-GB" dirty="0"/>
            <a:t>1. Click on the ad</a:t>
          </a:r>
        </a:p>
      </dgm:t>
    </dgm:pt>
    <dgm:pt modelId="{F2AA729F-5795-46EA-9BAD-E3092C4D5BC2}" type="parTrans" cxnId="{86C11632-83B7-4726-BD1D-4FA8D40FE799}">
      <dgm:prSet/>
      <dgm:spPr/>
      <dgm:t>
        <a:bodyPr/>
        <a:lstStyle/>
        <a:p>
          <a:endParaRPr lang="en-GB"/>
        </a:p>
      </dgm:t>
    </dgm:pt>
    <dgm:pt modelId="{5F63B33C-E419-40D9-9A40-A3C3ACF8F08C}" type="sibTrans" cxnId="{86C11632-83B7-4726-BD1D-4FA8D40FE799}">
      <dgm:prSet/>
      <dgm:spPr/>
      <dgm:t>
        <a:bodyPr/>
        <a:lstStyle/>
        <a:p>
          <a:endParaRPr lang="en-GB"/>
        </a:p>
      </dgm:t>
    </dgm:pt>
    <dgm:pt modelId="{177CB432-CEA6-4BB1-AABA-D9F680BFCAAB}">
      <dgm:prSet phldrT="[Text]"/>
      <dgm:spPr/>
      <dgm:t>
        <a:bodyPr/>
        <a:lstStyle/>
        <a:p>
          <a:r>
            <a:rPr lang="en-GB" dirty="0"/>
            <a:t>2. Click on ‘Register’</a:t>
          </a:r>
        </a:p>
      </dgm:t>
    </dgm:pt>
    <dgm:pt modelId="{398C110A-72A4-4C7C-8CC3-E2F0F2FB7B23}" type="parTrans" cxnId="{9FDC3C35-47E7-446D-896E-C82DEE104D4C}">
      <dgm:prSet/>
      <dgm:spPr/>
      <dgm:t>
        <a:bodyPr/>
        <a:lstStyle/>
        <a:p>
          <a:endParaRPr lang="en-GB"/>
        </a:p>
      </dgm:t>
    </dgm:pt>
    <dgm:pt modelId="{0280EB93-7E07-43EB-837C-D95ECA617B9B}" type="sibTrans" cxnId="{9FDC3C35-47E7-446D-896E-C82DEE104D4C}">
      <dgm:prSet/>
      <dgm:spPr/>
      <dgm:t>
        <a:bodyPr/>
        <a:lstStyle/>
        <a:p>
          <a:endParaRPr lang="en-GB"/>
        </a:p>
      </dgm:t>
    </dgm:pt>
    <dgm:pt modelId="{3620ED70-F6EC-40BC-A004-BC7F12A38339}">
      <dgm:prSet phldrT="[Text]"/>
      <dgm:spPr/>
      <dgm:t>
        <a:bodyPr/>
        <a:lstStyle/>
        <a:p>
          <a:r>
            <a:rPr lang="en-GB" dirty="0"/>
            <a:t>3. Fill in the sign-up form and complete the registration</a:t>
          </a:r>
        </a:p>
      </dgm:t>
    </dgm:pt>
    <dgm:pt modelId="{ABD3A6E7-3BE9-43D0-856D-07923F16FB84}" type="parTrans" cxnId="{477E4E75-4C57-4A2B-BF96-14B2FD9BBE11}">
      <dgm:prSet/>
      <dgm:spPr/>
      <dgm:t>
        <a:bodyPr/>
        <a:lstStyle/>
        <a:p>
          <a:endParaRPr lang="en-GB"/>
        </a:p>
      </dgm:t>
    </dgm:pt>
    <dgm:pt modelId="{B92F4910-79A4-47FE-A996-F542435D4A5D}" type="sibTrans" cxnId="{477E4E75-4C57-4A2B-BF96-14B2FD9BBE11}">
      <dgm:prSet/>
      <dgm:spPr/>
      <dgm:t>
        <a:bodyPr/>
        <a:lstStyle/>
        <a:p>
          <a:endParaRPr lang="en-GB"/>
        </a:p>
      </dgm:t>
    </dgm:pt>
    <dgm:pt modelId="{AACAD2C4-2B2A-4079-AA77-8D407D6C9AFC}" type="pres">
      <dgm:prSet presAssocID="{FAC0F9D9-13DF-49D5-B584-9A3F2FBF6805}" presName="linearFlow" presStyleCnt="0">
        <dgm:presLayoutVars>
          <dgm:resizeHandles val="exact"/>
        </dgm:presLayoutVars>
      </dgm:prSet>
      <dgm:spPr/>
    </dgm:pt>
    <dgm:pt modelId="{89416B68-C289-4176-AAF2-AB4E5986CC0D}" type="pres">
      <dgm:prSet presAssocID="{64517AC7-8336-4D04-87E3-112BE7A04B8B}" presName="node" presStyleLbl="node1" presStyleIdx="0" presStyleCnt="3">
        <dgm:presLayoutVars>
          <dgm:bulletEnabled val="1"/>
        </dgm:presLayoutVars>
      </dgm:prSet>
      <dgm:spPr/>
    </dgm:pt>
    <dgm:pt modelId="{3AFB40ED-BA40-4437-92AD-C46BCDC6695A}" type="pres">
      <dgm:prSet presAssocID="{5F63B33C-E419-40D9-9A40-A3C3ACF8F08C}" presName="sibTrans" presStyleLbl="sibTrans2D1" presStyleIdx="0" presStyleCnt="2"/>
      <dgm:spPr/>
    </dgm:pt>
    <dgm:pt modelId="{2DA90ACC-696F-4085-9F36-FF54D5CA969B}" type="pres">
      <dgm:prSet presAssocID="{5F63B33C-E419-40D9-9A40-A3C3ACF8F08C}" presName="connectorText" presStyleLbl="sibTrans2D1" presStyleIdx="0" presStyleCnt="2"/>
      <dgm:spPr/>
    </dgm:pt>
    <dgm:pt modelId="{1BEAC39D-9275-4C4F-A0CD-270665A0EE1A}" type="pres">
      <dgm:prSet presAssocID="{177CB432-CEA6-4BB1-AABA-D9F680BFCAAB}" presName="node" presStyleLbl="node1" presStyleIdx="1" presStyleCnt="3" custLinFactNeighborX="0" custLinFactNeighborY="-35947">
        <dgm:presLayoutVars>
          <dgm:bulletEnabled val="1"/>
        </dgm:presLayoutVars>
      </dgm:prSet>
      <dgm:spPr/>
    </dgm:pt>
    <dgm:pt modelId="{4EAE374F-0D9C-4966-8693-9F6A4D57DF68}" type="pres">
      <dgm:prSet presAssocID="{0280EB93-7E07-43EB-837C-D95ECA617B9B}" presName="sibTrans" presStyleLbl="sibTrans2D1" presStyleIdx="1" presStyleCnt="2"/>
      <dgm:spPr/>
    </dgm:pt>
    <dgm:pt modelId="{1D3923EF-C132-4265-BF22-D301A2143EEC}" type="pres">
      <dgm:prSet presAssocID="{0280EB93-7E07-43EB-837C-D95ECA617B9B}" presName="connectorText" presStyleLbl="sibTrans2D1" presStyleIdx="1" presStyleCnt="2"/>
      <dgm:spPr/>
    </dgm:pt>
    <dgm:pt modelId="{004103D2-DE72-4767-850D-D6C8AFD45893}" type="pres">
      <dgm:prSet presAssocID="{3620ED70-F6EC-40BC-A004-BC7F12A38339}" presName="node" presStyleLbl="node1" presStyleIdx="2" presStyleCnt="3" custLinFactNeighborX="0" custLinFactNeighborY="-88894">
        <dgm:presLayoutVars>
          <dgm:bulletEnabled val="1"/>
        </dgm:presLayoutVars>
      </dgm:prSet>
      <dgm:spPr/>
    </dgm:pt>
  </dgm:ptLst>
  <dgm:cxnLst>
    <dgm:cxn modelId="{2DB89B19-36E4-49FF-81D5-30BC3290461F}" type="presOf" srcId="{64517AC7-8336-4D04-87E3-112BE7A04B8B}" destId="{89416B68-C289-4176-AAF2-AB4E5986CC0D}" srcOrd="0" destOrd="0" presId="urn:microsoft.com/office/officeart/2005/8/layout/process2"/>
    <dgm:cxn modelId="{86C11632-83B7-4726-BD1D-4FA8D40FE799}" srcId="{FAC0F9D9-13DF-49D5-B584-9A3F2FBF6805}" destId="{64517AC7-8336-4D04-87E3-112BE7A04B8B}" srcOrd="0" destOrd="0" parTransId="{F2AA729F-5795-46EA-9BAD-E3092C4D5BC2}" sibTransId="{5F63B33C-E419-40D9-9A40-A3C3ACF8F08C}"/>
    <dgm:cxn modelId="{9FDC3C35-47E7-446D-896E-C82DEE104D4C}" srcId="{FAC0F9D9-13DF-49D5-B584-9A3F2FBF6805}" destId="{177CB432-CEA6-4BB1-AABA-D9F680BFCAAB}" srcOrd="1" destOrd="0" parTransId="{398C110A-72A4-4C7C-8CC3-E2F0F2FB7B23}" sibTransId="{0280EB93-7E07-43EB-837C-D95ECA617B9B}"/>
    <dgm:cxn modelId="{75AB256D-01B1-421B-AD7E-08B69455BE47}" type="presOf" srcId="{5F63B33C-E419-40D9-9A40-A3C3ACF8F08C}" destId="{2DA90ACC-696F-4085-9F36-FF54D5CA969B}" srcOrd="1" destOrd="0" presId="urn:microsoft.com/office/officeart/2005/8/layout/process2"/>
    <dgm:cxn modelId="{4868ED53-9849-4CDE-839A-337F3066D86A}" type="presOf" srcId="{0280EB93-7E07-43EB-837C-D95ECA617B9B}" destId="{1D3923EF-C132-4265-BF22-D301A2143EEC}" srcOrd="1" destOrd="0" presId="urn:microsoft.com/office/officeart/2005/8/layout/process2"/>
    <dgm:cxn modelId="{477E4E75-4C57-4A2B-BF96-14B2FD9BBE11}" srcId="{FAC0F9D9-13DF-49D5-B584-9A3F2FBF6805}" destId="{3620ED70-F6EC-40BC-A004-BC7F12A38339}" srcOrd="2" destOrd="0" parTransId="{ABD3A6E7-3BE9-43D0-856D-07923F16FB84}" sibTransId="{B92F4910-79A4-47FE-A996-F542435D4A5D}"/>
    <dgm:cxn modelId="{B9E9AA59-DB44-4D41-8F5B-F1CC974C446D}" type="presOf" srcId="{5F63B33C-E419-40D9-9A40-A3C3ACF8F08C}" destId="{3AFB40ED-BA40-4437-92AD-C46BCDC6695A}" srcOrd="0" destOrd="0" presId="urn:microsoft.com/office/officeart/2005/8/layout/process2"/>
    <dgm:cxn modelId="{5665478E-1AB1-4886-A0A3-0D5E857F7A91}" type="presOf" srcId="{177CB432-CEA6-4BB1-AABA-D9F680BFCAAB}" destId="{1BEAC39D-9275-4C4F-A0CD-270665A0EE1A}" srcOrd="0" destOrd="0" presId="urn:microsoft.com/office/officeart/2005/8/layout/process2"/>
    <dgm:cxn modelId="{BC05E6A0-4627-47D1-9A4F-422F6F6B0914}" type="presOf" srcId="{0280EB93-7E07-43EB-837C-D95ECA617B9B}" destId="{4EAE374F-0D9C-4966-8693-9F6A4D57DF68}" srcOrd="0" destOrd="0" presId="urn:microsoft.com/office/officeart/2005/8/layout/process2"/>
    <dgm:cxn modelId="{1CAEFBD9-9592-4C09-9FEE-DE8467AA11FF}" type="presOf" srcId="{FAC0F9D9-13DF-49D5-B584-9A3F2FBF6805}" destId="{AACAD2C4-2B2A-4079-AA77-8D407D6C9AFC}" srcOrd="0" destOrd="0" presId="urn:microsoft.com/office/officeart/2005/8/layout/process2"/>
    <dgm:cxn modelId="{82C977F8-D3C1-46B3-A116-07D4913C5746}" type="presOf" srcId="{3620ED70-F6EC-40BC-A004-BC7F12A38339}" destId="{004103D2-DE72-4767-850D-D6C8AFD45893}" srcOrd="0" destOrd="0" presId="urn:microsoft.com/office/officeart/2005/8/layout/process2"/>
    <dgm:cxn modelId="{95FC4C9D-75C4-4016-8218-5D02F94CAF53}" type="presParOf" srcId="{AACAD2C4-2B2A-4079-AA77-8D407D6C9AFC}" destId="{89416B68-C289-4176-AAF2-AB4E5986CC0D}" srcOrd="0" destOrd="0" presId="urn:microsoft.com/office/officeart/2005/8/layout/process2"/>
    <dgm:cxn modelId="{5551403D-5543-4043-BF62-276D75803FA1}" type="presParOf" srcId="{AACAD2C4-2B2A-4079-AA77-8D407D6C9AFC}" destId="{3AFB40ED-BA40-4437-92AD-C46BCDC6695A}" srcOrd="1" destOrd="0" presId="urn:microsoft.com/office/officeart/2005/8/layout/process2"/>
    <dgm:cxn modelId="{451B392F-E803-42D6-8A8B-8248A5275FCB}" type="presParOf" srcId="{3AFB40ED-BA40-4437-92AD-C46BCDC6695A}" destId="{2DA90ACC-696F-4085-9F36-FF54D5CA969B}" srcOrd="0" destOrd="0" presId="urn:microsoft.com/office/officeart/2005/8/layout/process2"/>
    <dgm:cxn modelId="{B2A03635-0673-46BD-86E3-6E2CEB99CEA3}" type="presParOf" srcId="{AACAD2C4-2B2A-4079-AA77-8D407D6C9AFC}" destId="{1BEAC39D-9275-4C4F-A0CD-270665A0EE1A}" srcOrd="2" destOrd="0" presId="urn:microsoft.com/office/officeart/2005/8/layout/process2"/>
    <dgm:cxn modelId="{35F0A44E-A7B1-46E3-88BA-6036080FCC82}" type="presParOf" srcId="{AACAD2C4-2B2A-4079-AA77-8D407D6C9AFC}" destId="{4EAE374F-0D9C-4966-8693-9F6A4D57DF68}" srcOrd="3" destOrd="0" presId="urn:microsoft.com/office/officeart/2005/8/layout/process2"/>
    <dgm:cxn modelId="{42173C27-FF6F-4610-8076-5A0990DC08E8}" type="presParOf" srcId="{4EAE374F-0D9C-4966-8693-9F6A4D57DF68}" destId="{1D3923EF-C132-4265-BF22-D301A2143EEC}" srcOrd="0" destOrd="0" presId="urn:microsoft.com/office/officeart/2005/8/layout/process2"/>
    <dgm:cxn modelId="{84A36230-39D7-4D39-A273-5BCC4505642C}" type="presParOf" srcId="{AACAD2C4-2B2A-4079-AA77-8D407D6C9AFC}" destId="{004103D2-DE72-4767-850D-D6C8AFD4589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71AE8-062E-4608-88E8-76102A90FCAF}"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16743C51-C8E8-43C7-A8D9-38956743F644}">
      <dgm:prSet/>
      <dgm:spPr/>
      <dgm:t>
        <a:bodyPr/>
        <a:lstStyle/>
        <a:p>
          <a:r>
            <a:rPr lang="en-US"/>
            <a:t>Calculate</a:t>
          </a:r>
        </a:p>
      </dgm:t>
    </dgm:pt>
    <dgm:pt modelId="{AC148732-E4F1-4F39-86DD-307C12B9ED54}" type="parTrans" cxnId="{FA8C23B4-8D3D-4D3C-87D0-351C383981F2}">
      <dgm:prSet/>
      <dgm:spPr/>
      <dgm:t>
        <a:bodyPr/>
        <a:lstStyle/>
        <a:p>
          <a:endParaRPr lang="en-US"/>
        </a:p>
      </dgm:t>
    </dgm:pt>
    <dgm:pt modelId="{D012818A-F599-4E2B-B345-30380DC13527}" type="sibTrans" cxnId="{FA8C23B4-8D3D-4D3C-87D0-351C383981F2}">
      <dgm:prSet/>
      <dgm:spPr/>
      <dgm:t>
        <a:bodyPr/>
        <a:lstStyle/>
        <a:p>
          <a:endParaRPr lang="en-US"/>
        </a:p>
      </dgm:t>
    </dgm:pt>
    <dgm:pt modelId="{A7F93356-8248-401B-A120-DB3D17CD83D9}">
      <dgm:prSet/>
      <dgm:spPr/>
      <dgm:t>
        <a:bodyPr/>
        <a:lstStyle/>
        <a:p>
          <a:r>
            <a:rPr lang="en-US"/>
            <a:t>Calculate the sign-up rate by month and explore which months were below the period average</a:t>
          </a:r>
        </a:p>
      </dgm:t>
    </dgm:pt>
    <dgm:pt modelId="{533692B2-D9F2-4EFB-AC19-65C5088A2828}" type="parTrans" cxnId="{C0A32648-9919-4542-A1E9-AB335FB22589}">
      <dgm:prSet/>
      <dgm:spPr/>
      <dgm:t>
        <a:bodyPr/>
        <a:lstStyle/>
        <a:p>
          <a:endParaRPr lang="en-US"/>
        </a:p>
      </dgm:t>
    </dgm:pt>
    <dgm:pt modelId="{8AE64E1A-D91C-4783-9141-9A5631845376}" type="sibTrans" cxnId="{C0A32648-9919-4542-A1E9-AB335FB22589}">
      <dgm:prSet/>
      <dgm:spPr/>
      <dgm:t>
        <a:bodyPr/>
        <a:lstStyle/>
        <a:p>
          <a:endParaRPr lang="en-US"/>
        </a:p>
      </dgm:t>
    </dgm:pt>
    <dgm:pt modelId="{0558E1AC-E2F2-441B-BD32-D0392D4D111B}">
      <dgm:prSet/>
      <dgm:spPr/>
      <dgm:t>
        <a:bodyPr/>
        <a:lstStyle/>
        <a:p>
          <a:r>
            <a:rPr lang="en-US"/>
            <a:t>Explore</a:t>
          </a:r>
        </a:p>
      </dgm:t>
    </dgm:pt>
    <dgm:pt modelId="{1D940B13-B8D8-4A4D-8702-BBFD17DF2B14}" type="parTrans" cxnId="{6D6D5E54-4ED4-4709-8A81-AFD2B941CE29}">
      <dgm:prSet/>
      <dgm:spPr/>
      <dgm:t>
        <a:bodyPr/>
        <a:lstStyle/>
        <a:p>
          <a:endParaRPr lang="en-US"/>
        </a:p>
      </dgm:t>
    </dgm:pt>
    <dgm:pt modelId="{B111E0A9-F7C7-4294-8E0D-E7643E143C71}" type="sibTrans" cxnId="{6D6D5E54-4ED4-4709-8A81-AFD2B941CE29}">
      <dgm:prSet/>
      <dgm:spPr/>
      <dgm:t>
        <a:bodyPr/>
        <a:lstStyle/>
        <a:p>
          <a:endParaRPr lang="en-US"/>
        </a:p>
      </dgm:t>
    </dgm:pt>
    <dgm:pt modelId="{C487014C-A8A0-45E3-9CDA-CA63B5F018BE}">
      <dgm:prSet/>
      <dgm:spPr/>
      <dgm:t>
        <a:bodyPr/>
        <a:lstStyle/>
        <a:p>
          <a:r>
            <a:rPr lang="en-US" dirty="0"/>
            <a:t>Explore the factors that drive the decrease in those months and what the observed trends show</a:t>
          </a:r>
        </a:p>
      </dgm:t>
    </dgm:pt>
    <dgm:pt modelId="{409A1C82-7458-45E1-95BA-20BA143DAEC8}" type="parTrans" cxnId="{2B3E41C2-811B-4C99-980B-C85C43BC3C0F}">
      <dgm:prSet/>
      <dgm:spPr/>
      <dgm:t>
        <a:bodyPr/>
        <a:lstStyle/>
        <a:p>
          <a:endParaRPr lang="en-US"/>
        </a:p>
      </dgm:t>
    </dgm:pt>
    <dgm:pt modelId="{AFF0516A-5AAD-447F-A080-9EE698B0C9CC}" type="sibTrans" cxnId="{2B3E41C2-811B-4C99-980B-C85C43BC3C0F}">
      <dgm:prSet/>
      <dgm:spPr/>
      <dgm:t>
        <a:bodyPr/>
        <a:lstStyle/>
        <a:p>
          <a:endParaRPr lang="en-US"/>
        </a:p>
      </dgm:t>
    </dgm:pt>
    <dgm:pt modelId="{EB67AE76-EF15-448B-91AE-7955FA3FB546}">
      <dgm:prSet/>
      <dgm:spPr/>
      <dgm:t>
        <a:bodyPr/>
        <a:lstStyle/>
        <a:p>
          <a:r>
            <a:rPr lang="en-US"/>
            <a:t>Predict</a:t>
          </a:r>
        </a:p>
      </dgm:t>
    </dgm:pt>
    <dgm:pt modelId="{7AD7D5FC-D507-4A3F-9804-01C20B014727}" type="parTrans" cxnId="{42A664F4-9F4A-4F21-90F5-F88FC32D3FAE}">
      <dgm:prSet/>
      <dgm:spPr/>
      <dgm:t>
        <a:bodyPr/>
        <a:lstStyle/>
        <a:p>
          <a:endParaRPr lang="en-US"/>
        </a:p>
      </dgm:t>
    </dgm:pt>
    <dgm:pt modelId="{330C362F-4C89-48E2-B691-8F057FE4906A}" type="sibTrans" cxnId="{42A664F4-9F4A-4F21-90F5-F88FC32D3FAE}">
      <dgm:prSet/>
      <dgm:spPr/>
      <dgm:t>
        <a:bodyPr/>
        <a:lstStyle/>
        <a:p>
          <a:endParaRPr lang="en-US"/>
        </a:p>
      </dgm:t>
    </dgm:pt>
    <dgm:pt modelId="{91CA0B1A-3C0E-40CB-8ACF-46C1B8BCC3EC}">
      <dgm:prSet/>
      <dgm:spPr/>
      <dgm:t>
        <a:bodyPr/>
        <a:lstStyle/>
        <a:p>
          <a:r>
            <a:rPr lang="en-US" dirty="0"/>
            <a:t>Predict what the expected campaign sign-up rate for September would be given that the views on site for Bet180 are likely to increase by 30%</a:t>
          </a:r>
        </a:p>
      </dgm:t>
    </dgm:pt>
    <dgm:pt modelId="{934F4E3D-ECB1-4F76-886A-985A8B72B2AB}" type="parTrans" cxnId="{FBC9DA21-5600-489A-8F8C-206CAF4193FF}">
      <dgm:prSet/>
      <dgm:spPr/>
      <dgm:t>
        <a:bodyPr/>
        <a:lstStyle/>
        <a:p>
          <a:endParaRPr lang="en-US"/>
        </a:p>
      </dgm:t>
    </dgm:pt>
    <dgm:pt modelId="{3B53F2B2-776F-4668-A604-CF0BACD19B16}" type="sibTrans" cxnId="{FBC9DA21-5600-489A-8F8C-206CAF4193FF}">
      <dgm:prSet/>
      <dgm:spPr/>
      <dgm:t>
        <a:bodyPr/>
        <a:lstStyle/>
        <a:p>
          <a:endParaRPr lang="en-US"/>
        </a:p>
      </dgm:t>
    </dgm:pt>
    <dgm:pt modelId="{50B09C56-6896-47E0-964D-43B512B3A0A5}" type="pres">
      <dgm:prSet presAssocID="{9E371AE8-062E-4608-88E8-76102A90FCAF}" presName="Name0" presStyleCnt="0">
        <dgm:presLayoutVars>
          <dgm:dir/>
          <dgm:animLvl val="lvl"/>
          <dgm:resizeHandles val="exact"/>
        </dgm:presLayoutVars>
      </dgm:prSet>
      <dgm:spPr/>
    </dgm:pt>
    <dgm:pt modelId="{C69782A1-A823-4C0E-8B39-973A3210ECDE}" type="pres">
      <dgm:prSet presAssocID="{EB67AE76-EF15-448B-91AE-7955FA3FB546}" presName="boxAndChildren" presStyleCnt="0"/>
      <dgm:spPr/>
    </dgm:pt>
    <dgm:pt modelId="{71A55000-B2A8-4AB7-943E-30F2F925FC60}" type="pres">
      <dgm:prSet presAssocID="{EB67AE76-EF15-448B-91AE-7955FA3FB546}" presName="parentTextBox" presStyleLbl="alignNode1" presStyleIdx="0" presStyleCnt="3"/>
      <dgm:spPr/>
    </dgm:pt>
    <dgm:pt modelId="{D44D9FB4-8B09-4E4D-9350-4D46098BC38A}" type="pres">
      <dgm:prSet presAssocID="{EB67AE76-EF15-448B-91AE-7955FA3FB546}" presName="descendantBox" presStyleLbl="bgAccFollowNode1" presStyleIdx="0" presStyleCnt="3"/>
      <dgm:spPr/>
    </dgm:pt>
    <dgm:pt modelId="{83482BB8-39F0-4567-BA74-DB996D8CA9D6}" type="pres">
      <dgm:prSet presAssocID="{B111E0A9-F7C7-4294-8E0D-E7643E143C71}" presName="sp" presStyleCnt="0"/>
      <dgm:spPr/>
    </dgm:pt>
    <dgm:pt modelId="{E9372109-ED97-4659-8646-16AB37AC5970}" type="pres">
      <dgm:prSet presAssocID="{0558E1AC-E2F2-441B-BD32-D0392D4D111B}" presName="arrowAndChildren" presStyleCnt="0"/>
      <dgm:spPr/>
    </dgm:pt>
    <dgm:pt modelId="{A8E47576-04A3-43C9-8CEF-EEB2E1893C9B}" type="pres">
      <dgm:prSet presAssocID="{0558E1AC-E2F2-441B-BD32-D0392D4D111B}" presName="parentTextArrow" presStyleLbl="node1" presStyleIdx="0" presStyleCnt="0"/>
      <dgm:spPr/>
    </dgm:pt>
    <dgm:pt modelId="{93978904-773E-4FD6-BA3F-6C456315C31B}" type="pres">
      <dgm:prSet presAssocID="{0558E1AC-E2F2-441B-BD32-D0392D4D111B}" presName="arrow" presStyleLbl="alignNode1" presStyleIdx="1" presStyleCnt="3"/>
      <dgm:spPr/>
    </dgm:pt>
    <dgm:pt modelId="{70ACA56C-B70C-4009-B5DF-8B7673AC7B6B}" type="pres">
      <dgm:prSet presAssocID="{0558E1AC-E2F2-441B-BD32-D0392D4D111B}" presName="descendantArrow" presStyleLbl="bgAccFollowNode1" presStyleIdx="1" presStyleCnt="3"/>
      <dgm:spPr/>
    </dgm:pt>
    <dgm:pt modelId="{F499A7A6-859A-4AF1-B168-45DFAA47CB27}" type="pres">
      <dgm:prSet presAssocID="{D012818A-F599-4E2B-B345-30380DC13527}" presName="sp" presStyleCnt="0"/>
      <dgm:spPr/>
    </dgm:pt>
    <dgm:pt modelId="{2BC08063-ECE5-4B03-87DF-08C9AB2F0830}" type="pres">
      <dgm:prSet presAssocID="{16743C51-C8E8-43C7-A8D9-38956743F644}" presName="arrowAndChildren" presStyleCnt="0"/>
      <dgm:spPr/>
    </dgm:pt>
    <dgm:pt modelId="{244B1167-67BC-4933-A4AD-7155AB11B1F0}" type="pres">
      <dgm:prSet presAssocID="{16743C51-C8E8-43C7-A8D9-38956743F644}" presName="parentTextArrow" presStyleLbl="node1" presStyleIdx="0" presStyleCnt="0"/>
      <dgm:spPr/>
    </dgm:pt>
    <dgm:pt modelId="{9755E7C7-80DD-4119-B82F-3C5D4ED571B2}" type="pres">
      <dgm:prSet presAssocID="{16743C51-C8E8-43C7-A8D9-38956743F644}" presName="arrow" presStyleLbl="alignNode1" presStyleIdx="2" presStyleCnt="3"/>
      <dgm:spPr/>
    </dgm:pt>
    <dgm:pt modelId="{E359963A-4448-4E98-B790-CC061F826D7A}" type="pres">
      <dgm:prSet presAssocID="{16743C51-C8E8-43C7-A8D9-38956743F644}" presName="descendantArrow" presStyleLbl="bgAccFollowNode1" presStyleIdx="2" presStyleCnt="3"/>
      <dgm:spPr/>
    </dgm:pt>
  </dgm:ptLst>
  <dgm:cxnLst>
    <dgm:cxn modelId="{E7CDF917-4670-428D-89BF-9AF00A6D2532}" type="presOf" srcId="{0558E1AC-E2F2-441B-BD32-D0392D4D111B}" destId="{93978904-773E-4FD6-BA3F-6C456315C31B}" srcOrd="1" destOrd="0" presId="urn:microsoft.com/office/officeart/2016/7/layout/VerticalDownArrowProcess"/>
    <dgm:cxn modelId="{FBC9DA21-5600-489A-8F8C-206CAF4193FF}" srcId="{EB67AE76-EF15-448B-91AE-7955FA3FB546}" destId="{91CA0B1A-3C0E-40CB-8ACF-46C1B8BCC3EC}" srcOrd="0" destOrd="0" parTransId="{934F4E3D-ECB1-4F76-886A-985A8B72B2AB}" sibTransId="{3B53F2B2-776F-4668-A604-CF0BACD19B16}"/>
    <dgm:cxn modelId="{84DA9D31-17AC-480E-B310-8BFE2ADD13A9}" type="presOf" srcId="{9E371AE8-062E-4608-88E8-76102A90FCAF}" destId="{50B09C56-6896-47E0-964D-43B512B3A0A5}" srcOrd="0" destOrd="0" presId="urn:microsoft.com/office/officeart/2016/7/layout/VerticalDownArrowProcess"/>
    <dgm:cxn modelId="{90BA1F35-926C-46EF-9D66-4B864BB79083}" type="presOf" srcId="{16743C51-C8E8-43C7-A8D9-38956743F644}" destId="{9755E7C7-80DD-4119-B82F-3C5D4ED571B2}" srcOrd="1" destOrd="0" presId="urn:microsoft.com/office/officeart/2016/7/layout/VerticalDownArrowProcess"/>
    <dgm:cxn modelId="{C0A32648-9919-4542-A1E9-AB335FB22589}" srcId="{16743C51-C8E8-43C7-A8D9-38956743F644}" destId="{A7F93356-8248-401B-A120-DB3D17CD83D9}" srcOrd="0" destOrd="0" parTransId="{533692B2-D9F2-4EFB-AC19-65C5088A2828}" sibTransId="{8AE64E1A-D91C-4783-9141-9A5631845376}"/>
    <dgm:cxn modelId="{BD8F0049-551A-4261-9C5E-AF39E3F1BAA3}" type="presOf" srcId="{A7F93356-8248-401B-A120-DB3D17CD83D9}" destId="{E359963A-4448-4E98-B790-CC061F826D7A}" srcOrd="0" destOrd="0" presId="urn:microsoft.com/office/officeart/2016/7/layout/VerticalDownArrowProcess"/>
    <dgm:cxn modelId="{7E8FD64B-1552-43A3-A70D-D1C9C089BE65}" type="presOf" srcId="{C487014C-A8A0-45E3-9CDA-CA63B5F018BE}" destId="{70ACA56C-B70C-4009-B5DF-8B7673AC7B6B}" srcOrd="0" destOrd="0" presId="urn:microsoft.com/office/officeart/2016/7/layout/VerticalDownArrowProcess"/>
    <dgm:cxn modelId="{6D6D5E54-4ED4-4709-8A81-AFD2B941CE29}" srcId="{9E371AE8-062E-4608-88E8-76102A90FCAF}" destId="{0558E1AC-E2F2-441B-BD32-D0392D4D111B}" srcOrd="1" destOrd="0" parTransId="{1D940B13-B8D8-4A4D-8702-BBFD17DF2B14}" sibTransId="{B111E0A9-F7C7-4294-8E0D-E7643E143C71}"/>
    <dgm:cxn modelId="{5FBAE779-4AD4-46C9-98E4-D4CA14E861F8}" type="presOf" srcId="{91CA0B1A-3C0E-40CB-8ACF-46C1B8BCC3EC}" destId="{D44D9FB4-8B09-4E4D-9350-4D46098BC38A}" srcOrd="0" destOrd="0" presId="urn:microsoft.com/office/officeart/2016/7/layout/VerticalDownArrowProcess"/>
    <dgm:cxn modelId="{5DF7A47F-E0F4-44A4-A592-030FF4340373}" type="presOf" srcId="{16743C51-C8E8-43C7-A8D9-38956743F644}" destId="{244B1167-67BC-4933-A4AD-7155AB11B1F0}" srcOrd="0" destOrd="0" presId="urn:microsoft.com/office/officeart/2016/7/layout/VerticalDownArrowProcess"/>
    <dgm:cxn modelId="{4DD830B0-621A-4007-8F37-A9BF147CB1C5}" type="presOf" srcId="{EB67AE76-EF15-448B-91AE-7955FA3FB546}" destId="{71A55000-B2A8-4AB7-943E-30F2F925FC60}" srcOrd="0" destOrd="0" presId="urn:microsoft.com/office/officeart/2016/7/layout/VerticalDownArrowProcess"/>
    <dgm:cxn modelId="{FA8C23B4-8D3D-4D3C-87D0-351C383981F2}" srcId="{9E371AE8-062E-4608-88E8-76102A90FCAF}" destId="{16743C51-C8E8-43C7-A8D9-38956743F644}" srcOrd="0" destOrd="0" parTransId="{AC148732-E4F1-4F39-86DD-307C12B9ED54}" sibTransId="{D012818A-F599-4E2B-B345-30380DC13527}"/>
    <dgm:cxn modelId="{2B3E41C2-811B-4C99-980B-C85C43BC3C0F}" srcId="{0558E1AC-E2F2-441B-BD32-D0392D4D111B}" destId="{C487014C-A8A0-45E3-9CDA-CA63B5F018BE}" srcOrd="0" destOrd="0" parTransId="{409A1C82-7458-45E1-95BA-20BA143DAEC8}" sibTransId="{AFF0516A-5AAD-447F-A080-9EE698B0C9CC}"/>
    <dgm:cxn modelId="{01B391D5-FF30-43A8-89FB-E515CE6731FF}" type="presOf" srcId="{0558E1AC-E2F2-441B-BD32-D0392D4D111B}" destId="{A8E47576-04A3-43C9-8CEF-EEB2E1893C9B}" srcOrd="0" destOrd="0" presId="urn:microsoft.com/office/officeart/2016/7/layout/VerticalDownArrowProcess"/>
    <dgm:cxn modelId="{42A664F4-9F4A-4F21-90F5-F88FC32D3FAE}" srcId="{9E371AE8-062E-4608-88E8-76102A90FCAF}" destId="{EB67AE76-EF15-448B-91AE-7955FA3FB546}" srcOrd="2" destOrd="0" parTransId="{7AD7D5FC-D507-4A3F-9804-01C20B014727}" sibTransId="{330C362F-4C89-48E2-B691-8F057FE4906A}"/>
    <dgm:cxn modelId="{F7F22A82-E14B-4822-B814-81ACA5C2B850}" type="presParOf" srcId="{50B09C56-6896-47E0-964D-43B512B3A0A5}" destId="{C69782A1-A823-4C0E-8B39-973A3210ECDE}" srcOrd="0" destOrd="0" presId="urn:microsoft.com/office/officeart/2016/7/layout/VerticalDownArrowProcess"/>
    <dgm:cxn modelId="{ADA22788-4D99-464C-A963-EDCFC3D2BB75}" type="presParOf" srcId="{C69782A1-A823-4C0E-8B39-973A3210ECDE}" destId="{71A55000-B2A8-4AB7-943E-30F2F925FC60}" srcOrd="0" destOrd="0" presId="urn:microsoft.com/office/officeart/2016/7/layout/VerticalDownArrowProcess"/>
    <dgm:cxn modelId="{BD2C4ECF-5F81-43EE-8390-6497F2D996C6}" type="presParOf" srcId="{C69782A1-A823-4C0E-8B39-973A3210ECDE}" destId="{D44D9FB4-8B09-4E4D-9350-4D46098BC38A}" srcOrd="1" destOrd="0" presId="urn:microsoft.com/office/officeart/2016/7/layout/VerticalDownArrowProcess"/>
    <dgm:cxn modelId="{03D44E67-5FDF-4DA9-8530-B8031CA5648C}" type="presParOf" srcId="{50B09C56-6896-47E0-964D-43B512B3A0A5}" destId="{83482BB8-39F0-4567-BA74-DB996D8CA9D6}" srcOrd="1" destOrd="0" presId="urn:microsoft.com/office/officeart/2016/7/layout/VerticalDownArrowProcess"/>
    <dgm:cxn modelId="{570023B8-A2F8-4149-A9FD-65686832DA03}" type="presParOf" srcId="{50B09C56-6896-47E0-964D-43B512B3A0A5}" destId="{E9372109-ED97-4659-8646-16AB37AC5970}" srcOrd="2" destOrd="0" presId="urn:microsoft.com/office/officeart/2016/7/layout/VerticalDownArrowProcess"/>
    <dgm:cxn modelId="{A5EDFCB7-2AE4-45C1-94F1-BB7E26DD55AE}" type="presParOf" srcId="{E9372109-ED97-4659-8646-16AB37AC5970}" destId="{A8E47576-04A3-43C9-8CEF-EEB2E1893C9B}" srcOrd="0" destOrd="0" presId="urn:microsoft.com/office/officeart/2016/7/layout/VerticalDownArrowProcess"/>
    <dgm:cxn modelId="{41013375-EDD2-4127-A029-23C8E501AC81}" type="presParOf" srcId="{E9372109-ED97-4659-8646-16AB37AC5970}" destId="{93978904-773E-4FD6-BA3F-6C456315C31B}" srcOrd="1" destOrd="0" presId="urn:microsoft.com/office/officeart/2016/7/layout/VerticalDownArrowProcess"/>
    <dgm:cxn modelId="{50F17262-9C95-4A6D-90F4-050A28D8A1B9}" type="presParOf" srcId="{E9372109-ED97-4659-8646-16AB37AC5970}" destId="{70ACA56C-B70C-4009-B5DF-8B7673AC7B6B}" srcOrd="2" destOrd="0" presId="urn:microsoft.com/office/officeart/2016/7/layout/VerticalDownArrowProcess"/>
    <dgm:cxn modelId="{58F694A6-FCB8-407C-B2BD-9BFC28645FDF}" type="presParOf" srcId="{50B09C56-6896-47E0-964D-43B512B3A0A5}" destId="{F499A7A6-859A-4AF1-B168-45DFAA47CB27}" srcOrd="3" destOrd="0" presId="urn:microsoft.com/office/officeart/2016/7/layout/VerticalDownArrowProcess"/>
    <dgm:cxn modelId="{AE21C16E-8494-4813-B05F-86E3CF5AEA59}" type="presParOf" srcId="{50B09C56-6896-47E0-964D-43B512B3A0A5}" destId="{2BC08063-ECE5-4B03-87DF-08C9AB2F0830}" srcOrd="4" destOrd="0" presId="urn:microsoft.com/office/officeart/2016/7/layout/VerticalDownArrowProcess"/>
    <dgm:cxn modelId="{EF7C762D-1583-4DDF-8CC7-0C94C8858F67}" type="presParOf" srcId="{2BC08063-ECE5-4B03-87DF-08C9AB2F0830}" destId="{244B1167-67BC-4933-A4AD-7155AB11B1F0}" srcOrd="0" destOrd="0" presId="urn:microsoft.com/office/officeart/2016/7/layout/VerticalDownArrowProcess"/>
    <dgm:cxn modelId="{812BFC9E-C95F-4246-B6FD-31660DD8930E}" type="presParOf" srcId="{2BC08063-ECE5-4B03-87DF-08C9AB2F0830}" destId="{9755E7C7-80DD-4119-B82F-3C5D4ED571B2}" srcOrd="1" destOrd="0" presId="urn:microsoft.com/office/officeart/2016/7/layout/VerticalDownArrowProcess"/>
    <dgm:cxn modelId="{2A4AE1E0-D743-4E8F-9D20-7657FEBDD55B}" type="presParOf" srcId="{2BC08063-ECE5-4B03-87DF-08C9AB2F0830}" destId="{E359963A-4448-4E98-B790-CC061F826D7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3FA85B-BDC7-499C-B8B8-6B9C42A67FC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655997-182F-4ED6-B0E9-8D8A13D270FE}">
      <dgm:prSet/>
      <dgm:spPr/>
      <dgm:t>
        <a:bodyPr/>
        <a:lstStyle/>
        <a:p>
          <a:pPr>
            <a:lnSpc>
              <a:spcPct val="100000"/>
            </a:lnSpc>
          </a:pPr>
          <a:r>
            <a:rPr lang="en-GB"/>
            <a:t>-Testing if the target audience is correctly identified</a:t>
          </a:r>
          <a:endParaRPr lang="en-US"/>
        </a:p>
      </dgm:t>
    </dgm:pt>
    <dgm:pt modelId="{085F327F-5C48-41BE-9918-FE8EF10EC726}" type="parTrans" cxnId="{CDDD026A-1305-44F4-AD41-A2D593689B47}">
      <dgm:prSet/>
      <dgm:spPr/>
      <dgm:t>
        <a:bodyPr/>
        <a:lstStyle/>
        <a:p>
          <a:endParaRPr lang="en-US"/>
        </a:p>
      </dgm:t>
    </dgm:pt>
    <dgm:pt modelId="{E08795EB-C0EB-4DEC-A287-06095A3726DB}" type="sibTrans" cxnId="{CDDD026A-1305-44F4-AD41-A2D593689B47}">
      <dgm:prSet phldrT="02"/>
      <dgm:spPr/>
      <dgm:t>
        <a:bodyPr/>
        <a:lstStyle/>
        <a:p>
          <a:endParaRPr lang="en-US"/>
        </a:p>
      </dgm:t>
    </dgm:pt>
    <dgm:pt modelId="{87425EFF-9CE5-4B4F-A8DA-57B372B995E6}">
      <dgm:prSet/>
      <dgm:spPr/>
      <dgm:t>
        <a:bodyPr/>
        <a:lstStyle/>
        <a:p>
          <a:pPr>
            <a:lnSpc>
              <a:spcPct val="100000"/>
            </a:lnSpc>
          </a:pPr>
          <a:r>
            <a:rPr lang="en-GB"/>
            <a:t>-Comparing different ad designs and see which one is the most appealing to the target audience</a:t>
          </a:r>
          <a:endParaRPr lang="en-US"/>
        </a:p>
      </dgm:t>
    </dgm:pt>
    <dgm:pt modelId="{4F56AFA8-EBE7-4882-B1AD-91F950BED82C}" type="parTrans" cxnId="{B21C1746-AA93-4C5E-9026-8368324CFE17}">
      <dgm:prSet/>
      <dgm:spPr/>
      <dgm:t>
        <a:bodyPr/>
        <a:lstStyle/>
        <a:p>
          <a:endParaRPr lang="en-US"/>
        </a:p>
      </dgm:t>
    </dgm:pt>
    <dgm:pt modelId="{960509E1-5873-4C04-AA10-6971BD05839E}" type="sibTrans" cxnId="{B21C1746-AA93-4C5E-9026-8368324CFE17}">
      <dgm:prSet phldrT="03"/>
      <dgm:spPr/>
      <dgm:t>
        <a:bodyPr/>
        <a:lstStyle/>
        <a:p>
          <a:endParaRPr lang="en-US"/>
        </a:p>
      </dgm:t>
    </dgm:pt>
    <dgm:pt modelId="{47AAC204-389E-4DD9-A907-7C9D2FAA3556}">
      <dgm:prSet/>
      <dgm:spPr/>
      <dgm:t>
        <a:bodyPr/>
        <a:lstStyle/>
        <a:p>
          <a:pPr>
            <a:lnSpc>
              <a:spcPct val="100000"/>
            </a:lnSpc>
          </a:pPr>
          <a:r>
            <a:rPr lang="en-GB" dirty="0"/>
            <a:t>-Check for any technical issues</a:t>
          </a:r>
          <a:endParaRPr lang="en-US" dirty="0"/>
        </a:p>
      </dgm:t>
    </dgm:pt>
    <dgm:pt modelId="{39CD4864-0AF3-4AD9-B2A8-C09DCAC717A1}" type="parTrans" cxnId="{911E7F76-0BBE-4BDE-8A6E-9DAF10D8B2C9}">
      <dgm:prSet/>
      <dgm:spPr/>
      <dgm:t>
        <a:bodyPr/>
        <a:lstStyle/>
        <a:p>
          <a:endParaRPr lang="en-US"/>
        </a:p>
      </dgm:t>
    </dgm:pt>
    <dgm:pt modelId="{1D2E7363-CFCA-422E-8DF0-59FA6CB15EBC}" type="sibTrans" cxnId="{911E7F76-0BBE-4BDE-8A6E-9DAF10D8B2C9}">
      <dgm:prSet phldrT="04"/>
      <dgm:spPr/>
      <dgm:t>
        <a:bodyPr/>
        <a:lstStyle/>
        <a:p>
          <a:endParaRPr lang="en-US"/>
        </a:p>
      </dgm:t>
    </dgm:pt>
    <dgm:pt modelId="{1228B963-C003-495D-89AA-99FF6522BA63}" type="pres">
      <dgm:prSet presAssocID="{663FA85B-BDC7-499C-B8B8-6B9C42A67FC4}" presName="root" presStyleCnt="0">
        <dgm:presLayoutVars>
          <dgm:dir/>
          <dgm:resizeHandles val="exact"/>
        </dgm:presLayoutVars>
      </dgm:prSet>
      <dgm:spPr/>
    </dgm:pt>
    <dgm:pt modelId="{E9A638BE-C6F6-42E1-A65E-03D16F1019FB}" type="pres">
      <dgm:prSet presAssocID="{F6655997-182F-4ED6-B0E9-8D8A13D270FE}" presName="compNode" presStyleCnt="0"/>
      <dgm:spPr/>
    </dgm:pt>
    <dgm:pt modelId="{365432F8-3610-439D-ADBD-3AD8A3C411E8}" type="pres">
      <dgm:prSet presAssocID="{F6655997-182F-4ED6-B0E9-8D8A13D270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FA2B38E-C409-4CBA-A57E-924FC29128D0}" type="pres">
      <dgm:prSet presAssocID="{F6655997-182F-4ED6-B0E9-8D8A13D270FE}" presName="spaceRect" presStyleCnt="0"/>
      <dgm:spPr/>
    </dgm:pt>
    <dgm:pt modelId="{198BE84C-C2B4-4483-9AD5-1A60475B4A82}" type="pres">
      <dgm:prSet presAssocID="{F6655997-182F-4ED6-B0E9-8D8A13D270FE}" presName="textRect" presStyleLbl="revTx" presStyleIdx="0" presStyleCnt="3">
        <dgm:presLayoutVars>
          <dgm:chMax val="1"/>
          <dgm:chPref val="1"/>
        </dgm:presLayoutVars>
      </dgm:prSet>
      <dgm:spPr/>
    </dgm:pt>
    <dgm:pt modelId="{49AA725F-F428-4386-8289-5B85E4ABD0A4}" type="pres">
      <dgm:prSet presAssocID="{E08795EB-C0EB-4DEC-A287-06095A3726DB}" presName="sibTrans" presStyleCnt="0"/>
      <dgm:spPr/>
    </dgm:pt>
    <dgm:pt modelId="{6B572E5E-37AA-4AD9-AF0B-2B618EFD611B}" type="pres">
      <dgm:prSet presAssocID="{87425EFF-9CE5-4B4F-A8DA-57B372B995E6}" presName="compNode" presStyleCnt="0"/>
      <dgm:spPr/>
    </dgm:pt>
    <dgm:pt modelId="{30ED0ECB-07D1-475B-8CAA-60C8CD124A07}" type="pres">
      <dgm:prSet presAssocID="{87425EFF-9CE5-4B4F-A8DA-57B372B995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owser window"/>
        </a:ext>
      </dgm:extLst>
    </dgm:pt>
    <dgm:pt modelId="{D2084E0E-B1C4-4A59-B875-3549A170567C}" type="pres">
      <dgm:prSet presAssocID="{87425EFF-9CE5-4B4F-A8DA-57B372B995E6}" presName="spaceRect" presStyleCnt="0"/>
      <dgm:spPr/>
    </dgm:pt>
    <dgm:pt modelId="{CBCE6261-C824-4F6F-966F-25F67873145B}" type="pres">
      <dgm:prSet presAssocID="{87425EFF-9CE5-4B4F-A8DA-57B372B995E6}" presName="textRect" presStyleLbl="revTx" presStyleIdx="1" presStyleCnt="3">
        <dgm:presLayoutVars>
          <dgm:chMax val="1"/>
          <dgm:chPref val="1"/>
        </dgm:presLayoutVars>
      </dgm:prSet>
      <dgm:spPr/>
    </dgm:pt>
    <dgm:pt modelId="{43B0769A-60CC-47FC-99E9-D3FFBD66C970}" type="pres">
      <dgm:prSet presAssocID="{960509E1-5873-4C04-AA10-6971BD05839E}" presName="sibTrans" presStyleCnt="0"/>
      <dgm:spPr/>
    </dgm:pt>
    <dgm:pt modelId="{3B39C0B0-AF7E-40BE-AB12-D2FD5FADD675}" type="pres">
      <dgm:prSet presAssocID="{47AAC204-389E-4DD9-A907-7C9D2FAA3556}" presName="compNode" presStyleCnt="0"/>
      <dgm:spPr/>
    </dgm:pt>
    <dgm:pt modelId="{C0A060F1-9D15-4FB6-8090-CB3C3CBFA666}" type="pres">
      <dgm:prSet presAssocID="{47AAC204-389E-4DD9-A907-7C9D2FAA35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B781B54C-6F21-47F5-8C59-E85DC651E9A0}" type="pres">
      <dgm:prSet presAssocID="{47AAC204-389E-4DD9-A907-7C9D2FAA3556}" presName="spaceRect" presStyleCnt="0"/>
      <dgm:spPr/>
    </dgm:pt>
    <dgm:pt modelId="{73B2C9C7-23F6-4D6E-A643-54A76F919CF1}" type="pres">
      <dgm:prSet presAssocID="{47AAC204-389E-4DD9-A907-7C9D2FAA3556}" presName="textRect" presStyleLbl="revTx" presStyleIdx="2" presStyleCnt="3">
        <dgm:presLayoutVars>
          <dgm:chMax val="1"/>
          <dgm:chPref val="1"/>
        </dgm:presLayoutVars>
      </dgm:prSet>
      <dgm:spPr/>
    </dgm:pt>
  </dgm:ptLst>
  <dgm:cxnLst>
    <dgm:cxn modelId="{322AFC14-7A5A-407C-988C-73A5674AF049}" type="presOf" srcId="{663FA85B-BDC7-499C-B8B8-6B9C42A67FC4}" destId="{1228B963-C003-495D-89AA-99FF6522BA63}" srcOrd="0" destOrd="0" presId="urn:microsoft.com/office/officeart/2018/2/layout/IconLabelList"/>
    <dgm:cxn modelId="{4E00E720-3FC8-4A3A-86EA-F0AA65F280A6}" type="presOf" srcId="{47AAC204-389E-4DD9-A907-7C9D2FAA3556}" destId="{73B2C9C7-23F6-4D6E-A643-54A76F919CF1}" srcOrd="0" destOrd="0" presId="urn:microsoft.com/office/officeart/2018/2/layout/IconLabelList"/>
    <dgm:cxn modelId="{54BE6843-A99C-4B38-A911-8B2D4C822E09}" type="presOf" srcId="{F6655997-182F-4ED6-B0E9-8D8A13D270FE}" destId="{198BE84C-C2B4-4483-9AD5-1A60475B4A82}" srcOrd="0" destOrd="0" presId="urn:microsoft.com/office/officeart/2018/2/layout/IconLabelList"/>
    <dgm:cxn modelId="{B21C1746-AA93-4C5E-9026-8368324CFE17}" srcId="{663FA85B-BDC7-499C-B8B8-6B9C42A67FC4}" destId="{87425EFF-9CE5-4B4F-A8DA-57B372B995E6}" srcOrd="1" destOrd="0" parTransId="{4F56AFA8-EBE7-4882-B1AD-91F950BED82C}" sibTransId="{960509E1-5873-4C04-AA10-6971BD05839E}"/>
    <dgm:cxn modelId="{CDDD026A-1305-44F4-AD41-A2D593689B47}" srcId="{663FA85B-BDC7-499C-B8B8-6B9C42A67FC4}" destId="{F6655997-182F-4ED6-B0E9-8D8A13D270FE}" srcOrd="0" destOrd="0" parTransId="{085F327F-5C48-41BE-9918-FE8EF10EC726}" sibTransId="{E08795EB-C0EB-4DEC-A287-06095A3726DB}"/>
    <dgm:cxn modelId="{911E7F76-0BBE-4BDE-8A6E-9DAF10D8B2C9}" srcId="{663FA85B-BDC7-499C-B8B8-6B9C42A67FC4}" destId="{47AAC204-389E-4DD9-A907-7C9D2FAA3556}" srcOrd="2" destOrd="0" parTransId="{39CD4864-0AF3-4AD9-B2A8-C09DCAC717A1}" sibTransId="{1D2E7363-CFCA-422E-8DF0-59FA6CB15EBC}"/>
    <dgm:cxn modelId="{17D80388-BF37-4AEF-8FDA-42CC8ECDDB4E}" type="presOf" srcId="{87425EFF-9CE5-4B4F-A8DA-57B372B995E6}" destId="{CBCE6261-C824-4F6F-966F-25F67873145B}" srcOrd="0" destOrd="0" presId="urn:microsoft.com/office/officeart/2018/2/layout/IconLabelList"/>
    <dgm:cxn modelId="{31DF717E-DF7F-41BB-9645-538C1BC0816B}" type="presParOf" srcId="{1228B963-C003-495D-89AA-99FF6522BA63}" destId="{E9A638BE-C6F6-42E1-A65E-03D16F1019FB}" srcOrd="0" destOrd="0" presId="urn:microsoft.com/office/officeart/2018/2/layout/IconLabelList"/>
    <dgm:cxn modelId="{BFDBE5B4-BCBE-4B10-B85D-2BFF7AB83A3F}" type="presParOf" srcId="{E9A638BE-C6F6-42E1-A65E-03D16F1019FB}" destId="{365432F8-3610-439D-ADBD-3AD8A3C411E8}" srcOrd="0" destOrd="0" presId="urn:microsoft.com/office/officeart/2018/2/layout/IconLabelList"/>
    <dgm:cxn modelId="{5FE2EB5A-8B4A-4C72-9228-8206BF23BC11}" type="presParOf" srcId="{E9A638BE-C6F6-42E1-A65E-03D16F1019FB}" destId="{7FA2B38E-C409-4CBA-A57E-924FC29128D0}" srcOrd="1" destOrd="0" presId="urn:microsoft.com/office/officeart/2018/2/layout/IconLabelList"/>
    <dgm:cxn modelId="{750ED769-C5E9-4A4A-81B9-70AB7F64F263}" type="presParOf" srcId="{E9A638BE-C6F6-42E1-A65E-03D16F1019FB}" destId="{198BE84C-C2B4-4483-9AD5-1A60475B4A82}" srcOrd="2" destOrd="0" presId="urn:microsoft.com/office/officeart/2018/2/layout/IconLabelList"/>
    <dgm:cxn modelId="{9102AD76-B68B-43A2-B96C-05EF29F020F6}" type="presParOf" srcId="{1228B963-C003-495D-89AA-99FF6522BA63}" destId="{49AA725F-F428-4386-8289-5B85E4ABD0A4}" srcOrd="1" destOrd="0" presId="urn:microsoft.com/office/officeart/2018/2/layout/IconLabelList"/>
    <dgm:cxn modelId="{A3FF971E-D8FE-4DE0-A873-4C2C42EB7F38}" type="presParOf" srcId="{1228B963-C003-495D-89AA-99FF6522BA63}" destId="{6B572E5E-37AA-4AD9-AF0B-2B618EFD611B}" srcOrd="2" destOrd="0" presId="urn:microsoft.com/office/officeart/2018/2/layout/IconLabelList"/>
    <dgm:cxn modelId="{3AF6F373-B504-4BED-A1A1-45EBC31803E0}" type="presParOf" srcId="{6B572E5E-37AA-4AD9-AF0B-2B618EFD611B}" destId="{30ED0ECB-07D1-475B-8CAA-60C8CD124A07}" srcOrd="0" destOrd="0" presId="urn:microsoft.com/office/officeart/2018/2/layout/IconLabelList"/>
    <dgm:cxn modelId="{5BB89BA0-893D-4285-9789-7F58AD5D18A0}" type="presParOf" srcId="{6B572E5E-37AA-4AD9-AF0B-2B618EFD611B}" destId="{D2084E0E-B1C4-4A59-B875-3549A170567C}" srcOrd="1" destOrd="0" presId="urn:microsoft.com/office/officeart/2018/2/layout/IconLabelList"/>
    <dgm:cxn modelId="{E5943870-A560-449E-9836-CE4D73A51C19}" type="presParOf" srcId="{6B572E5E-37AA-4AD9-AF0B-2B618EFD611B}" destId="{CBCE6261-C824-4F6F-966F-25F67873145B}" srcOrd="2" destOrd="0" presId="urn:microsoft.com/office/officeart/2018/2/layout/IconLabelList"/>
    <dgm:cxn modelId="{E98CEE2E-822A-473C-B3BF-C71C30D2568F}" type="presParOf" srcId="{1228B963-C003-495D-89AA-99FF6522BA63}" destId="{43B0769A-60CC-47FC-99E9-D3FFBD66C970}" srcOrd="3" destOrd="0" presId="urn:microsoft.com/office/officeart/2018/2/layout/IconLabelList"/>
    <dgm:cxn modelId="{1DE525EB-40E0-49A7-9CAA-417CCC98AB41}" type="presParOf" srcId="{1228B963-C003-495D-89AA-99FF6522BA63}" destId="{3B39C0B0-AF7E-40BE-AB12-D2FD5FADD675}" srcOrd="4" destOrd="0" presId="urn:microsoft.com/office/officeart/2018/2/layout/IconLabelList"/>
    <dgm:cxn modelId="{418A6705-5563-4D15-9999-EE22A9237FF5}" type="presParOf" srcId="{3B39C0B0-AF7E-40BE-AB12-D2FD5FADD675}" destId="{C0A060F1-9D15-4FB6-8090-CB3C3CBFA666}" srcOrd="0" destOrd="0" presId="urn:microsoft.com/office/officeart/2018/2/layout/IconLabelList"/>
    <dgm:cxn modelId="{AA4B9377-0E40-4D4A-BCA0-E7E3E1FDBED4}" type="presParOf" srcId="{3B39C0B0-AF7E-40BE-AB12-D2FD5FADD675}" destId="{B781B54C-6F21-47F5-8C59-E85DC651E9A0}" srcOrd="1" destOrd="0" presId="urn:microsoft.com/office/officeart/2018/2/layout/IconLabelList"/>
    <dgm:cxn modelId="{6F8D132E-FE45-43FD-8C5E-5DF4C204F021}" type="presParOf" srcId="{3B39C0B0-AF7E-40BE-AB12-D2FD5FADD675}" destId="{73B2C9C7-23F6-4D6E-A643-54A76F919C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F93CC8-AFC8-4A0E-9D28-C608D793FC5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32CBC2-8202-4338-B07B-543FB15131F4}">
      <dgm:prSet/>
      <dgm:spPr/>
      <dgm:t>
        <a:bodyPr/>
        <a:lstStyle/>
        <a:p>
          <a:pPr>
            <a:defRPr cap="all"/>
          </a:pPr>
          <a:r>
            <a:rPr lang="en-GB" dirty="0"/>
            <a:t>Identify pain points in the customer experience</a:t>
          </a:r>
          <a:endParaRPr lang="en-US" dirty="0"/>
        </a:p>
      </dgm:t>
    </dgm:pt>
    <dgm:pt modelId="{3D7390E3-C024-4BAF-B5FE-67DB69D9D471}" type="parTrans" cxnId="{8BCE917D-8A3D-4FBD-B8F1-C761C376E231}">
      <dgm:prSet/>
      <dgm:spPr/>
      <dgm:t>
        <a:bodyPr/>
        <a:lstStyle/>
        <a:p>
          <a:endParaRPr lang="en-US"/>
        </a:p>
      </dgm:t>
    </dgm:pt>
    <dgm:pt modelId="{0080598A-313F-497E-87FD-20C0682517E4}" type="sibTrans" cxnId="{8BCE917D-8A3D-4FBD-B8F1-C761C376E231}">
      <dgm:prSet/>
      <dgm:spPr/>
      <dgm:t>
        <a:bodyPr/>
        <a:lstStyle/>
        <a:p>
          <a:endParaRPr lang="en-US"/>
        </a:p>
      </dgm:t>
    </dgm:pt>
    <dgm:pt modelId="{884B9B5D-996B-4485-83B3-BD5E927C7FEA}">
      <dgm:prSet/>
      <dgm:spPr/>
      <dgm:t>
        <a:bodyPr/>
        <a:lstStyle/>
        <a:p>
          <a:pPr>
            <a:defRPr cap="all"/>
          </a:pPr>
          <a:r>
            <a:rPr lang="en-GB" dirty="0"/>
            <a:t>Understand what the customers are thinking and feeling</a:t>
          </a:r>
          <a:endParaRPr lang="en-US" dirty="0"/>
        </a:p>
      </dgm:t>
    </dgm:pt>
    <dgm:pt modelId="{283FB1F1-7515-4FE9-8228-DBC645E757E9}" type="parTrans" cxnId="{8E73CF67-C191-467B-9EBE-8E07872A1B8C}">
      <dgm:prSet/>
      <dgm:spPr/>
      <dgm:t>
        <a:bodyPr/>
        <a:lstStyle/>
        <a:p>
          <a:endParaRPr lang="en-US"/>
        </a:p>
      </dgm:t>
    </dgm:pt>
    <dgm:pt modelId="{80337D1A-4926-464D-A365-AC7523CD78A0}" type="sibTrans" cxnId="{8E73CF67-C191-467B-9EBE-8E07872A1B8C}">
      <dgm:prSet/>
      <dgm:spPr/>
      <dgm:t>
        <a:bodyPr/>
        <a:lstStyle/>
        <a:p>
          <a:endParaRPr lang="en-US"/>
        </a:p>
      </dgm:t>
    </dgm:pt>
    <dgm:pt modelId="{5A4FDEA9-0E40-4BE5-8A5F-F72CDA6D9AC9}">
      <dgm:prSet/>
      <dgm:spPr/>
      <dgm:t>
        <a:bodyPr/>
        <a:lstStyle/>
        <a:p>
          <a:pPr>
            <a:defRPr cap="all"/>
          </a:pPr>
          <a:r>
            <a:rPr lang="en-GB" dirty="0"/>
            <a:t>Validate design decisions before committing resources</a:t>
          </a:r>
          <a:endParaRPr lang="en-US" dirty="0"/>
        </a:p>
      </dgm:t>
    </dgm:pt>
    <dgm:pt modelId="{0EB12125-EFAC-4429-8EE1-25413FDDDB62}" type="parTrans" cxnId="{D0652178-EA8E-441C-8DD1-BF4B9FAD4C11}">
      <dgm:prSet/>
      <dgm:spPr/>
      <dgm:t>
        <a:bodyPr/>
        <a:lstStyle/>
        <a:p>
          <a:endParaRPr lang="en-US"/>
        </a:p>
      </dgm:t>
    </dgm:pt>
    <dgm:pt modelId="{CA7D0B05-6FE1-4D4B-BF55-180AB8284DCE}" type="sibTrans" cxnId="{D0652178-EA8E-441C-8DD1-BF4B9FAD4C11}">
      <dgm:prSet/>
      <dgm:spPr/>
      <dgm:t>
        <a:bodyPr/>
        <a:lstStyle/>
        <a:p>
          <a:endParaRPr lang="en-US"/>
        </a:p>
      </dgm:t>
    </dgm:pt>
    <dgm:pt modelId="{3B074E99-7025-4C3F-A146-865C6265AEFA}">
      <dgm:prSet/>
      <dgm:spPr/>
      <dgm:t>
        <a:bodyPr/>
        <a:lstStyle/>
        <a:p>
          <a:pPr>
            <a:defRPr cap="all"/>
          </a:pPr>
          <a:r>
            <a:rPr lang="en-GB"/>
            <a:t>Influence stakeholders to make improvements</a:t>
          </a:r>
          <a:endParaRPr lang="en-US"/>
        </a:p>
      </dgm:t>
    </dgm:pt>
    <dgm:pt modelId="{64D47C38-6398-4900-A0FA-56DCF95C73E9}" type="parTrans" cxnId="{595942ED-08C6-4C9C-9110-2F6816A65864}">
      <dgm:prSet/>
      <dgm:spPr/>
      <dgm:t>
        <a:bodyPr/>
        <a:lstStyle/>
        <a:p>
          <a:endParaRPr lang="en-US"/>
        </a:p>
      </dgm:t>
    </dgm:pt>
    <dgm:pt modelId="{00FB38F6-2B35-4637-9F26-5D2E9D5988A9}" type="sibTrans" cxnId="{595942ED-08C6-4C9C-9110-2F6816A65864}">
      <dgm:prSet/>
      <dgm:spPr/>
      <dgm:t>
        <a:bodyPr/>
        <a:lstStyle/>
        <a:p>
          <a:endParaRPr lang="en-US"/>
        </a:p>
      </dgm:t>
    </dgm:pt>
    <dgm:pt modelId="{DBB519B4-5B7B-47D5-8F65-32426A17C1CD}" type="pres">
      <dgm:prSet presAssocID="{3BF93CC8-AFC8-4A0E-9D28-C608D793FC55}" presName="root" presStyleCnt="0">
        <dgm:presLayoutVars>
          <dgm:dir/>
          <dgm:resizeHandles val="exact"/>
        </dgm:presLayoutVars>
      </dgm:prSet>
      <dgm:spPr/>
    </dgm:pt>
    <dgm:pt modelId="{93625875-DAC0-41D1-9659-5F0FE1D7EC61}" type="pres">
      <dgm:prSet presAssocID="{AC32CBC2-8202-4338-B07B-543FB15131F4}" presName="compNode" presStyleCnt="0"/>
      <dgm:spPr/>
    </dgm:pt>
    <dgm:pt modelId="{C0DF83B7-BCCF-4B7B-A7E3-D4A49CC76552}" type="pres">
      <dgm:prSet presAssocID="{AC32CBC2-8202-4338-B07B-543FB15131F4}" presName="iconBgRect" presStyleLbl="bgShp" presStyleIdx="0" presStyleCnt="4"/>
      <dgm:spPr/>
    </dgm:pt>
    <dgm:pt modelId="{1B407B2D-65CC-4D44-9830-7360CA9A798B}" type="pres">
      <dgm:prSet presAssocID="{AC32CBC2-8202-4338-B07B-543FB15131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M Customer Insights App"/>
        </a:ext>
      </dgm:extLst>
    </dgm:pt>
    <dgm:pt modelId="{15862441-7547-4340-AA9D-3295888A4350}" type="pres">
      <dgm:prSet presAssocID="{AC32CBC2-8202-4338-B07B-543FB15131F4}" presName="spaceRect" presStyleCnt="0"/>
      <dgm:spPr/>
    </dgm:pt>
    <dgm:pt modelId="{88C2077E-8B2C-4DE8-A460-116A871E5F67}" type="pres">
      <dgm:prSet presAssocID="{AC32CBC2-8202-4338-B07B-543FB15131F4}" presName="textRect" presStyleLbl="revTx" presStyleIdx="0" presStyleCnt="4">
        <dgm:presLayoutVars>
          <dgm:chMax val="1"/>
          <dgm:chPref val="1"/>
        </dgm:presLayoutVars>
      </dgm:prSet>
      <dgm:spPr/>
    </dgm:pt>
    <dgm:pt modelId="{EC64597B-A0C8-4587-9F9F-382674B7A54F}" type="pres">
      <dgm:prSet presAssocID="{0080598A-313F-497E-87FD-20C0682517E4}" presName="sibTrans" presStyleCnt="0"/>
      <dgm:spPr/>
    </dgm:pt>
    <dgm:pt modelId="{1AB0A314-A608-450E-8F4B-837605CC7411}" type="pres">
      <dgm:prSet presAssocID="{884B9B5D-996B-4485-83B3-BD5E927C7FEA}" presName="compNode" presStyleCnt="0"/>
      <dgm:spPr/>
    </dgm:pt>
    <dgm:pt modelId="{A2093F14-0D15-4BD9-82DF-530EEE093635}" type="pres">
      <dgm:prSet presAssocID="{884B9B5D-996B-4485-83B3-BD5E927C7FEA}" presName="iconBgRect" presStyleLbl="bgShp" presStyleIdx="1" presStyleCnt="4"/>
      <dgm:spPr/>
    </dgm:pt>
    <dgm:pt modelId="{B80845FA-F553-4BA9-849A-D64E6216E623}" type="pres">
      <dgm:prSet presAssocID="{884B9B5D-996B-4485-83B3-BD5E927C7F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unications"/>
        </a:ext>
      </dgm:extLst>
    </dgm:pt>
    <dgm:pt modelId="{568B2A58-5C03-47F5-A741-C56C893AE8E4}" type="pres">
      <dgm:prSet presAssocID="{884B9B5D-996B-4485-83B3-BD5E927C7FEA}" presName="spaceRect" presStyleCnt="0"/>
      <dgm:spPr/>
    </dgm:pt>
    <dgm:pt modelId="{8C2AD8D5-5C2D-40B1-A348-583F26CD7D65}" type="pres">
      <dgm:prSet presAssocID="{884B9B5D-996B-4485-83B3-BD5E927C7FEA}" presName="textRect" presStyleLbl="revTx" presStyleIdx="1" presStyleCnt="4">
        <dgm:presLayoutVars>
          <dgm:chMax val="1"/>
          <dgm:chPref val="1"/>
        </dgm:presLayoutVars>
      </dgm:prSet>
      <dgm:spPr/>
    </dgm:pt>
    <dgm:pt modelId="{CC98420D-37A3-4FDA-8B19-E9596F5B7894}" type="pres">
      <dgm:prSet presAssocID="{80337D1A-4926-464D-A365-AC7523CD78A0}" presName="sibTrans" presStyleCnt="0"/>
      <dgm:spPr/>
    </dgm:pt>
    <dgm:pt modelId="{82DAB75E-09A6-41DE-A1D1-1D9F694F6422}" type="pres">
      <dgm:prSet presAssocID="{5A4FDEA9-0E40-4BE5-8A5F-F72CDA6D9AC9}" presName="compNode" presStyleCnt="0"/>
      <dgm:spPr/>
    </dgm:pt>
    <dgm:pt modelId="{E45C6B92-578B-4ACD-908D-E256F55BAF5F}" type="pres">
      <dgm:prSet presAssocID="{5A4FDEA9-0E40-4BE5-8A5F-F72CDA6D9AC9}" presName="iconBgRect" presStyleLbl="bgShp" presStyleIdx="2" presStyleCnt="4"/>
      <dgm:spPr/>
    </dgm:pt>
    <dgm:pt modelId="{2A86F55A-D811-446D-8A83-5BD933B41284}" type="pres">
      <dgm:prSet presAssocID="{5A4FDEA9-0E40-4BE5-8A5F-F72CDA6D9A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0A056BF2-1E27-4071-B560-6214A6B806DF}" type="pres">
      <dgm:prSet presAssocID="{5A4FDEA9-0E40-4BE5-8A5F-F72CDA6D9AC9}" presName="spaceRect" presStyleCnt="0"/>
      <dgm:spPr/>
    </dgm:pt>
    <dgm:pt modelId="{8DACA226-7A3E-4908-855D-C0C6AF72D7C9}" type="pres">
      <dgm:prSet presAssocID="{5A4FDEA9-0E40-4BE5-8A5F-F72CDA6D9AC9}" presName="textRect" presStyleLbl="revTx" presStyleIdx="2" presStyleCnt="4">
        <dgm:presLayoutVars>
          <dgm:chMax val="1"/>
          <dgm:chPref val="1"/>
        </dgm:presLayoutVars>
      </dgm:prSet>
      <dgm:spPr/>
    </dgm:pt>
    <dgm:pt modelId="{A3F7F3E1-307F-4515-A34C-2041083D1DC6}" type="pres">
      <dgm:prSet presAssocID="{CA7D0B05-6FE1-4D4B-BF55-180AB8284DCE}" presName="sibTrans" presStyleCnt="0"/>
      <dgm:spPr/>
    </dgm:pt>
    <dgm:pt modelId="{5869E6A4-C3C8-4EBF-A775-C5C504173523}" type="pres">
      <dgm:prSet presAssocID="{3B074E99-7025-4C3F-A146-865C6265AEFA}" presName="compNode" presStyleCnt="0"/>
      <dgm:spPr/>
    </dgm:pt>
    <dgm:pt modelId="{1EFCC898-12AF-4222-AA2A-6B1154F296AA}" type="pres">
      <dgm:prSet presAssocID="{3B074E99-7025-4C3F-A146-865C6265AEFA}" presName="iconBgRect" presStyleLbl="bgShp" presStyleIdx="3" presStyleCnt="4"/>
      <dgm:spPr/>
    </dgm:pt>
    <dgm:pt modelId="{9477EDF7-D19B-4061-AA9D-4B653CD7D4A6}" type="pres">
      <dgm:prSet presAssocID="{3B074E99-7025-4C3F-A146-865C6265AE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tionary Remove"/>
        </a:ext>
      </dgm:extLst>
    </dgm:pt>
    <dgm:pt modelId="{FA0123AA-3FBC-40E0-8D3A-FCE433660872}" type="pres">
      <dgm:prSet presAssocID="{3B074E99-7025-4C3F-A146-865C6265AEFA}" presName="spaceRect" presStyleCnt="0"/>
      <dgm:spPr/>
    </dgm:pt>
    <dgm:pt modelId="{F4F57119-1B12-47A4-9F77-B00BE0386C44}" type="pres">
      <dgm:prSet presAssocID="{3B074E99-7025-4C3F-A146-865C6265AEFA}" presName="textRect" presStyleLbl="revTx" presStyleIdx="3" presStyleCnt="4">
        <dgm:presLayoutVars>
          <dgm:chMax val="1"/>
          <dgm:chPref val="1"/>
        </dgm:presLayoutVars>
      </dgm:prSet>
      <dgm:spPr/>
    </dgm:pt>
  </dgm:ptLst>
  <dgm:cxnLst>
    <dgm:cxn modelId="{3FC1EB0C-830B-480F-99C9-E29C85E0745D}" type="presOf" srcId="{AC32CBC2-8202-4338-B07B-543FB15131F4}" destId="{88C2077E-8B2C-4DE8-A460-116A871E5F67}" srcOrd="0" destOrd="0" presId="urn:microsoft.com/office/officeart/2018/5/layout/IconCircleLabelList"/>
    <dgm:cxn modelId="{8E73CF67-C191-467B-9EBE-8E07872A1B8C}" srcId="{3BF93CC8-AFC8-4A0E-9D28-C608D793FC55}" destId="{884B9B5D-996B-4485-83B3-BD5E927C7FEA}" srcOrd="1" destOrd="0" parTransId="{283FB1F1-7515-4FE9-8228-DBC645E757E9}" sibTransId="{80337D1A-4926-464D-A365-AC7523CD78A0}"/>
    <dgm:cxn modelId="{D0652178-EA8E-441C-8DD1-BF4B9FAD4C11}" srcId="{3BF93CC8-AFC8-4A0E-9D28-C608D793FC55}" destId="{5A4FDEA9-0E40-4BE5-8A5F-F72CDA6D9AC9}" srcOrd="2" destOrd="0" parTransId="{0EB12125-EFAC-4429-8EE1-25413FDDDB62}" sibTransId="{CA7D0B05-6FE1-4D4B-BF55-180AB8284DCE}"/>
    <dgm:cxn modelId="{8BCE917D-8A3D-4FBD-B8F1-C761C376E231}" srcId="{3BF93CC8-AFC8-4A0E-9D28-C608D793FC55}" destId="{AC32CBC2-8202-4338-B07B-543FB15131F4}" srcOrd="0" destOrd="0" parTransId="{3D7390E3-C024-4BAF-B5FE-67DB69D9D471}" sibTransId="{0080598A-313F-497E-87FD-20C0682517E4}"/>
    <dgm:cxn modelId="{7CFF5584-2CCF-44C3-BD45-55EBF65F5E25}" type="presOf" srcId="{884B9B5D-996B-4485-83B3-BD5E927C7FEA}" destId="{8C2AD8D5-5C2D-40B1-A348-583F26CD7D65}" srcOrd="0" destOrd="0" presId="urn:microsoft.com/office/officeart/2018/5/layout/IconCircleLabelList"/>
    <dgm:cxn modelId="{554E29C6-2D49-4376-970C-071493A78443}" type="presOf" srcId="{3BF93CC8-AFC8-4A0E-9D28-C608D793FC55}" destId="{DBB519B4-5B7B-47D5-8F65-32426A17C1CD}" srcOrd="0" destOrd="0" presId="urn:microsoft.com/office/officeart/2018/5/layout/IconCircleLabelList"/>
    <dgm:cxn modelId="{19C8A1D8-83EB-4EEC-BB54-53E8E9C46368}" type="presOf" srcId="{3B074E99-7025-4C3F-A146-865C6265AEFA}" destId="{F4F57119-1B12-47A4-9F77-B00BE0386C44}" srcOrd="0" destOrd="0" presId="urn:microsoft.com/office/officeart/2018/5/layout/IconCircleLabelList"/>
    <dgm:cxn modelId="{595942ED-08C6-4C9C-9110-2F6816A65864}" srcId="{3BF93CC8-AFC8-4A0E-9D28-C608D793FC55}" destId="{3B074E99-7025-4C3F-A146-865C6265AEFA}" srcOrd="3" destOrd="0" parTransId="{64D47C38-6398-4900-A0FA-56DCF95C73E9}" sibTransId="{00FB38F6-2B35-4637-9F26-5D2E9D5988A9}"/>
    <dgm:cxn modelId="{F74401FB-ED7A-469E-BFB3-0290C05C91AA}" type="presOf" srcId="{5A4FDEA9-0E40-4BE5-8A5F-F72CDA6D9AC9}" destId="{8DACA226-7A3E-4908-855D-C0C6AF72D7C9}" srcOrd="0" destOrd="0" presId="urn:microsoft.com/office/officeart/2018/5/layout/IconCircleLabelList"/>
    <dgm:cxn modelId="{D51C964C-4A61-455B-9427-A96DCEE87579}" type="presParOf" srcId="{DBB519B4-5B7B-47D5-8F65-32426A17C1CD}" destId="{93625875-DAC0-41D1-9659-5F0FE1D7EC61}" srcOrd="0" destOrd="0" presId="urn:microsoft.com/office/officeart/2018/5/layout/IconCircleLabelList"/>
    <dgm:cxn modelId="{5C7163EB-A71B-4D66-93DF-F20C6A1E7A10}" type="presParOf" srcId="{93625875-DAC0-41D1-9659-5F0FE1D7EC61}" destId="{C0DF83B7-BCCF-4B7B-A7E3-D4A49CC76552}" srcOrd="0" destOrd="0" presId="urn:microsoft.com/office/officeart/2018/5/layout/IconCircleLabelList"/>
    <dgm:cxn modelId="{62EDDAB1-4B59-4DCC-92F8-ACA3654F9E1F}" type="presParOf" srcId="{93625875-DAC0-41D1-9659-5F0FE1D7EC61}" destId="{1B407B2D-65CC-4D44-9830-7360CA9A798B}" srcOrd="1" destOrd="0" presId="urn:microsoft.com/office/officeart/2018/5/layout/IconCircleLabelList"/>
    <dgm:cxn modelId="{7B18712D-E383-4085-B6DF-2EF0F0A1479F}" type="presParOf" srcId="{93625875-DAC0-41D1-9659-5F0FE1D7EC61}" destId="{15862441-7547-4340-AA9D-3295888A4350}" srcOrd="2" destOrd="0" presId="urn:microsoft.com/office/officeart/2018/5/layout/IconCircleLabelList"/>
    <dgm:cxn modelId="{E9A6012E-B185-4BF7-9B0A-8E7A4FA1DE89}" type="presParOf" srcId="{93625875-DAC0-41D1-9659-5F0FE1D7EC61}" destId="{88C2077E-8B2C-4DE8-A460-116A871E5F67}" srcOrd="3" destOrd="0" presId="urn:microsoft.com/office/officeart/2018/5/layout/IconCircleLabelList"/>
    <dgm:cxn modelId="{3A3A2F84-8000-406A-96D3-27A44BBF2747}" type="presParOf" srcId="{DBB519B4-5B7B-47D5-8F65-32426A17C1CD}" destId="{EC64597B-A0C8-4587-9F9F-382674B7A54F}" srcOrd="1" destOrd="0" presId="urn:microsoft.com/office/officeart/2018/5/layout/IconCircleLabelList"/>
    <dgm:cxn modelId="{4C6024B8-DD94-416F-979D-E4D3E2AC8326}" type="presParOf" srcId="{DBB519B4-5B7B-47D5-8F65-32426A17C1CD}" destId="{1AB0A314-A608-450E-8F4B-837605CC7411}" srcOrd="2" destOrd="0" presId="urn:microsoft.com/office/officeart/2018/5/layout/IconCircleLabelList"/>
    <dgm:cxn modelId="{86B99119-A1DE-4887-A6E1-DFF188B47ECE}" type="presParOf" srcId="{1AB0A314-A608-450E-8F4B-837605CC7411}" destId="{A2093F14-0D15-4BD9-82DF-530EEE093635}" srcOrd="0" destOrd="0" presId="urn:microsoft.com/office/officeart/2018/5/layout/IconCircleLabelList"/>
    <dgm:cxn modelId="{72A506F2-487A-44FC-B4B7-AA34FD418FBA}" type="presParOf" srcId="{1AB0A314-A608-450E-8F4B-837605CC7411}" destId="{B80845FA-F553-4BA9-849A-D64E6216E623}" srcOrd="1" destOrd="0" presId="urn:microsoft.com/office/officeart/2018/5/layout/IconCircleLabelList"/>
    <dgm:cxn modelId="{BCE8C70F-5771-4C83-B3FC-948511036709}" type="presParOf" srcId="{1AB0A314-A608-450E-8F4B-837605CC7411}" destId="{568B2A58-5C03-47F5-A741-C56C893AE8E4}" srcOrd="2" destOrd="0" presId="urn:microsoft.com/office/officeart/2018/5/layout/IconCircleLabelList"/>
    <dgm:cxn modelId="{463BD640-7A93-4612-A029-B023898233A9}" type="presParOf" srcId="{1AB0A314-A608-450E-8F4B-837605CC7411}" destId="{8C2AD8D5-5C2D-40B1-A348-583F26CD7D65}" srcOrd="3" destOrd="0" presId="urn:microsoft.com/office/officeart/2018/5/layout/IconCircleLabelList"/>
    <dgm:cxn modelId="{09E6E5BC-6C63-40FC-8C1D-62467C975288}" type="presParOf" srcId="{DBB519B4-5B7B-47D5-8F65-32426A17C1CD}" destId="{CC98420D-37A3-4FDA-8B19-E9596F5B7894}" srcOrd="3" destOrd="0" presId="urn:microsoft.com/office/officeart/2018/5/layout/IconCircleLabelList"/>
    <dgm:cxn modelId="{5887BF2E-5787-4AB6-AE04-27E0F568A3B7}" type="presParOf" srcId="{DBB519B4-5B7B-47D5-8F65-32426A17C1CD}" destId="{82DAB75E-09A6-41DE-A1D1-1D9F694F6422}" srcOrd="4" destOrd="0" presId="urn:microsoft.com/office/officeart/2018/5/layout/IconCircleLabelList"/>
    <dgm:cxn modelId="{14E57CA0-4131-4088-A9ED-F65F91186F41}" type="presParOf" srcId="{82DAB75E-09A6-41DE-A1D1-1D9F694F6422}" destId="{E45C6B92-578B-4ACD-908D-E256F55BAF5F}" srcOrd="0" destOrd="0" presId="urn:microsoft.com/office/officeart/2018/5/layout/IconCircleLabelList"/>
    <dgm:cxn modelId="{28F775E3-BA36-4797-A0D5-77A1DADA18BF}" type="presParOf" srcId="{82DAB75E-09A6-41DE-A1D1-1D9F694F6422}" destId="{2A86F55A-D811-446D-8A83-5BD933B41284}" srcOrd="1" destOrd="0" presId="urn:microsoft.com/office/officeart/2018/5/layout/IconCircleLabelList"/>
    <dgm:cxn modelId="{737EC103-BD0C-4A2B-A0A0-59CFDFC2AEED}" type="presParOf" srcId="{82DAB75E-09A6-41DE-A1D1-1D9F694F6422}" destId="{0A056BF2-1E27-4071-B560-6214A6B806DF}" srcOrd="2" destOrd="0" presId="urn:microsoft.com/office/officeart/2018/5/layout/IconCircleLabelList"/>
    <dgm:cxn modelId="{F20C76C9-2646-493B-8D73-7A79A7354254}" type="presParOf" srcId="{82DAB75E-09A6-41DE-A1D1-1D9F694F6422}" destId="{8DACA226-7A3E-4908-855D-C0C6AF72D7C9}" srcOrd="3" destOrd="0" presId="urn:microsoft.com/office/officeart/2018/5/layout/IconCircleLabelList"/>
    <dgm:cxn modelId="{47E359F4-35B1-4421-BDB6-066002504A0C}" type="presParOf" srcId="{DBB519B4-5B7B-47D5-8F65-32426A17C1CD}" destId="{A3F7F3E1-307F-4515-A34C-2041083D1DC6}" srcOrd="5" destOrd="0" presId="urn:microsoft.com/office/officeart/2018/5/layout/IconCircleLabelList"/>
    <dgm:cxn modelId="{28A298AD-65D5-4F09-95A6-E92588C85B41}" type="presParOf" srcId="{DBB519B4-5B7B-47D5-8F65-32426A17C1CD}" destId="{5869E6A4-C3C8-4EBF-A775-C5C504173523}" srcOrd="6" destOrd="0" presId="urn:microsoft.com/office/officeart/2018/5/layout/IconCircleLabelList"/>
    <dgm:cxn modelId="{D2C3073E-63AF-4551-8151-0804F29B2741}" type="presParOf" srcId="{5869E6A4-C3C8-4EBF-A775-C5C504173523}" destId="{1EFCC898-12AF-4222-AA2A-6B1154F296AA}" srcOrd="0" destOrd="0" presId="urn:microsoft.com/office/officeart/2018/5/layout/IconCircleLabelList"/>
    <dgm:cxn modelId="{A3AD4C48-6AA2-4C53-AE45-9370B3FE0F40}" type="presParOf" srcId="{5869E6A4-C3C8-4EBF-A775-C5C504173523}" destId="{9477EDF7-D19B-4061-AA9D-4B653CD7D4A6}" srcOrd="1" destOrd="0" presId="urn:microsoft.com/office/officeart/2018/5/layout/IconCircleLabelList"/>
    <dgm:cxn modelId="{06883A9E-6250-4811-8D3B-3CD6F72614CA}" type="presParOf" srcId="{5869E6A4-C3C8-4EBF-A775-C5C504173523}" destId="{FA0123AA-3FBC-40E0-8D3A-FCE433660872}" srcOrd="2" destOrd="0" presId="urn:microsoft.com/office/officeart/2018/5/layout/IconCircleLabelList"/>
    <dgm:cxn modelId="{9FACAE4F-DCA0-414A-9057-9AF9CED83C82}" type="presParOf" srcId="{5869E6A4-C3C8-4EBF-A775-C5C504173523}" destId="{F4F57119-1B12-47A4-9F77-B00BE0386C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16B68-C289-4176-AAF2-AB4E5986CC0D}">
      <dsp:nvSpPr>
        <dsp:cNvPr id="0" name=""/>
        <dsp:cNvSpPr/>
      </dsp:nvSpPr>
      <dsp:spPr>
        <a:xfrm>
          <a:off x="815254" y="0"/>
          <a:ext cx="2949623" cy="763656"/>
        </a:xfrm>
        <a:prstGeom prst="roundRect">
          <a:avLst>
            <a:gd name="adj" fmla="val 10000"/>
          </a:avLst>
        </a:prstGeom>
        <a:gradFill rotWithShape="0">
          <a:gsLst>
            <a:gs pos="0">
              <a:schemeClr val="accent1">
                <a:alpha val="90000"/>
                <a:hueOff val="0"/>
                <a:satOff val="0"/>
                <a:lumOff val="0"/>
                <a:alphaOff val="0"/>
                <a:tint val="98000"/>
                <a:lumMod val="114000"/>
              </a:schemeClr>
            </a:gs>
            <a:gs pos="100000">
              <a:schemeClr val="accent1">
                <a:alpha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1. Click on the ad</a:t>
          </a:r>
        </a:p>
      </dsp:txBody>
      <dsp:txXfrm>
        <a:off x="837621" y="22367"/>
        <a:ext cx="2904889" cy="718922"/>
      </dsp:txXfrm>
    </dsp:sp>
    <dsp:sp modelId="{3AFB40ED-BA40-4437-92AD-C46BCDC6695A}">
      <dsp:nvSpPr>
        <dsp:cNvPr id="0" name=""/>
        <dsp:cNvSpPr/>
      </dsp:nvSpPr>
      <dsp:spPr>
        <a:xfrm rot="5400000">
          <a:off x="2198351" y="714120"/>
          <a:ext cx="183429" cy="343645"/>
        </a:xfrm>
        <a:prstGeom prst="rightArrow">
          <a:avLst>
            <a:gd name="adj1" fmla="val 60000"/>
            <a:gd name="adj2" fmla="val 50000"/>
          </a:avLst>
        </a:prstGeom>
        <a:gradFill rotWithShape="0">
          <a:gsLst>
            <a:gs pos="0">
              <a:schemeClr val="accent1">
                <a:shade val="90000"/>
                <a:hueOff val="0"/>
                <a:satOff val="0"/>
                <a:lumOff val="0"/>
                <a:alphaOff val="0"/>
                <a:tint val="98000"/>
                <a:lumMod val="114000"/>
              </a:schemeClr>
            </a:gs>
            <a:gs pos="100000">
              <a:schemeClr val="accent1">
                <a:shade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5400000">
        <a:off x="2186973" y="794228"/>
        <a:ext cx="206187" cy="128400"/>
      </dsp:txXfrm>
    </dsp:sp>
    <dsp:sp modelId="{1BEAC39D-9275-4C4F-A0CD-270665A0EE1A}">
      <dsp:nvSpPr>
        <dsp:cNvPr id="0" name=""/>
        <dsp:cNvSpPr/>
      </dsp:nvSpPr>
      <dsp:spPr>
        <a:xfrm>
          <a:off x="815254" y="1008228"/>
          <a:ext cx="2949623" cy="763656"/>
        </a:xfrm>
        <a:prstGeom prst="roundRect">
          <a:avLst>
            <a:gd name="adj" fmla="val 10000"/>
          </a:avLst>
        </a:prstGeom>
        <a:gradFill rotWithShape="0">
          <a:gsLst>
            <a:gs pos="0">
              <a:schemeClr val="accent1">
                <a:alpha val="90000"/>
                <a:hueOff val="0"/>
                <a:satOff val="0"/>
                <a:lumOff val="0"/>
                <a:alphaOff val="-20000"/>
                <a:tint val="98000"/>
                <a:lumMod val="114000"/>
              </a:schemeClr>
            </a:gs>
            <a:gs pos="100000">
              <a:schemeClr val="accent1">
                <a:alpha val="90000"/>
                <a:hueOff val="0"/>
                <a:satOff val="0"/>
                <a:lumOff val="0"/>
                <a:alphaOff val="-2000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2. Click on ‘Register’</a:t>
          </a:r>
        </a:p>
      </dsp:txBody>
      <dsp:txXfrm>
        <a:off x="837621" y="1030595"/>
        <a:ext cx="2904889" cy="718922"/>
      </dsp:txXfrm>
    </dsp:sp>
    <dsp:sp modelId="{4EAE374F-0D9C-4966-8693-9F6A4D57DF68}">
      <dsp:nvSpPr>
        <dsp:cNvPr id="0" name=""/>
        <dsp:cNvSpPr/>
      </dsp:nvSpPr>
      <dsp:spPr>
        <a:xfrm rot="5400000">
          <a:off x="2222692" y="1689893"/>
          <a:ext cx="134746" cy="343645"/>
        </a:xfrm>
        <a:prstGeom prst="rightArrow">
          <a:avLst>
            <a:gd name="adj1" fmla="val 60000"/>
            <a:gd name="adj2" fmla="val 50000"/>
          </a:avLst>
        </a:prstGeom>
        <a:gradFill rotWithShape="0">
          <a:gsLst>
            <a:gs pos="0">
              <a:schemeClr val="accent1">
                <a:shade val="90000"/>
                <a:hueOff val="778061"/>
                <a:satOff val="-50076"/>
                <a:lumOff val="43708"/>
                <a:alphaOff val="0"/>
                <a:tint val="98000"/>
                <a:lumMod val="114000"/>
              </a:schemeClr>
            </a:gs>
            <a:gs pos="100000">
              <a:schemeClr val="accent1">
                <a:shade val="90000"/>
                <a:hueOff val="778061"/>
                <a:satOff val="-50076"/>
                <a:lumOff val="43708"/>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rot="-5400000">
        <a:off x="2186972" y="1794342"/>
        <a:ext cx="206187" cy="94322"/>
      </dsp:txXfrm>
    </dsp:sp>
    <dsp:sp modelId="{004103D2-DE72-4767-850D-D6C8AFD45893}">
      <dsp:nvSpPr>
        <dsp:cNvPr id="0" name=""/>
        <dsp:cNvSpPr/>
      </dsp:nvSpPr>
      <dsp:spPr>
        <a:xfrm>
          <a:off x="815254" y="1951547"/>
          <a:ext cx="2949623" cy="763656"/>
        </a:xfrm>
        <a:prstGeom prst="roundRect">
          <a:avLst>
            <a:gd name="adj" fmla="val 10000"/>
          </a:avLst>
        </a:prstGeom>
        <a:gradFill rotWithShape="0">
          <a:gsLst>
            <a:gs pos="0">
              <a:schemeClr val="accent1">
                <a:alpha val="90000"/>
                <a:hueOff val="0"/>
                <a:satOff val="0"/>
                <a:lumOff val="0"/>
                <a:alphaOff val="-40000"/>
                <a:tint val="98000"/>
                <a:lumMod val="114000"/>
              </a:schemeClr>
            </a:gs>
            <a:gs pos="100000">
              <a:schemeClr val="accent1">
                <a:alpha val="90000"/>
                <a:hueOff val="0"/>
                <a:satOff val="0"/>
                <a:lumOff val="0"/>
                <a:alphaOff val="-4000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3. Fill in the sign-up form and complete the registration</a:t>
          </a:r>
        </a:p>
      </dsp:txBody>
      <dsp:txXfrm>
        <a:off x="837621" y="1973914"/>
        <a:ext cx="2904889" cy="718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55000-B2A8-4AB7-943E-30F2F925FC60}">
      <dsp:nvSpPr>
        <dsp:cNvPr id="0" name=""/>
        <dsp:cNvSpPr/>
      </dsp:nvSpPr>
      <dsp:spPr>
        <a:xfrm>
          <a:off x="0" y="2323342"/>
          <a:ext cx="2406345" cy="7625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139" tIns="184912" rIns="171139" bIns="184912" numCol="1" spcCol="1270" anchor="ctr" anchorCtr="0">
          <a:noAutofit/>
        </a:bodyPr>
        <a:lstStyle/>
        <a:p>
          <a:pPr marL="0" lvl="0" indent="0" algn="ctr" defTabSz="1155700">
            <a:lnSpc>
              <a:spcPct val="90000"/>
            </a:lnSpc>
            <a:spcBef>
              <a:spcPct val="0"/>
            </a:spcBef>
            <a:spcAft>
              <a:spcPct val="35000"/>
            </a:spcAft>
            <a:buNone/>
          </a:pPr>
          <a:r>
            <a:rPr lang="en-US" sz="2600" kern="1200"/>
            <a:t>Predict</a:t>
          </a:r>
        </a:p>
      </dsp:txBody>
      <dsp:txXfrm>
        <a:off x="0" y="2323342"/>
        <a:ext cx="2406345" cy="762572"/>
      </dsp:txXfrm>
    </dsp:sp>
    <dsp:sp modelId="{D44D9FB4-8B09-4E4D-9350-4D46098BC38A}">
      <dsp:nvSpPr>
        <dsp:cNvPr id="0" name=""/>
        <dsp:cNvSpPr/>
      </dsp:nvSpPr>
      <dsp:spPr>
        <a:xfrm>
          <a:off x="2406345" y="2323342"/>
          <a:ext cx="7219037" cy="76257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36" tIns="177800" rIns="146436" bIns="177800" numCol="1" spcCol="1270" anchor="ctr" anchorCtr="0">
          <a:noAutofit/>
        </a:bodyPr>
        <a:lstStyle/>
        <a:p>
          <a:pPr marL="0" lvl="0" indent="0" algn="l" defTabSz="622300">
            <a:lnSpc>
              <a:spcPct val="90000"/>
            </a:lnSpc>
            <a:spcBef>
              <a:spcPct val="0"/>
            </a:spcBef>
            <a:spcAft>
              <a:spcPct val="35000"/>
            </a:spcAft>
            <a:buNone/>
          </a:pPr>
          <a:r>
            <a:rPr lang="en-US" sz="1400" kern="1200" dirty="0"/>
            <a:t>Predict what the expected campaign sign-up rate for September would be given that the views on site for Bet180 are likely to increase by 30%</a:t>
          </a:r>
        </a:p>
      </dsp:txBody>
      <dsp:txXfrm>
        <a:off x="2406345" y="2323342"/>
        <a:ext cx="7219037" cy="762572"/>
      </dsp:txXfrm>
    </dsp:sp>
    <dsp:sp modelId="{93978904-773E-4FD6-BA3F-6C456315C31B}">
      <dsp:nvSpPr>
        <dsp:cNvPr id="0" name=""/>
        <dsp:cNvSpPr/>
      </dsp:nvSpPr>
      <dsp:spPr>
        <a:xfrm rot="10800000">
          <a:off x="0" y="1161944"/>
          <a:ext cx="2406345" cy="1172837"/>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139" tIns="184912" rIns="171139" bIns="184912" numCol="1" spcCol="1270" anchor="ctr" anchorCtr="0">
          <a:noAutofit/>
        </a:bodyPr>
        <a:lstStyle/>
        <a:p>
          <a:pPr marL="0" lvl="0" indent="0" algn="ctr" defTabSz="1155700">
            <a:lnSpc>
              <a:spcPct val="90000"/>
            </a:lnSpc>
            <a:spcBef>
              <a:spcPct val="0"/>
            </a:spcBef>
            <a:spcAft>
              <a:spcPct val="35000"/>
            </a:spcAft>
            <a:buNone/>
          </a:pPr>
          <a:r>
            <a:rPr lang="en-US" sz="2600" kern="1200"/>
            <a:t>Explore</a:t>
          </a:r>
        </a:p>
      </dsp:txBody>
      <dsp:txXfrm rot="-10800000">
        <a:off x="0" y="1161944"/>
        <a:ext cx="2406345" cy="762344"/>
      </dsp:txXfrm>
    </dsp:sp>
    <dsp:sp modelId="{70ACA56C-B70C-4009-B5DF-8B7673AC7B6B}">
      <dsp:nvSpPr>
        <dsp:cNvPr id="0" name=""/>
        <dsp:cNvSpPr/>
      </dsp:nvSpPr>
      <dsp:spPr>
        <a:xfrm>
          <a:off x="2406345" y="1161944"/>
          <a:ext cx="7219037" cy="762344"/>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36" tIns="177800" rIns="146436" bIns="177800" numCol="1" spcCol="1270" anchor="ctr" anchorCtr="0">
          <a:noAutofit/>
        </a:bodyPr>
        <a:lstStyle/>
        <a:p>
          <a:pPr marL="0" lvl="0" indent="0" algn="l" defTabSz="622300">
            <a:lnSpc>
              <a:spcPct val="90000"/>
            </a:lnSpc>
            <a:spcBef>
              <a:spcPct val="0"/>
            </a:spcBef>
            <a:spcAft>
              <a:spcPct val="35000"/>
            </a:spcAft>
            <a:buNone/>
          </a:pPr>
          <a:r>
            <a:rPr lang="en-US" sz="1400" kern="1200" dirty="0"/>
            <a:t>Explore the factors that drive the decrease in those months and what the observed trends show</a:t>
          </a:r>
        </a:p>
      </dsp:txBody>
      <dsp:txXfrm>
        <a:off x="2406345" y="1161944"/>
        <a:ext cx="7219037" cy="762344"/>
      </dsp:txXfrm>
    </dsp:sp>
    <dsp:sp modelId="{9755E7C7-80DD-4119-B82F-3C5D4ED571B2}">
      <dsp:nvSpPr>
        <dsp:cNvPr id="0" name=""/>
        <dsp:cNvSpPr/>
      </dsp:nvSpPr>
      <dsp:spPr>
        <a:xfrm rot="10800000">
          <a:off x="0" y="545"/>
          <a:ext cx="2406345" cy="117283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139" tIns="184912" rIns="171139" bIns="184912" numCol="1" spcCol="1270" anchor="ctr" anchorCtr="0">
          <a:noAutofit/>
        </a:bodyPr>
        <a:lstStyle/>
        <a:p>
          <a:pPr marL="0" lvl="0" indent="0" algn="ctr" defTabSz="1155700">
            <a:lnSpc>
              <a:spcPct val="90000"/>
            </a:lnSpc>
            <a:spcBef>
              <a:spcPct val="0"/>
            </a:spcBef>
            <a:spcAft>
              <a:spcPct val="35000"/>
            </a:spcAft>
            <a:buNone/>
          </a:pPr>
          <a:r>
            <a:rPr lang="en-US" sz="2600" kern="1200"/>
            <a:t>Calculate</a:t>
          </a:r>
        </a:p>
      </dsp:txBody>
      <dsp:txXfrm rot="-10800000">
        <a:off x="0" y="545"/>
        <a:ext cx="2406345" cy="762344"/>
      </dsp:txXfrm>
    </dsp:sp>
    <dsp:sp modelId="{E359963A-4448-4E98-B790-CC061F826D7A}">
      <dsp:nvSpPr>
        <dsp:cNvPr id="0" name=""/>
        <dsp:cNvSpPr/>
      </dsp:nvSpPr>
      <dsp:spPr>
        <a:xfrm>
          <a:off x="2406345" y="545"/>
          <a:ext cx="7219037" cy="762344"/>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36" tIns="177800" rIns="146436" bIns="177800" numCol="1" spcCol="1270" anchor="ctr" anchorCtr="0">
          <a:noAutofit/>
        </a:bodyPr>
        <a:lstStyle/>
        <a:p>
          <a:pPr marL="0" lvl="0" indent="0" algn="l" defTabSz="622300">
            <a:lnSpc>
              <a:spcPct val="90000"/>
            </a:lnSpc>
            <a:spcBef>
              <a:spcPct val="0"/>
            </a:spcBef>
            <a:spcAft>
              <a:spcPct val="35000"/>
            </a:spcAft>
            <a:buNone/>
          </a:pPr>
          <a:r>
            <a:rPr lang="en-US" sz="1400" kern="1200"/>
            <a:t>Calculate the sign-up rate by month and explore which months were below the period average</a:t>
          </a:r>
        </a:p>
      </dsp:txBody>
      <dsp:txXfrm>
        <a:off x="2406345" y="545"/>
        <a:ext cx="7219037" cy="762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432F8-3610-439D-ADBD-3AD8A3C411E8}">
      <dsp:nvSpPr>
        <dsp:cNvPr id="0" name=""/>
        <dsp:cNvSpPr/>
      </dsp:nvSpPr>
      <dsp:spPr>
        <a:xfrm>
          <a:off x="793374" y="1029847"/>
          <a:ext cx="1227699" cy="1227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8BE84C-C2B4-4483-9AD5-1A60475B4A82}">
      <dsp:nvSpPr>
        <dsp:cNvPr id="0" name=""/>
        <dsp:cNvSpPr/>
      </dsp:nvSpPr>
      <dsp:spPr>
        <a:xfrm>
          <a:off x="43113" y="2601490"/>
          <a:ext cx="27282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kern="1200"/>
            <a:t>-Testing if the target audience is correctly identified</a:t>
          </a:r>
          <a:endParaRPr lang="en-US" sz="1300" kern="1200"/>
        </a:p>
      </dsp:txBody>
      <dsp:txXfrm>
        <a:off x="43113" y="2601490"/>
        <a:ext cx="2728220" cy="720000"/>
      </dsp:txXfrm>
    </dsp:sp>
    <dsp:sp modelId="{30ED0ECB-07D1-475B-8CAA-60C8CD124A07}">
      <dsp:nvSpPr>
        <dsp:cNvPr id="0" name=""/>
        <dsp:cNvSpPr/>
      </dsp:nvSpPr>
      <dsp:spPr>
        <a:xfrm>
          <a:off x="3999033" y="1029847"/>
          <a:ext cx="1227699" cy="1227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E6261-C824-4F6F-966F-25F67873145B}">
      <dsp:nvSpPr>
        <dsp:cNvPr id="0" name=""/>
        <dsp:cNvSpPr/>
      </dsp:nvSpPr>
      <dsp:spPr>
        <a:xfrm>
          <a:off x="3248773" y="2601490"/>
          <a:ext cx="27282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kern="1200"/>
            <a:t>-Comparing different ad designs and see which one is the most appealing to the target audience</a:t>
          </a:r>
          <a:endParaRPr lang="en-US" sz="1300" kern="1200"/>
        </a:p>
      </dsp:txBody>
      <dsp:txXfrm>
        <a:off x="3248773" y="2601490"/>
        <a:ext cx="2728220" cy="720000"/>
      </dsp:txXfrm>
    </dsp:sp>
    <dsp:sp modelId="{C0A060F1-9D15-4FB6-8090-CB3C3CBFA666}">
      <dsp:nvSpPr>
        <dsp:cNvPr id="0" name=""/>
        <dsp:cNvSpPr/>
      </dsp:nvSpPr>
      <dsp:spPr>
        <a:xfrm>
          <a:off x="7204693" y="1029847"/>
          <a:ext cx="1227699" cy="1227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B2C9C7-23F6-4D6E-A643-54A76F919CF1}">
      <dsp:nvSpPr>
        <dsp:cNvPr id="0" name=""/>
        <dsp:cNvSpPr/>
      </dsp:nvSpPr>
      <dsp:spPr>
        <a:xfrm>
          <a:off x="6454432" y="2601490"/>
          <a:ext cx="272822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kern="1200" dirty="0"/>
            <a:t>-Check for any technical issues</a:t>
          </a:r>
          <a:endParaRPr lang="en-US" sz="1300" kern="1200" dirty="0"/>
        </a:p>
      </dsp:txBody>
      <dsp:txXfrm>
        <a:off x="6454432" y="2601490"/>
        <a:ext cx="272822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83B7-BCCF-4B7B-A7E3-D4A49CC76552}">
      <dsp:nvSpPr>
        <dsp:cNvPr id="0" name=""/>
        <dsp:cNvSpPr/>
      </dsp:nvSpPr>
      <dsp:spPr>
        <a:xfrm>
          <a:off x="336332" y="741971"/>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07B2D-65CC-4D44-9830-7360CA9A798B}">
      <dsp:nvSpPr>
        <dsp:cNvPr id="0" name=""/>
        <dsp:cNvSpPr/>
      </dsp:nvSpPr>
      <dsp:spPr>
        <a:xfrm>
          <a:off x="557992" y="963631"/>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2077E-8B2C-4DE8-A460-116A871E5F67}">
      <dsp:nvSpPr>
        <dsp:cNvPr id="0" name=""/>
        <dsp:cNvSpPr/>
      </dsp:nvSpPr>
      <dsp:spPr>
        <a:xfrm>
          <a:off x="3842" y="2106034"/>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Identify pain points in the customer experience</a:t>
          </a:r>
          <a:endParaRPr lang="en-US" sz="1200" kern="1200" dirty="0"/>
        </a:p>
      </dsp:txBody>
      <dsp:txXfrm>
        <a:off x="3842" y="2106034"/>
        <a:ext cx="1705078" cy="682031"/>
      </dsp:txXfrm>
    </dsp:sp>
    <dsp:sp modelId="{A2093F14-0D15-4BD9-82DF-530EEE093635}">
      <dsp:nvSpPr>
        <dsp:cNvPr id="0" name=""/>
        <dsp:cNvSpPr/>
      </dsp:nvSpPr>
      <dsp:spPr>
        <a:xfrm>
          <a:off x="2339799" y="741971"/>
          <a:ext cx="1040097" cy="10400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845FA-F553-4BA9-849A-D64E6216E623}">
      <dsp:nvSpPr>
        <dsp:cNvPr id="0" name=""/>
        <dsp:cNvSpPr/>
      </dsp:nvSpPr>
      <dsp:spPr>
        <a:xfrm>
          <a:off x="2561459" y="963631"/>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2AD8D5-5C2D-40B1-A348-583F26CD7D65}">
      <dsp:nvSpPr>
        <dsp:cNvPr id="0" name=""/>
        <dsp:cNvSpPr/>
      </dsp:nvSpPr>
      <dsp:spPr>
        <a:xfrm>
          <a:off x="2007309" y="2106034"/>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Understand what the customers are thinking and feeling</a:t>
          </a:r>
          <a:endParaRPr lang="en-US" sz="1200" kern="1200" dirty="0"/>
        </a:p>
      </dsp:txBody>
      <dsp:txXfrm>
        <a:off x="2007309" y="2106034"/>
        <a:ext cx="1705078" cy="682031"/>
      </dsp:txXfrm>
    </dsp:sp>
    <dsp:sp modelId="{E45C6B92-578B-4ACD-908D-E256F55BAF5F}">
      <dsp:nvSpPr>
        <dsp:cNvPr id="0" name=""/>
        <dsp:cNvSpPr/>
      </dsp:nvSpPr>
      <dsp:spPr>
        <a:xfrm>
          <a:off x="4343266" y="741971"/>
          <a:ext cx="1040097" cy="104009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6F55A-D811-446D-8A83-5BD933B41284}">
      <dsp:nvSpPr>
        <dsp:cNvPr id="0" name=""/>
        <dsp:cNvSpPr/>
      </dsp:nvSpPr>
      <dsp:spPr>
        <a:xfrm>
          <a:off x="4564926" y="963631"/>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ACA226-7A3E-4908-855D-C0C6AF72D7C9}">
      <dsp:nvSpPr>
        <dsp:cNvPr id="0" name=""/>
        <dsp:cNvSpPr/>
      </dsp:nvSpPr>
      <dsp:spPr>
        <a:xfrm>
          <a:off x="4010775" y="2106034"/>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Validate design decisions before committing resources</a:t>
          </a:r>
          <a:endParaRPr lang="en-US" sz="1200" kern="1200" dirty="0"/>
        </a:p>
      </dsp:txBody>
      <dsp:txXfrm>
        <a:off x="4010775" y="2106034"/>
        <a:ext cx="1705078" cy="682031"/>
      </dsp:txXfrm>
    </dsp:sp>
    <dsp:sp modelId="{1EFCC898-12AF-4222-AA2A-6B1154F296AA}">
      <dsp:nvSpPr>
        <dsp:cNvPr id="0" name=""/>
        <dsp:cNvSpPr/>
      </dsp:nvSpPr>
      <dsp:spPr>
        <a:xfrm>
          <a:off x="6346732" y="741971"/>
          <a:ext cx="1040097" cy="104009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7EDF7-D19B-4061-AA9D-4B653CD7D4A6}">
      <dsp:nvSpPr>
        <dsp:cNvPr id="0" name=""/>
        <dsp:cNvSpPr/>
      </dsp:nvSpPr>
      <dsp:spPr>
        <a:xfrm>
          <a:off x="6568393" y="963631"/>
          <a:ext cx="596777" cy="59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F57119-1B12-47A4-9F77-B00BE0386C44}">
      <dsp:nvSpPr>
        <dsp:cNvPr id="0" name=""/>
        <dsp:cNvSpPr/>
      </dsp:nvSpPr>
      <dsp:spPr>
        <a:xfrm>
          <a:off x="6014242" y="2106034"/>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Influence stakeholders to make improvements</a:t>
          </a:r>
          <a:endParaRPr lang="en-US" sz="1200" kern="1200"/>
        </a:p>
      </dsp:txBody>
      <dsp:txXfrm>
        <a:off x="6014242" y="2106034"/>
        <a:ext cx="1705078" cy="6820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10/16/2019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205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2716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698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481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523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534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10/16/2019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8869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25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13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18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555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30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4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089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7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1930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914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10/16/2019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2811185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ckusheva/Post-Campaign-Analysi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390D90-CE4E-4FD1-9179-9A064BAD6677}"/>
              </a:ext>
            </a:extLst>
          </p:cNvPr>
          <p:cNvPicPr>
            <a:picLocks noChangeAspect="1"/>
          </p:cNvPicPr>
          <p:nvPr/>
        </p:nvPicPr>
        <p:blipFill rotWithShape="1">
          <a:blip r:embed="rId3">
            <a:alphaModFix amt="15000"/>
          </a:blip>
          <a:srcRect l="19699" r="746" b="1"/>
          <a:stretch/>
        </p:blipFill>
        <p:spPr>
          <a:xfrm>
            <a:off x="478302" y="0"/>
            <a:ext cx="12192000" cy="6857991"/>
          </a:xfrm>
          <a:prstGeom prst="rect">
            <a:avLst/>
          </a:prstGeom>
        </p:spPr>
      </p:pic>
      <p:sp>
        <p:nvSpPr>
          <p:cNvPr id="2" name="Title 1">
            <a:extLst>
              <a:ext uri="{FF2B5EF4-FFF2-40B4-BE49-F238E27FC236}">
                <a16:creationId xmlns:a16="http://schemas.microsoft.com/office/drawing/2014/main" id="{157B29EE-9085-4352-BFE1-D331A93EED1B}"/>
              </a:ext>
            </a:extLst>
          </p:cNvPr>
          <p:cNvSpPr>
            <a:spLocks noGrp="1"/>
          </p:cNvSpPr>
          <p:nvPr>
            <p:ph type="ctrTitle"/>
          </p:nvPr>
        </p:nvSpPr>
        <p:spPr/>
        <p:txBody>
          <a:bodyPr>
            <a:normAutofit/>
          </a:bodyPr>
          <a:lstStyle/>
          <a:p>
            <a:r>
              <a:rPr lang="en-GB" b="1" dirty="0" err="1"/>
              <a:t>Paysafe</a:t>
            </a:r>
            <a:r>
              <a:rPr lang="en-GB" b="1" dirty="0"/>
              <a:t> Post-Campaign Analysis</a:t>
            </a:r>
            <a:br>
              <a:rPr lang="en-GB" b="1" dirty="0"/>
            </a:br>
            <a:endParaRPr lang="en-GB" dirty="0"/>
          </a:p>
        </p:txBody>
      </p:sp>
      <p:sp>
        <p:nvSpPr>
          <p:cNvPr id="3" name="Subtitle 2">
            <a:extLst>
              <a:ext uri="{FF2B5EF4-FFF2-40B4-BE49-F238E27FC236}">
                <a16:creationId xmlns:a16="http://schemas.microsoft.com/office/drawing/2014/main" id="{E67CD98E-3E17-42D2-BBD4-94055DCA18D9}"/>
              </a:ext>
            </a:extLst>
          </p:cNvPr>
          <p:cNvSpPr>
            <a:spLocks noGrp="1"/>
          </p:cNvSpPr>
          <p:nvPr>
            <p:ph type="subTitle" idx="1"/>
          </p:nvPr>
        </p:nvSpPr>
        <p:spPr/>
        <p:txBody>
          <a:bodyPr>
            <a:normAutofit/>
          </a:bodyPr>
          <a:lstStyle/>
          <a:p>
            <a:r>
              <a:rPr lang="en-GB" b="1" dirty="0"/>
              <a:t>Review of the Most Recent per Merchant Marketing Campaign</a:t>
            </a:r>
            <a:endParaRPr lang="en-GB" dirty="0"/>
          </a:p>
        </p:txBody>
      </p:sp>
    </p:spTree>
    <p:extLst>
      <p:ext uri="{BB962C8B-B14F-4D97-AF65-F5344CB8AC3E}">
        <p14:creationId xmlns:p14="http://schemas.microsoft.com/office/powerpoint/2010/main" val="152992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93" name="Freeform: Shape 19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9709BEA-2912-436C-AA9D-9180B8D54F6C}"/>
              </a:ext>
            </a:extLst>
          </p:cNvPr>
          <p:cNvSpPr>
            <a:spLocks noGrp="1"/>
          </p:cNvSpPr>
          <p:nvPr>
            <p:ph type="title"/>
          </p:nvPr>
        </p:nvSpPr>
        <p:spPr>
          <a:xfrm>
            <a:off x="1154955" y="4110824"/>
            <a:ext cx="5015258" cy="1908975"/>
          </a:xfrm>
        </p:spPr>
        <p:txBody>
          <a:bodyPr vert="horz" lIns="91440" tIns="45720" rIns="91440" bIns="45720" rtlCol="0" anchor="ctr">
            <a:normAutofit/>
          </a:bodyPr>
          <a:lstStyle/>
          <a:p>
            <a:r>
              <a:rPr lang="en-US" sz="3200" b="1" i="0" kern="1200" dirty="0">
                <a:solidFill>
                  <a:schemeClr val="tx1"/>
                </a:solidFill>
                <a:latin typeface="+mj-lt"/>
                <a:ea typeface="+mj-ea"/>
                <a:cs typeface="+mj-cs"/>
              </a:rPr>
              <a:t>Factors behind the Decrease cont.</a:t>
            </a:r>
            <a:br>
              <a:rPr lang="en-US" sz="3200" b="1" i="0" kern="1200" dirty="0">
                <a:solidFill>
                  <a:schemeClr val="tx1"/>
                </a:solidFill>
                <a:latin typeface="+mj-lt"/>
                <a:ea typeface="+mj-ea"/>
                <a:cs typeface="+mj-cs"/>
              </a:rPr>
            </a:br>
            <a:endParaRPr lang="en-US" sz="3200" b="1" i="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777F904E-0402-4C3C-9AEE-B88FA42D5D7B}"/>
              </a:ext>
            </a:extLst>
          </p:cNvPr>
          <p:cNvSpPr txBox="1"/>
          <p:nvPr/>
        </p:nvSpPr>
        <p:spPr>
          <a:xfrm>
            <a:off x="6375894" y="4110824"/>
            <a:ext cx="4772509" cy="1908976"/>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endParaRPr lang="en-US" sz="1800" b="0" i="0" kern="1200" dirty="0">
              <a:solidFill>
                <a:schemeClr val="tx1"/>
              </a:solidFill>
              <a:latin typeface="+mn-lt"/>
              <a:ea typeface="+mn-ea"/>
              <a:cs typeface="+mn-cs"/>
            </a:endParaRPr>
          </a:p>
        </p:txBody>
      </p:sp>
      <p:graphicFrame>
        <p:nvGraphicFramePr>
          <p:cNvPr id="14" name="Table 12">
            <a:extLst>
              <a:ext uri="{FF2B5EF4-FFF2-40B4-BE49-F238E27FC236}">
                <a16:creationId xmlns:a16="http://schemas.microsoft.com/office/drawing/2014/main" id="{DC34F22B-C6F6-44F4-887E-F27771292E9E}"/>
              </a:ext>
            </a:extLst>
          </p:cNvPr>
          <p:cNvGraphicFramePr>
            <a:graphicFrameLocks noGrp="1"/>
          </p:cNvGraphicFramePr>
          <p:nvPr>
            <p:extLst>
              <p:ext uri="{D42A27DB-BD31-4B8C-83A1-F6EECF244321}">
                <p14:modId xmlns:p14="http://schemas.microsoft.com/office/powerpoint/2010/main" val="754851356"/>
              </p:ext>
            </p:extLst>
          </p:nvPr>
        </p:nvGraphicFramePr>
        <p:xfrm>
          <a:off x="477084" y="466162"/>
          <a:ext cx="4232949" cy="3126341"/>
        </p:xfrm>
        <a:graphic>
          <a:graphicData uri="http://schemas.openxmlformats.org/drawingml/2006/table">
            <a:tbl>
              <a:tblPr firstRow="1" bandRow="1">
                <a:tableStyleId>{21E4AEA4-8DFA-4A89-87EB-49C32662AFE0}</a:tableStyleId>
              </a:tblPr>
              <a:tblGrid>
                <a:gridCol w="1410983">
                  <a:extLst>
                    <a:ext uri="{9D8B030D-6E8A-4147-A177-3AD203B41FA5}">
                      <a16:colId xmlns:a16="http://schemas.microsoft.com/office/drawing/2014/main" val="1696811435"/>
                    </a:ext>
                  </a:extLst>
                </a:gridCol>
                <a:gridCol w="1410983">
                  <a:extLst>
                    <a:ext uri="{9D8B030D-6E8A-4147-A177-3AD203B41FA5}">
                      <a16:colId xmlns:a16="http://schemas.microsoft.com/office/drawing/2014/main" val="2762005657"/>
                    </a:ext>
                  </a:extLst>
                </a:gridCol>
                <a:gridCol w="1410983">
                  <a:extLst>
                    <a:ext uri="{9D8B030D-6E8A-4147-A177-3AD203B41FA5}">
                      <a16:colId xmlns:a16="http://schemas.microsoft.com/office/drawing/2014/main" val="329913881"/>
                    </a:ext>
                  </a:extLst>
                </a:gridCol>
              </a:tblGrid>
              <a:tr h="931781">
                <a:tc>
                  <a:txBody>
                    <a:bodyPr/>
                    <a:lstStyle/>
                    <a:p>
                      <a:r>
                        <a:rPr lang="en-GB" dirty="0"/>
                        <a:t>Month</a:t>
                      </a:r>
                    </a:p>
                  </a:txBody>
                  <a:tcPr/>
                </a:tc>
                <a:tc>
                  <a:txBody>
                    <a:bodyPr/>
                    <a:lstStyle/>
                    <a:p>
                      <a:r>
                        <a:rPr lang="en-GB" dirty="0"/>
                        <a:t>Merchant</a:t>
                      </a:r>
                    </a:p>
                  </a:txBody>
                  <a:tcPr/>
                </a:tc>
                <a:tc>
                  <a:txBody>
                    <a:bodyPr/>
                    <a:lstStyle/>
                    <a:p>
                      <a:r>
                        <a:rPr lang="en-GB" dirty="0"/>
                        <a:t>Click on the advert ratio</a:t>
                      </a:r>
                    </a:p>
                  </a:txBody>
                  <a:tcPr/>
                </a:tc>
                <a:extLst>
                  <a:ext uri="{0D108BD9-81ED-4DB2-BD59-A6C34878D82A}">
                    <a16:rowId xmlns:a16="http://schemas.microsoft.com/office/drawing/2014/main" val="3138050657"/>
                  </a:ext>
                </a:extLst>
              </a:tr>
              <a:tr h="286702">
                <a:tc>
                  <a:txBody>
                    <a:bodyPr/>
                    <a:lstStyle/>
                    <a:p>
                      <a:r>
                        <a:rPr lang="en-GB" dirty="0"/>
                        <a:t>March</a:t>
                      </a:r>
                    </a:p>
                  </a:txBody>
                  <a:tcPr/>
                </a:tc>
                <a:tc>
                  <a:txBody>
                    <a:bodyPr/>
                    <a:lstStyle/>
                    <a:p>
                      <a:r>
                        <a:rPr lang="en-GB" dirty="0"/>
                        <a:t>Scream</a:t>
                      </a:r>
                    </a:p>
                  </a:txBody>
                  <a:tcPr/>
                </a:tc>
                <a:tc>
                  <a:txBody>
                    <a:bodyPr/>
                    <a:lstStyle/>
                    <a:p>
                      <a:r>
                        <a:rPr lang="en-GB" dirty="0"/>
                        <a:t>0.87</a:t>
                      </a:r>
                    </a:p>
                  </a:txBody>
                  <a:tcPr/>
                </a:tc>
                <a:extLst>
                  <a:ext uri="{0D108BD9-81ED-4DB2-BD59-A6C34878D82A}">
                    <a16:rowId xmlns:a16="http://schemas.microsoft.com/office/drawing/2014/main" val="1417134936"/>
                  </a:ext>
                </a:extLst>
              </a:tr>
              <a:tr h="286702">
                <a:tc>
                  <a:txBody>
                    <a:bodyPr/>
                    <a:lstStyle/>
                    <a:p>
                      <a:r>
                        <a:rPr lang="en-GB" dirty="0"/>
                        <a:t>April</a:t>
                      </a:r>
                    </a:p>
                  </a:txBody>
                  <a:tcPr/>
                </a:tc>
                <a:tc>
                  <a:txBody>
                    <a:bodyPr/>
                    <a:lstStyle/>
                    <a:p>
                      <a:r>
                        <a:rPr lang="en-GB" dirty="0"/>
                        <a:t>Scream</a:t>
                      </a:r>
                    </a:p>
                  </a:txBody>
                  <a:tcPr/>
                </a:tc>
                <a:tc>
                  <a:txBody>
                    <a:bodyPr/>
                    <a:lstStyle/>
                    <a:p>
                      <a:r>
                        <a:rPr lang="en-GB" dirty="0"/>
                        <a:t>0.92</a:t>
                      </a:r>
                    </a:p>
                  </a:txBody>
                  <a:tcPr/>
                </a:tc>
                <a:extLst>
                  <a:ext uri="{0D108BD9-81ED-4DB2-BD59-A6C34878D82A}">
                    <a16:rowId xmlns:a16="http://schemas.microsoft.com/office/drawing/2014/main" val="1484574648"/>
                  </a:ext>
                </a:extLst>
              </a:tr>
              <a:tr h="286702">
                <a:tc>
                  <a:txBody>
                    <a:bodyPr/>
                    <a:lstStyle/>
                    <a:p>
                      <a:r>
                        <a:rPr lang="en-GB" dirty="0"/>
                        <a:t>May</a:t>
                      </a:r>
                    </a:p>
                  </a:txBody>
                  <a:tcPr/>
                </a:tc>
                <a:tc>
                  <a:txBody>
                    <a:bodyPr/>
                    <a:lstStyle/>
                    <a:p>
                      <a:r>
                        <a:rPr lang="en-GB" dirty="0"/>
                        <a:t>Scream</a:t>
                      </a:r>
                    </a:p>
                  </a:txBody>
                  <a:tcPr/>
                </a:tc>
                <a:tc>
                  <a:txBody>
                    <a:bodyPr/>
                    <a:lstStyle/>
                    <a:p>
                      <a:r>
                        <a:rPr lang="en-GB" dirty="0"/>
                        <a:t>0.95</a:t>
                      </a:r>
                    </a:p>
                  </a:txBody>
                  <a:tcPr/>
                </a:tc>
                <a:extLst>
                  <a:ext uri="{0D108BD9-81ED-4DB2-BD59-A6C34878D82A}">
                    <a16:rowId xmlns:a16="http://schemas.microsoft.com/office/drawing/2014/main" val="4216045415"/>
                  </a:ext>
                </a:extLst>
              </a:tr>
              <a:tr h="286702">
                <a:tc>
                  <a:txBody>
                    <a:bodyPr/>
                    <a:lstStyle/>
                    <a:p>
                      <a:r>
                        <a:rPr lang="en-GB" dirty="0"/>
                        <a:t>June</a:t>
                      </a:r>
                    </a:p>
                  </a:txBody>
                  <a:tcPr/>
                </a:tc>
                <a:tc>
                  <a:txBody>
                    <a:bodyPr/>
                    <a:lstStyle/>
                    <a:p>
                      <a:r>
                        <a:rPr lang="en-GB" dirty="0"/>
                        <a:t>Scream</a:t>
                      </a:r>
                    </a:p>
                  </a:txBody>
                  <a:tcPr/>
                </a:tc>
                <a:tc>
                  <a:txBody>
                    <a:bodyPr/>
                    <a:lstStyle/>
                    <a:p>
                      <a:r>
                        <a:rPr lang="en-GB" dirty="0"/>
                        <a:t>0.88</a:t>
                      </a:r>
                    </a:p>
                  </a:txBody>
                  <a:tcPr/>
                </a:tc>
                <a:extLst>
                  <a:ext uri="{0D108BD9-81ED-4DB2-BD59-A6C34878D82A}">
                    <a16:rowId xmlns:a16="http://schemas.microsoft.com/office/drawing/2014/main" val="1375651506"/>
                  </a:ext>
                </a:extLst>
              </a:tr>
              <a:tr h="286702">
                <a:tc>
                  <a:txBody>
                    <a:bodyPr/>
                    <a:lstStyle/>
                    <a:p>
                      <a:r>
                        <a:rPr lang="en-GB" dirty="0"/>
                        <a:t>July</a:t>
                      </a:r>
                    </a:p>
                  </a:txBody>
                  <a:tcPr/>
                </a:tc>
                <a:tc>
                  <a:txBody>
                    <a:bodyPr/>
                    <a:lstStyle/>
                    <a:p>
                      <a:r>
                        <a:rPr lang="en-GB" dirty="0"/>
                        <a:t>Scream</a:t>
                      </a:r>
                    </a:p>
                  </a:txBody>
                  <a:tcPr/>
                </a:tc>
                <a:tc>
                  <a:txBody>
                    <a:bodyPr/>
                    <a:lstStyle/>
                    <a:p>
                      <a:r>
                        <a:rPr lang="en-GB" dirty="0"/>
                        <a:t>0.88</a:t>
                      </a:r>
                    </a:p>
                  </a:txBody>
                  <a:tcPr/>
                </a:tc>
                <a:extLst>
                  <a:ext uri="{0D108BD9-81ED-4DB2-BD59-A6C34878D82A}">
                    <a16:rowId xmlns:a16="http://schemas.microsoft.com/office/drawing/2014/main" val="3174599896"/>
                  </a:ext>
                </a:extLst>
              </a:tr>
              <a:tr h="286702">
                <a:tc>
                  <a:txBody>
                    <a:bodyPr/>
                    <a:lstStyle/>
                    <a:p>
                      <a:r>
                        <a:rPr lang="en-GB" dirty="0"/>
                        <a:t>August</a:t>
                      </a:r>
                    </a:p>
                  </a:txBody>
                  <a:tcPr/>
                </a:tc>
                <a:tc>
                  <a:txBody>
                    <a:bodyPr/>
                    <a:lstStyle/>
                    <a:p>
                      <a:r>
                        <a:rPr lang="en-GB" dirty="0"/>
                        <a:t>Scream</a:t>
                      </a:r>
                    </a:p>
                  </a:txBody>
                  <a:tcPr/>
                </a:tc>
                <a:tc>
                  <a:txBody>
                    <a:bodyPr/>
                    <a:lstStyle/>
                    <a:p>
                      <a:r>
                        <a:rPr lang="en-GB" dirty="0"/>
                        <a:t>0.87</a:t>
                      </a:r>
                    </a:p>
                  </a:txBody>
                  <a:tcPr/>
                </a:tc>
                <a:extLst>
                  <a:ext uri="{0D108BD9-81ED-4DB2-BD59-A6C34878D82A}">
                    <a16:rowId xmlns:a16="http://schemas.microsoft.com/office/drawing/2014/main" val="2627064325"/>
                  </a:ext>
                </a:extLst>
              </a:tr>
            </a:tbl>
          </a:graphicData>
        </a:graphic>
      </p:graphicFrame>
      <p:graphicFrame>
        <p:nvGraphicFramePr>
          <p:cNvPr id="15" name="Table 12">
            <a:extLst>
              <a:ext uri="{FF2B5EF4-FFF2-40B4-BE49-F238E27FC236}">
                <a16:creationId xmlns:a16="http://schemas.microsoft.com/office/drawing/2014/main" id="{B1DD52F0-A5B5-47E7-9DD9-6035BC78EE03}"/>
              </a:ext>
            </a:extLst>
          </p:cNvPr>
          <p:cNvGraphicFramePr>
            <a:graphicFrameLocks noGrp="1"/>
          </p:cNvGraphicFramePr>
          <p:nvPr>
            <p:extLst>
              <p:ext uri="{D42A27DB-BD31-4B8C-83A1-F6EECF244321}">
                <p14:modId xmlns:p14="http://schemas.microsoft.com/office/powerpoint/2010/main" val="2877581128"/>
              </p:ext>
            </p:extLst>
          </p:nvPr>
        </p:nvGraphicFramePr>
        <p:xfrm>
          <a:off x="4710033" y="484672"/>
          <a:ext cx="4062336" cy="3108960"/>
        </p:xfrm>
        <a:graphic>
          <a:graphicData uri="http://schemas.openxmlformats.org/drawingml/2006/table">
            <a:tbl>
              <a:tblPr firstRow="1" bandRow="1">
                <a:tableStyleId>{5C22544A-7EE6-4342-B048-85BDC9FD1C3A}</a:tableStyleId>
              </a:tblPr>
              <a:tblGrid>
                <a:gridCol w="1354112">
                  <a:extLst>
                    <a:ext uri="{9D8B030D-6E8A-4147-A177-3AD203B41FA5}">
                      <a16:colId xmlns:a16="http://schemas.microsoft.com/office/drawing/2014/main" val="1696811435"/>
                    </a:ext>
                  </a:extLst>
                </a:gridCol>
                <a:gridCol w="1354112">
                  <a:extLst>
                    <a:ext uri="{9D8B030D-6E8A-4147-A177-3AD203B41FA5}">
                      <a16:colId xmlns:a16="http://schemas.microsoft.com/office/drawing/2014/main" val="2762005657"/>
                    </a:ext>
                  </a:extLst>
                </a:gridCol>
                <a:gridCol w="1354112">
                  <a:extLst>
                    <a:ext uri="{9D8B030D-6E8A-4147-A177-3AD203B41FA5}">
                      <a16:colId xmlns:a16="http://schemas.microsoft.com/office/drawing/2014/main" val="329913881"/>
                    </a:ext>
                  </a:extLst>
                </a:gridCol>
              </a:tblGrid>
              <a:tr h="914068">
                <a:tc>
                  <a:txBody>
                    <a:bodyPr/>
                    <a:lstStyle/>
                    <a:p>
                      <a:r>
                        <a:rPr lang="en-GB" dirty="0"/>
                        <a:t>Month</a:t>
                      </a:r>
                    </a:p>
                  </a:txBody>
                  <a:tcPr/>
                </a:tc>
                <a:tc>
                  <a:txBody>
                    <a:bodyPr/>
                    <a:lstStyle/>
                    <a:p>
                      <a:r>
                        <a:rPr lang="en-GB" dirty="0"/>
                        <a:t>Merchant</a:t>
                      </a:r>
                    </a:p>
                  </a:txBody>
                  <a:tcPr/>
                </a:tc>
                <a:tc>
                  <a:txBody>
                    <a:bodyPr/>
                    <a:lstStyle/>
                    <a:p>
                      <a:r>
                        <a:rPr lang="en-GB" dirty="0"/>
                        <a:t>Click on ‘Register’ ratio</a:t>
                      </a:r>
                    </a:p>
                  </a:txBody>
                  <a:tcPr/>
                </a:tc>
                <a:extLst>
                  <a:ext uri="{0D108BD9-81ED-4DB2-BD59-A6C34878D82A}">
                    <a16:rowId xmlns:a16="http://schemas.microsoft.com/office/drawing/2014/main" val="3138050657"/>
                  </a:ext>
                </a:extLst>
              </a:tr>
              <a:tr h="365627">
                <a:tc>
                  <a:txBody>
                    <a:bodyPr/>
                    <a:lstStyle/>
                    <a:p>
                      <a:r>
                        <a:rPr lang="en-GB" dirty="0"/>
                        <a:t>March</a:t>
                      </a:r>
                    </a:p>
                  </a:txBody>
                  <a:tcPr/>
                </a:tc>
                <a:tc>
                  <a:txBody>
                    <a:bodyPr/>
                    <a:lstStyle/>
                    <a:p>
                      <a:r>
                        <a:rPr lang="en-GB" dirty="0"/>
                        <a:t>Scream</a:t>
                      </a:r>
                    </a:p>
                  </a:txBody>
                  <a:tcPr/>
                </a:tc>
                <a:tc>
                  <a:txBody>
                    <a:bodyPr/>
                    <a:lstStyle/>
                    <a:p>
                      <a:r>
                        <a:rPr lang="en-GB" dirty="0"/>
                        <a:t>0.36</a:t>
                      </a:r>
                    </a:p>
                  </a:txBody>
                  <a:tcPr/>
                </a:tc>
                <a:extLst>
                  <a:ext uri="{0D108BD9-81ED-4DB2-BD59-A6C34878D82A}">
                    <a16:rowId xmlns:a16="http://schemas.microsoft.com/office/drawing/2014/main" val="1417134936"/>
                  </a:ext>
                </a:extLst>
              </a:tr>
              <a:tr h="365627">
                <a:tc>
                  <a:txBody>
                    <a:bodyPr/>
                    <a:lstStyle/>
                    <a:p>
                      <a:r>
                        <a:rPr lang="en-GB" dirty="0"/>
                        <a:t>April</a:t>
                      </a:r>
                    </a:p>
                  </a:txBody>
                  <a:tcPr/>
                </a:tc>
                <a:tc>
                  <a:txBody>
                    <a:bodyPr/>
                    <a:lstStyle/>
                    <a:p>
                      <a:r>
                        <a:rPr lang="en-GB" dirty="0"/>
                        <a:t>Scream</a:t>
                      </a:r>
                    </a:p>
                  </a:txBody>
                  <a:tcPr/>
                </a:tc>
                <a:tc>
                  <a:txBody>
                    <a:bodyPr/>
                    <a:lstStyle/>
                    <a:p>
                      <a:r>
                        <a:rPr lang="en-GB" dirty="0"/>
                        <a:t>0.44</a:t>
                      </a:r>
                    </a:p>
                  </a:txBody>
                  <a:tcPr/>
                </a:tc>
                <a:extLst>
                  <a:ext uri="{0D108BD9-81ED-4DB2-BD59-A6C34878D82A}">
                    <a16:rowId xmlns:a16="http://schemas.microsoft.com/office/drawing/2014/main" val="1484574648"/>
                  </a:ext>
                </a:extLst>
              </a:tr>
              <a:tr h="365627">
                <a:tc>
                  <a:txBody>
                    <a:bodyPr/>
                    <a:lstStyle/>
                    <a:p>
                      <a:r>
                        <a:rPr lang="en-GB" dirty="0"/>
                        <a:t>May</a:t>
                      </a:r>
                    </a:p>
                  </a:txBody>
                  <a:tcPr/>
                </a:tc>
                <a:tc>
                  <a:txBody>
                    <a:bodyPr/>
                    <a:lstStyle/>
                    <a:p>
                      <a:r>
                        <a:rPr lang="en-GB" dirty="0"/>
                        <a:t>Scream</a:t>
                      </a:r>
                    </a:p>
                  </a:txBody>
                  <a:tcPr/>
                </a:tc>
                <a:tc>
                  <a:txBody>
                    <a:bodyPr/>
                    <a:lstStyle/>
                    <a:p>
                      <a:r>
                        <a:rPr lang="en-GB" dirty="0"/>
                        <a:t>0.45</a:t>
                      </a:r>
                    </a:p>
                  </a:txBody>
                  <a:tcPr/>
                </a:tc>
                <a:extLst>
                  <a:ext uri="{0D108BD9-81ED-4DB2-BD59-A6C34878D82A}">
                    <a16:rowId xmlns:a16="http://schemas.microsoft.com/office/drawing/2014/main" val="4216045415"/>
                  </a:ext>
                </a:extLst>
              </a:tr>
              <a:tr h="365627">
                <a:tc>
                  <a:txBody>
                    <a:bodyPr/>
                    <a:lstStyle/>
                    <a:p>
                      <a:r>
                        <a:rPr lang="en-GB" dirty="0"/>
                        <a:t>June</a:t>
                      </a:r>
                    </a:p>
                  </a:txBody>
                  <a:tcPr/>
                </a:tc>
                <a:tc>
                  <a:txBody>
                    <a:bodyPr/>
                    <a:lstStyle/>
                    <a:p>
                      <a:r>
                        <a:rPr lang="en-GB" dirty="0"/>
                        <a:t>Scream</a:t>
                      </a:r>
                    </a:p>
                  </a:txBody>
                  <a:tcPr/>
                </a:tc>
                <a:tc>
                  <a:txBody>
                    <a:bodyPr/>
                    <a:lstStyle/>
                    <a:p>
                      <a:r>
                        <a:rPr lang="en-GB" dirty="0"/>
                        <a:t>0.38</a:t>
                      </a:r>
                    </a:p>
                  </a:txBody>
                  <a:tcPr/>
                </a:tc>
                <a:extLst>
                  <a:ext uri="{0D108BD9-81ED-4DB2-BD59-A6C34878D82A}">
                    <a16:rowId xmlns:a16="http://schemas.microsoft.com/office/drawing/2014/main" val="1375651506"/>
                  </a:ext>
                </a:extLst>
              </a:tr>
              <a:tr h="365627">
                <a:tc>
                  <a:txBody>
                    <a:bodyPr/>
                    <a:lstStyle/>
                    <a:p>
                      <a:r>
                        <a:rPr lang="en-GB" dirty="0"/>
                        <a:t>July</a:t>
                      </a:r>
                    </a:p>
                  </a:txBody>
                  <a:tcPr/>
                </a:tc>
                <a:tc>
                  <a:txBody>
                    <a:bodyPr/>
                    <a:lstStyle/>
                    <a:p>
                      <a:r>
                        <a:rPr lang="en-GB" dirty="0"/>
                        <a:t>Scream</a:t>
                      </a:r>
                    </a:p>
                  </a:txBody>
                  <a:tcPr/>
                </a:tc>
                <a:tc>
                  <a:txBody>
                    <a:bodyPr/>
                    <a:lstStyle/>
                    <a:p>
                      <a:r>
                        <a:rPr lang="en-GB" dirty="0"/>
                        <a:t>0.37</a:t>
                      </a:r>
                    </a:p>
                  </a:txBody>
                  <a:tcPr/>
                </a:tc>
                <a:extLst>
                  <a:ext uri="{0D108BD9-81ED-4DB2-BD59-A6C34878D82A}">
                    <a16:rowId xmlns:a16="http://schemas.microsoft.com/office/drawing/2014/main" val="3174599896"/>
                  </a:ext>
                </a:extLst>
              </a:tr>
              <a:tr h="365627">
                <a:tc>
                  <a:txBody>
                    <a:bodyPr/>
                    <a:lstStyle/>
                    <a:p>
                      <a:r>
                        <a:rPr lang="en-GB" dirty="0"/>
                        <a:t>August</a:t>
                      </a:r>
                    </a:p>
                  </a:txBody>
                  <a:tcPr/>
                </a:tc>
                <a:tc>
                  <a:txBody>
                    <a:bodyPr/>
                    <a:lstStyle/>
                    <a:p>
                      <a:r>
                        <a:rPr lang="en-GB" dirty="0"/>
                        <a:t>Scream</a:t>
                      </a:r>
                    </a:p>
                  </a:txBody>
                  <a:tcPr/>
                </a:tc>
                <a:tc>
                  <a:txBody>
                    <a:bodyPr/>
                    <a:lstStyle/>
                    <a:p>
                      <a:r>
                        <a:rPr lang="en-GB" dirty="0"/>
                        <a:t>0.36</a:t>
                      </a:r>
                    </a:p>
                  </a:txBody>
                  <a:tcPr/>
                </a:tc>
                <a:extLst>
                  <a:ext uri="{0D108BD9-81ED-4DB2-BD59-A6C34878D82A}">
                    <a16:rowId xmlns:a16="http://schemas.microsoft.com/office/drawing/2014/main" val="2627064325"/>
                  </a:ext>
                </a:extLst>
              </a:tr>
            </a:tbl>
          </a:graphicData>
        </a:graphic>
      </p:graphicFrame>
      <p:sp>
        <p:nvSpPr>
          <p:cNvPr id="3" name="TextBox 2">
            <a:extLst>
              <a:ext uri="{FF2B5EF4-FFF2-40B4-BE49-F238E27FC236}">
                <a16:creationId xmlns:a16="http://schemas.microsoft.com/office/drawing/2014/main" id="{7B412827-0BDF-4003-858D-EDDD0E2994E1}"/>
              </a:ext>
            </a:extLst>
          </p:cNvPr>
          <p:cNvSpPr txBox="1"/>
          <p:nvPr/>
        </p:nvSpPr>
        <p:spPr>
          <a:xfrm>
            <a:off x="6201340" y="4316595"/>
            <a:ext cx="5513576" cy="2585323"/>
          </a:xfrm>
          <a:prstGeom prst="rect">
            <a:avLst/>
          </a:prstGeom>
          <a:noFill/>
        </p:spPr>
        <p:txBody>
          <a:bodyPr wrap="square" rtlCol="0">
            <a:spAutoFit/>
          </a:bodyPr>
          <a:lstStyle/>
          <a:p>
            <a:r>
              <a:rPr lang="en-US" dirty="0">
                <a:solidFill>
                  <a:srgbClr val="FFFFFE"/>
                </a:solidFill>
              </a:rPr>
              <a:t>Also, the click on ad ratio for Scream is very high across the whole period, however the average of less than 40 % of the people who clicked on the ad, click on register as well. </a:t>
            </a:r>
            <a:r>
              <a:rPr lang="en-GB" dirty="0">
                <a:solidFill>
                  <a:srgbClr val="FFFFFE"/>
                </a:solidFill>
              </a:rPr>
              <a:t>Whereas, we can see that the rest of the merchants have much higher click on reg ratio – with an average of 80%. </a:t>
            </a:r>
            <a:endParaRPr lang="en-US" dirty="0">
              <a:solidFill>
                <a:srgbClr val="FFFFFE"/>
              </a:solidFill>
            </a:endParaRPr>
          </a:p>
          <a:p>
            <a:endParaRPr lang="en-GB" dirty="0"/>
          </a:p>
          <a:p>
            <a:endParaRPr lang="en-GB" dirty="0"/>
          </a:p>
        </p:txBody>
      </p:sp>
      <p:pic>
        <p:nvPicPr>
          <p:cNvPr id="17" name="Picture 19">
            <a:extLst>
              <a:ext uri="{FF2B5EF4-FFF2-40B4-BE49-F238E27FC236}">
                <a16:creationId xmlns:a16="http://schemas.microsoft.com/office/drawing/2014/main" id="{86C04AA8-15B1-4968-9A47-158A880FE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889" y="444499"/>
            <a:ext cx="2961569" cy="314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794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B736-4257-43EA-81FE-32349C2F2D3E}"/>
              </a:ext>
            </a:extLst>
          </p:cNvPr>
          <p:cNvSpPr>
            <a:spLocks noGrp="1"/>
          </p:cNvSpPr>
          <p:nvPr>
            <p:ph type="title"/>
          </p:nvPr>
        </p:nvSpPr>
        <p:spPr>
          <a:xfrm>
            <a:off x="1407646" y="583095"/>
            <a:ext cx="9692640" cy="1325562"/>
          </a:xfrm>
        </p:spPr>
        <p:txBody>
          <a:bodyPr>
            <a:normAutofit/>
          </a:bodyPr>
          <a:lstStyle/>
          <a:p>
            <a:r>
              <a:rPr lang="en-GB" b="1" dirty="0"/>
              <a:t>Solutions</a:t>
            </a:r>
          </a:p>
        </p:txBody>
      </p:sp>
      <p:graphicFrame>
        <p:nvGraphicFramePr>
          <p:cNvPr id="14" name="Content Placeholder 2">
            <a:extLst>
              <a:ext uri="{FF2B5EF4-FFF2-40B4-BE49-F238E27FC236}">
                <a16:creationId xmlns:a16="http://schemas.microsoft.com/office/drawing/2014/main" id="{0026FA2A-3CE9-4659-B8AE-BA212BBEE04C}"/>
              </a:ext>
            </a:extLst>
          </p:cNvPr>
          <p:cNvGraphicFramePr>
            <a:graphicFrameLocks noGrp="1"/>
          </p:cNvGraphicFramePr>
          <p:nvPr>
            <p:ph idx="1"/>
            <p:extLst>
              <p:ext uri="{D42A27DB-BD31-4B8C-83A1-F6EECF244321}">
                <p14:modId xmlns:p14="http://schemas.microsoft.com/office/powerpoint/2010/main" val="1424028094"/>
              </p:ext>
            </p:extLst>
          </p:nvPr>
        </p:nvGraphicFramePr>
        <p:xfrm>
          <a:off x="1131471" y="2687253"/>
          <a:ext cx="92257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2C4BCED-69EF-48BF-A041-3E45E162C7DC}"/>
              </a:ext>
            </a:extLst>
          </p:cNvPr>
          <p:cNvSpPr txBox="1"/>
          <p:nvPr/>
        </p:nvSpPr>
        <p:spPr>
          <a:xfrm>
            <a:off x="1407646" y="2687253"/>
            <a:ext cx="6626087" cy="369332"/>
          </a:xfrm>
          <a:prstGeom prst="rect">
            <a:avLst/>
          </a:prstGeom>
          <a:noFill/>
        </p:spPr>
        <p:txBody>
          <a:bodyPr wrap="square" rtlCol="0">
            <a:spAutoFit/>
          </a:bodyPr>
          <a:lstStyle/>
          <a:p>
            <a:r>
              <a:rPr lang="en-GB" dirty="0"/>
              <a:t>A/B testing is a good solution for:</a:t>
            </a:r>
          </a:p>
        </p:txBody>
      </p:sp>
    </p:spTree>
    <p:extLst>
      <p:ext uri="{BB962C8B-B14F-4D97-AF65-F5344CB8AC3E}">
        <p14:creationId xmlns:p14="http://schemas.microsoft.com/office/powerpoint/2010/main" val="27071360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057BE1E-8338-49BB-B951-DD2BF03BE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3" y="1820590"/>
            <a:ext cx="3289433" cy="28269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8">
            <a:extLst>
              <a:ext uri="{FF2B5EF4-FFF2-40B4-BE49-F238E27FC236}">
                <a16:creationId xmlns:a16="http://schemas.microsoft.com/office/drawing/2014/main" id="{C1779E2F-09DC-47AA-8155-3532FB3B1685}"/>
              </a:ext>
            </a:extLst>
          </p:cNvPr>
          <p:cNvGraphicFramePr>
            <a:graphicFrameLocks noGrp="1"/>
          </p:cNvGraphicFramePr>
          <p:nvPr>
            <p:extLst>
              <p:ext uri="{D42A27DB-BD31-4B8C-83A1-F6EECF244321}">
                <p14:modId xmlns:p14="http://schemas.microsoft.com/office/powerpoint/2010/main" val="3229925237"/>
              </p:ext>
            </p:extLst>
          </p:nvPr>
        </p:nvGraphicFramePr>
        <p:xfrm>
          <a:off x="3758076" y="1820589"/>
          <a:ext cx="7845294" cy="2826957"/>
        </p:xfrm>
        <a:graphic>
          <a:graphicData uri="http://schemas.openxmlformats.org/drawingml/2006/table">
            <a:tbl>
              <a:tblPr firstRow="1" bandRow="1">
                <a:tableStyleId>{5C22544A-7EE6-4342-B048-85BDC9FD1C3A}</a:tableStyleId>
              </a:tblPr>
              <a:tblGrid>
                <a:gridCol w="1307549">
                  <a:extLst>
                    <a:ext uri="{9D8B030D-6E8A-4147-A177-3AD203B41FA5}">
                      <a16:colId xmlns:a16="http://schemas.microsoft.com/office/drawing/2014/main" val="2409866186"/>
                    </a:ext>
                  </a:extLst>
                </a:gridCol>
                <a:gridCol w="1307549">
                  <a:extLst>
                    <a:ext uri="{9D8B030D-6E8A-4147-A177-3AD203B41FA5}">
                      <a16:colId xmlns:a16="http://schemas.microsoft.com/office/drawing/2014/main" val="2619642892"/>
                    </a:ext>
                  </a:extLst>
                </a:gridCol>
                <a:gridCol w="1307549">
                  <a:extLst>
                    <a:ext uri="{9D8B030D-6E8A-4147-A177-3AD203B41FA5}">
                      <a16:colId xmlns:a16="http://schemas.microsoft.com/office/drawing/2014/main" val="2301616923"/>
                    </a:ext>
                  </a:extLst>
                </a:gridCol>
                <a:gridCol w="1307549">
                  <a:extLst>
                    <a:ext uri="{9D8B030D-6E8A-4147-A177-3AD203B41FA5}">
                      <a16:colId xmlns:a16="http://schemas.microsoft.com/office/drawing/2014/main" val="1047620347"/>
                    </a:ext>
                  </a:extLst>
                </a:gridCol>
                <a:gridCol w="1307549">
                  <a:extLst>
                    <a:ext uri="{9D8B030D-6E8A-4147-A177-3AD203B41FA5}">
                      <a16:colId xmlns:a16="http://schemas.microsoft.com/office/drawing/2014/main" val="2044284733"/>
                    </a:ext>
                  </a:extLst>
                </a:gridCol>
                <a:gridCol w="1307549">
                  <a:extLst>
                    <a:ext uri="{9D8B030D-6E8A-4147-A177-3AD203B41FA5}">
                      <a16:colId xmlns:a16="http://schemas.microsoft.com/office/drawing/2014/main" val="3327525102"/>
                    </a:ext>
                  </a:extLst>
                </a:gridCol>
              </a:tblGrid>
              <a:tr h="403851">
                <a:tc>
                  <a:txBody>
                    <a:bodyPr/>
                    <a:lstStyle/>
                    <a:p>
                      <a:r>
                        <a:rPr lang="en-GB" dirty="0"/>
                        <a:t>Month</a:t>
                      </a:r>
                    </a:p>
                  </a:txBody>
                  <a:tcPr/>
                </a:tc>
                <a:tc>
                  <a:txBody>
                    <a:bodyPr/>
                    <a:lstStyle/>
                    <a:p>
                      <a:r>
                        <a:rPr lang="en-GB" dirty="0" err="1"/>
                        <a:t>AliDress</a:t>
                      </a:r>
                      <a:endParaRPr lang="en-GB" dirty="0"/>
                    </a:p>
                  </a:txBody>
                  <a:tcPr/>
                </a:tc>
                <a:tc>
                  <a:txBody>
                    <a:bodyPr/>
                    <a:lstStyle/>
                    <a:p>
                      <a:r>
                        <a:rPr lang="en-GB" dirty="0" err="1"/>
                        <a:t>Betunfair</a:t>
                      </a:r>
                      <a:endParaRPr lang="en-GB" dirty="0"/>
                    </a:p>
                  </a:txBody>
                  <a:tcPr/>
                </a:tc>
                <a:tc>
                  <a:txBody>
                    <a:bodyPr/>
                    <a:lstStyle/>
                    <a:p>
                      <a:r>
                        <a:rPr lang="en-GB" dirty="0"/>
                        <a:t>Bet180</a:t>
                      </a:r>
                    </a:p>
                  </a:txBody>
                  <a:tcPr/>
                </a:tc>
                <a:tc>
                  <a:txBody>
                    <a:bodyPr/>
                    <a:lstStyle/>
                    <a:p>
                      <a:r>
                        <a:rPr lang="en-GB" dirty="0"/>
                        <a:t>Scream</a:t>
                      </a:r>
                    </a:p>
                  </a:txBody>
                  <a:tcPr/>
                </a:tc>
                <a:tc>
                  <a:txBody>
                    <a:bodyPr/>
                    <a:lstStyle/>
                    <a:p>
                      <a:r>
                        <a:rPr lang="en-GB" dirty="0" err="1"/>
                        <a:t>Pokerfans</a:t>
                      </a:r>
                      <a:endParaRPr lang="en-GB" dirty="0"/>
                    </a:p>
                  </a:txBody>
                  <a:tcPr/>
                </a:tc>
                <a:extLst>
                  <a:ext uri="{0D108BD9-81ED-4DB2-BD59-A6C34878D82A}">
                    <a16:rowId xmlns:a16="http://schemas.microsoft.com/office/drawing/2014/main" val="1823945472"/>
                  </a:ext>
                </a:extLst>
              </a:tr>
              <a:tr h="403851">
                <a:tc>
                  <a:txBody>
                    <a:bodyPr/>
                    <a:lstStyle/>
                    <a:p>
                      <a:r>
                        <a:rPr lang="en-GB" dirty="0"/>
                        <a:t>March</a:t>
                      </a:r>
                    </a:p>
                  </a:txBody>
                  <a:tcPr/>
                </a:tc>
                <a:tc>
                  <a:txBody>
                    <a:bodyPr/>
                    <a:lstStyle/>
                    <a:p>
                      <a:r>
                        <a:rPr lang="en-GB" dirty="0"/>
                        <a:t>0.07</a:t>
                      </a:r>
                    </a:p>
                  </a:txBody>
                  <a:tcPr/>
                </a:tc>
                <a:tc>
                  <a:txBody>
                    <a:bodyPr/>
                    <a:lstStyle/>
                    <a:p>
                      <a:r>
                        <a:rPr lang="en-GB" dirty="0"/>
                        <a:t>0.34</a:t>
                      </a:r>
                    </a:p>
                  </a:txBody>
                  <a:tcPr/>
                </a:tc>
                <a:tc>
                  <a:txBody>
                    <a:bodyPr/>
                    <a:lstStyle/>
                    <a:p>
                      <a:r>
                        <a:rPr lang="en-GB" dirty="0"/>
                        <a:t>0.16</a:t>
                      </a:r>
                    </a:p>
                  </a:txBody>
                  <a:tcPr/>
                </a:tc>
                <a:tc>
                  <a:txBody>
                    <a:bodyPr/>
                    <a:lstStyle/>
                    <a:p>
                      <a:r>
                        <a:rPr lang="en-GB" dirty="0"/>
                        <a:t>0.15</a:t>
                      </a:r>
                    </a:p>
                  </a:txBody>
                  <a:tcPr/>
                </a:tc>
                <a:tc>
                  <a:txBody>
                    <a:bodyPr/>
                    <a:lstStyle/>
                    <a:p>
                      <a:r>
                        <a:rPr lang="en-GB" dirty="0"/>
                        <a:t>0.15</a:t>
                      </a:r>
                    </a:p>
                  </a:txBody>
                  <a:tcPr/>
                </a:tc>
                <a:extLst>
                  <a:ext uri="{0D108BD9-81ED-4DB2-BD59-A6C34878D82A}">
                    <a16:rowId xmlns:a16="http://schemas.microsoft.com/office/drawing/2014/main" val="517784731"/>
                  </a:ext>
                </a:extLst>
              </a:tr>
              <a:tr h="403851">
                <a:tc>
                  <a:txBody>
                    <a:bodyPr/>
                    <a:lstStyle/>
                    <a:p>
                      <a:r>
                        <a:rPr lang="en-GB" dirty="0"/>
                        <a:t>April</a:t>
                      </a:r>
                    </a:p>
                  </a:txBody>
                  <a:tcPr/>
                </a:tc>
                <a:tc>
                  <a:txBody>
                    <a:bodyPr/>
                    <a:lstStyle/>
                    <a:p>
                      <a:r>
                        <a:rPr lang="en-GB" dirty="0"/>
                        <a:t>0.12</a:t>
                      </a:r>
                    </a:p>
                  </a:txBody>
                  <a:tcPr/>
                </a:tc>
                <a:tc>
                  <a:txBody>
                    <a:bodyPr/>
                    <a:lstStyle/>
                    <a:p>
                      <a:r>
                        <a:rPr lang="en-GB" dirty="0"/>
                        <a:t>0.37</a:t>
                      </a:r>
                    </a:p>
                  </a:txBody>
                  <a:tcPr/>
                </a:tc>
                <a:tc>
                  <a:txBody>
                    <a:bodyPr/>
                    <a:lstStyle/>
                    <a:p>
                      <a:r>
                        <a:rPr lang="en-GB" dirty="0"/>
                        <a:t>0.28</a:t>
                      </a:r>
                    </a:p>
                  </a:txBody>
                  <a:tcPr/>
                </a:tc>
                <a:tc>
                  <a:txBody>
                    <a:bodyPr/>
                    <a:lstStyle/>
                    <a:p>
                      <a:r>
                        <a:rPr lang="en-GB" dirty="0"/>
                        <a:t>0.20</a:t>
                      </a:r>
                    </a:p>
                  </a:txBody>
                  <a:tcPr/>
                </a:tc>
                <a:tc>
                  <a:txBody>
                    <a:bodyPr/>
                    <a:lstStyle/>
                    <a:p>
                      <a:r>
                        <a:rPr lang="en-GB" dirty="0"/>
                        <a:t>0.23</a:t>
                      </a:r>
                    </a:p>
                  </a:txBody>
                  <a:tcPr/>
                </a:tc>
                <a:extLst>
                  <a:ext uri="{0D108BD9-81ED-4DB2-BD59-A6C34878D82A}">
                    <a16:rowId xmlns:a16="http://schemas.microsoft.com/office/drawing/2014/main" val="3946919361"/>
                  </a:ext>
                </a:extLst>
              </a:tr>
              <a:tr h="403851">
                <a:tc>
                  <a:txBody>
                    <a:bodyPr/>
                    <a:lstStyle/>
                    <a:p>
                      <a:r>
                        <a:rPr lang="en-GB" dirty="0"/>
                        <a:t>May</a:t>
                      </a:r>
                    </a:p>
                  </a:txBody>
                  <a:tcPr/>
                </a:tc>
                <a:tc>
                  <a:txBody>
                    <a:bodyPr/>
                    <a:lstStyle/>
                    <a:p>
                      <a:r>
                        <a:rPr lang="en-GB" dirty="0"/>
                        <a:t>0.14</a:t>
                      </a:r>
                    </a:p>
                  </a:txBody>
                  <a:tcPr/>
                </a:tc>
                <a:tc>
                  <a:txBody>
                    <a:bodyPr/>
                    <a:lstStyle/>
                    <a:p>
                      <a:r>
                        <a:rPr lang="en-GB" dirty="0"/>
                        <a:t>0.36</a:t>
                      </a:r>
                    </a:p>
                  </a:txBody>
                  <a:tcPr/>
                </a:tc>
                <a:tc>
                  <a:txBody>
                    <a:bodyPr/>
                    <a:lstStyle/>
                    <a:p>
                      <a:r>
                        <a:rPr lang="en-GB" dirty="0"/>
                        <a:t>0.29</a:t>
                      </a:r>
                    </a:p>
                  </a:txBody>
                  <a:tcPr/>
                </a:tc>
                <a:tc>
                  <a:txBody>
                    <a:bodyPr/>
                    <a:lstStyle/>
                    <a:p>
                      <a:r>
                        <a:rPr lang="en-GB" dirty="0"/>
                        <a:t>0.21</a:t>
                      </a:r>
                    </a:p>
                  </a:txBody>
                  <a:tcPr/>
                </a:tc>
                <a:tc>
                  <a:txBody>
                    <a:bodyPr/>
                    <a:lstStyle/>
                    <a:p>
                      <a:r>
                        <a:rPr lang="en-GB" dirty="0"/>
                        <a:t>0.23</a:t>
                      </a:r>
                    </a:p>
                  </a:txBody>
                  <a:tcPr/>
                </a:tc>
                <a:extLst>
                  <a:ext uri="{0D108BD9-81ED-4DB2-BD59-A6C34878D82A}">
                    <a16:rowId xmlns:a16="http://schemas.microsoft.com/office/drawing/2014/main" val="3678092728"/>
                  </a:ext>
                </a:extLst>
              </a:tr>
              <a:tr h="403851">
                <a:tc>
                  <a:txBody>
                    <a:bodyPr/>
                    <a:lstStyle/>
                    <a:p>
                      <a:r>
                        <a:rPr lang="en-GB" dirty="0"/>
                        <a:t>June</a:t>
                      </a:r>
                    </a:p>
                  </a:txBody>
                  <a:tcPr/>
                </a:tc>
                <a:tc>
                  <a:txBody>
                    <a:bodyPr/>
                    <a:lstStyle/>
                    <a:p>
                      <a:r>
                        <a:rPr lang="en-GB" dirty="0"/>
                        <a:t>0.07</a:t>
                      </a:r>
                    </a:p>
                  </a:txBody>
                  <a:tcPr/>
                </a:tc>
                <a:tc>
                  <a:txBody>
                    <a:bodyPr/>
                    <a:lstStyle/>
                    <a:p>
                      <a:r>
                        <a:rPr lang="en-GB" dirty="0"/>
                        <a:t>0.31</a:t>
                      </a:r>
                    </a:p>
                  </a:txBody>
                  <a:tcPr/>
                </a:tc>
                <a:tc>
                  <a:txBody>
                    <a:bodyPr/>
                    <a:lstStyle/>
                    <a:p>
                      <a:r>
                        <a:rPr lang="en-GB" dirty="0"/>
                        <a:t>0.17</a:t>
                      </a:r>
                    </a:p>
                  </a:txBody>
                  <a:tcPr/>
                </a:tc>
                <a:tc>
                  <a:txBody>
                    <a:bodyPr/>
                    <a:lstStyle/>
                    <a:p>
                      <a:r>
                        <a:rPr lang="en-GB" dirty="0"/>
                        <a:t>0.16</a:t>
                      </a:r>
                    </a:p>
                  </a:txBody>
                  <a:tcPr/>
                </a:tc>
                <a:tc>
                  <a:txBody>
                    <a:bodyPr/>
                    <a:lstStyle/>
                    <a:p>
                      <a:r>
                        <a:rPr lang="en-GB" dirty="0"/>
                        <a:t>0.15</a:t>
                      </a:r>
                    </a:p>
                  </a:txBody>
                  <a:tcPr/>
                </a:tc>
                <a:extLst>
                  <a:ext uri="{0D108BD9-81ED-4DB2-BD59-A6C34878D82A}">
                    <a16:rowId xmlns:a16="http://schemas.microsoft.com/office/drawing/2014/main" val="3598102598"/>
                  </a:ext>
                </a:extLst>
              </a:tr>
              <a:tr h="403851">
                <a:tc>
                  <a:txBody>
                    <a:bodyPr/>
                    <a:lstStyle/>
                    <a:p>
                      <a:r>
                        <a:rPr lang="en-GB" dirty="0"/>
                        <a:t>July</a:t>
                      </a:r>
                    </a:p>
                  </a:txBody>
                  <a:tcPr/>
                </a:tc>
                <a:tc>
                  <a:txBody>
                    <a:bodyPr/>
                    <a:lstStyle/>
                    <a:p>
                      <a:r>
                        <a:rPr lang="en-GB" dirty="0"/>
                        <a:t>0.07</a:t>
                      </a:r>
                    </a:p>
                  </a:txBody>
                  <a:tcPr/>
                </a:tc>
                <a:tc>
                  <a:txBody>
                    <a:bodyPr/>
                    <a:lstStyle/>
                    <a:p>
                      <a:r>
                        <a:rPr lang="en-GB" dirty="0"/>
                        <a:t>0.39</a:t>
                      </a:r>
                    </a:p>
                  </a:txBody>
                  <a:tcPr/>
                </a:tc>
                <a:tc>
                  <a:txBody>
                    <a:bodyPr/>
                    <a:lstStyle/>
                    <a:p>
                      <a:r>
                        <a:rPr lang="en-GB" dirty="0"/>
                        <a:t>0.22</a:t>
                      </a:r>
                    </a:p>
                  </a:txBody>
                  <a:tcPr/>
                </a:tc>
                <a:tc>
                  <a:txBody>
                    <a:bodyPr/>
                    <a:lstStyle/>
                    <a:p>
                      <a:r>
                        <a:rPr lang="en-GB" dirty="0"/>
                        <a:t>0.16</a:t>
                      </a:r>
                    </a:p>
                  </a:txBody>
                  <a:tcPr/>
                </a:tc>
                <a:tc>
                  <a:txBody>
                    <a:bodyPr/>
                    <a:lstStyle/>
                    <a:p>
                      <a:r>
                        <a:rPr lang="en-GB" dirty="0"/>
                        <a:t>0.16</a:t>
                      </a:r>
                    </a:p>
                  </a:txBody>
                  <a:tcPr/>
                </a:tc>
                <a:extLst>
                  <a:ext uri="{0D108BD9-81ED-4DB2-BD59-A6C34878D82A}">
                    <a16:rowId xmlns:a16="http://schemas.microsoft.com/office/drawing/2014/main" val="2047384191"/>
                  </a:ext>
                </a:extLst>
              </a:tr>
              <a:tr h="403851">
                <a:tc>
                  <a:txBody>
                    <a:bodyPr/>
                    <a:lstStyle/>
                    <a:p>
                      <a:r>
                        <a:rPr lang="en-GB" dirty="0"/>
                        <a:t>August</a:t>
                      </a:r>
                    </a:p>
                  </a:txBody>
                  <a:tcPr/>
                </a:tc>
                <a:tc>
                  <a:txBody>
                    <a:bodyPr/>
                    <a:lstStyle/>
                    <a:p>
                      <a:r>
                        <a:rPr lang="en-GB" dirty="0"/>
                        <a:t>0.07</a:t>
                      </a:r>
                    </a:p>
                  </a:txBody>
                  <a:tcPr/>
                </a:tc>
                <a:tc>
                  <a:txBody>
                    <a:bodyPr/>
                    <a:lstStyle/>
                    <a:p>
                      <a:r>
                        <a:rPr lang="en-GB" dirty="0"/>
                        <a:t>0.39</a:t>
                      </a:r>
                    </a:p>
                  </a:txBody>
                  <a:tcPr/>
                </a:tc>
                <a:tc>
                  <a:txBody>
                    <a:bodyPr/>
                    <a:lstStyle/>
                    <a:p>
                      <a:r>
                        <a:rPr lang="en-GB" dirty="0"/>
                        <a:t>0.24</a:t>
                      </a:r>
                    </a:p>
                  </a:txBody>
                  <a:tcPr/>
                </a:tc>
                <a:tc>
                  <a:txBody>
                    <a:bodyPr/>
                    <a:lstStyle/>
                    <a:p>
                      <a:r>
                        <a:rPr lang="en-GB" dirty="0"/>
                        <a:t>0.15</a:t>
                      </a:r>
                    </a:p>
                  </a:txBody>
                  <a:tcPr/>
                </a:tc>
                <a:tc>
                  <a:txBody>
                    <a:bodyPr/>
                    <a:lstStyle/>
                    <a:p>
                      <a:r>
                        <a:rPr lang="en-GB" dirty="0"/>
                        <a:t>0.16</a:t>
                      </a:r>
                    </a:p>
                  </a:txBody>
                  <a:tcPr/>
                </a:tc>
                <a:extLst>
                  <a:ext uri="{0D108BD9-81ED-4DB2-BD59-A6C34878D82A}">
                    <a16:rowId xmlns:a16="http://schemas.microsoft.com/office/drawing/2014/main" val="1690018298"/>
                  </a:ext>
                </a:extLst>
              </a:tr>
            </a:tbl>
          </a:graphicData>
        </a:graphic>
      </p:graphicFrame>
      <p:sp>
        <p:nvSpPr>
          <p:cNvPr id="11" name="TextBox 10">
            <a:extLst>
              <a:ext uri="{FF2B5EF4-FFF2-40B4-BE49-F238E27FC236}">
                <a16:creationId xmlns:a16="http://schemas.microsoft.com/office/drawing/2014/main" id="{1265C0D2-623C-4159-B8B5-AFF04599E0BF}"/>
              </a:ext>
            </a:extLst>
          </p:cNvPr>
          <p:cNvSpPr txBox="1"/>
          <p:nvPr/>
        </p:nvSpPr>
        <p:spPr>
          <a:xfrm>
            <a:off x="649357" y="569844"/>
            <a:ext cx="6970643" cy="4524315"/>
          </a:xfrm>
          <a:prstGeom prst="rect">
            <a:avLst/>
          </a:prstGeom>
          <a:noFill/>
        </p:spPr>
        <p:txBody>
          <a:bodyPr wrap="square" rtlCol="0">
            <a:spAutoFit/>
          </a:bodyPr>
          <a:lstStyle/>
          <a:p>
            <a:r>
              <a:rPr lang="en-US" b="1" dirty="0"/>
              <a:t>Given that the views on site for Bet180 are likely to increase by 30%, what the sign-up ratio for September would be?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GB" b="1" dirty="0"/>
          </a:p>
          <a:p>
            <a:endParaRPr lang="en-GB" b="1" dirty="0"/>
          </a:p>
        </p:txBody>
      </p:sp>
      <p:sp>
        <p:nvSpPr>
          <p:cNvPr id="13" name="TextBox 12">
            <a:extLst>
              <a:ext uri="{FF2B5EF4-FFF2-40B4-BE49-F238E27FC236}">
                <a16:creationId xmlns:a16="http://schemas.microsoft.com/office/drawing/2014/main" id="{E67C6636-1721-4F40-A3FC-A4C75E05EA5C}"/>
              </a:ext>
            </a:extLst>
          </p:cNvPr>
          <p:cNvSpPr txBox="1"/>
          <p:nvPr/>
        </p:nvSpPr>
        <p:spPr>
          <a:xfrm>
            <a:off x="468643" y="4705879"/>
            <a:ext cx="11180018" cy="2031325"/>
          </a:xfrm>
          <a:prstGeom prst="rect">
            <a:avLst/>
          </a:prstGeom>
          <a:noFill/>
        </p:spPr>
        <p:txBody>
          <a:bodyPr wrap="square" rtlCol="0">
            <a:spAutoFit/>
          </a:bodyPr>
          <a:lstStyle/>
          <a:p>
            <a:r>
              <a:rPr lang="en-GB" dirty="0"/>
              <a:t>If the views for Bet180 rise with 30%, the sign up ratio is going to become 0.26 for this merchant (see the calculations in the appendix). For the rest of the merchants, we will take a look at the last 3 months as they represent the most recent trend as April and May are strong months which show seasonality in the data which is not a applicable for September. Then, we can calculate the average the rest of the merchants. For </a:t>
            </a:r>
            <a:r>
              <a:rPr lang="en-GB" dirty="0" err="1"/>
              <a:t>AliDress</a:t>
            </a:r>
            <a:r>
              <a:rPr lang="en-GB" dirty="0"/>
              <a:t> it is -  0.07, for </a:t>
            </a:r>
            <a:r>
              <a:rPr lang="en-GB" dirty="0" err="1"/>
              <a:t>BetunFair</a:t>
            </a:r>
            <a:r>
              <a:rPr lang="en-GB" dirty="0"/>
              <a:t> we will take 0.39 as June was affected by the technical issue, for Scream – 0.16 and for </a:t>
            </a:r>
            <a:r>
              <a:rPr lang="en-GB" dirty="0" err="1"/>
              <a:t>Pokerfans</a:t>
            </a:r>
            <a:r>
              <a:rPr lang="en-GB" dirty="0"/>
              <a:t> – 0.16. When we take the mean of the sign up rates for each of the merchants, the result is 0.202 or 0.2. </a:t>
            </a:r>
          </a:p>
        </p:txBody>
      </p:sp>
    </p:spTree>
    <p:extLst>
      <p:ext uri="{BB962C8B-B14F-4D97-AF65-F5344CB8AC3E}">
        <p14:creationId xmlns:p14="http://schemas.microsoft.com/office/powerpoint/2010/main" val="4292722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52DE-F0E2-48FB-ACE3-9380FCB328C9}"/>
              </a:ext>
            </a:extLst>
          </p:cNvPr>
          <p:cNvSpPr>
            <a:spLocks noGrp="1"/>
          </p:cNvSpPr>
          <p:nvPr>
            <p:ph type="title"/>
          </p:nvPr>
        </p:nvSpPr>
        <p:spPr>
          <a:xfrm>
            <a:off x="614372" y="-1508098"/>
            <a:ext cx="3803083" cy="5183777"/>
          </a:xfrm>
        </p:spPr>
        <p:txBody>
          <a:bodyPr anchor="ctr">
            <a:normAutofit/>
          </a:bodyPr>
          <a:lstStyle/>
          <a:p>
            <a:r>
              <a:rPr lang="en-GB" sz="3600" dirty="0">
                <a:solidFill>
                  <a:srgbClr val="FFFFFF"/>
                </a:solidFill>
              </a:rPr>
              <a:t>Task 2:</a:t>
            </a:r>
            <a:br>
              <a:rPr lang="en-GB" sz="3600" dirty="0">
                <a:solidFill>
                  <a:srgbClr val="FFFFFF"/>
                </a:solidFill>
              </a:rPr>
            </a:br>
            <a:endParaRPr lang="en-GB" sz="3600" dirty="0">
              <a:solidFill>
                <a:srgbClr val="FFFFFF"/>
              </a:solidFill>
            </a:endParaRPr>
          </a:p>
        </p:txBody>
      </p:sp>
      <p:graphicFrame>
        <p:nvGraphicFramePr>
          <p:cNvPr id="14" name="Content Placeholder 2">
            <a:extLst>
              <a:ext uri="{FF2B5EF4-FFF2-40B4-BE49-F238E27FC236}">
                <a16:creationId xmlns:a16="http://schemas.microsoft.com/office/drawing/2014/main" id="{09F650E2-D352-415C-B999-5D1CA7D7EC4B}"/>
              </a:ext>
            </a:extLst>
          </p:cNvPr>
          <p:cNvGraphicFramePr>
            <a:graphicFrameLocks noGrp="1"/>
          </p:cNvGraphicFramePr>
          <p:nvPr>
            <p:ph idx="1"/>
            <p:extLst>
              <p:ext uri="{D42A27DB-BD31-4B8C-83A1-F6EECF244321}">
                <p14:modId xmlns:p14="http://schemas.microsoft.com/office/powerpoint/2010/main" val="3341458965"/>
              </p:ext>
            </p:extLst>
          </p:nvPr>
        </p:nvGraphicFramePr>
        <p:xfrm>
          <a:off x="2011680" y="3830424"/>
          <a:ext cx="7723163" cy="353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9450638-2018-4B52-AEE6-CBE4C16BBEB8}"/>
              </a:ext>
            </a:extLst>
          </p:cNvPr>
          <p:cNvSpPr txBox="1"/>
          <p:nvPr/>
        </p:nvSpPr>
        <p:spPr>
          <a:xfrm>
            <a:off x="614371" y="2551837"/>
            <a:ext cx="10963257" cy="1754326"/>
          </a:xfrm>
          <a:prstGeom prst="rect">
            <a:avLst/>
          </a:prstGeom>
          <a:noFill/>
        </p:spPr>
        <p:txBody>
          <a:bodyPr wrap="square" rtlCol="0">
            <a:spAutoFit/>
          </a:bodyPr>
          <a:lstStyle/>
          <a:p>
            <a:pPr fontAlgn="base"/>
            <a:r>
              <a:rPr lang="en-GB" dirty="0" err="1"/>
              <a:t>UserTesting</a:t>
            </a:r>
            <a:r>
              <a:rPr lang="en-GB" dirty="0"/>
              <a:t> is a platform for getting rapid customer feedback on almost any customer experience existing, including websites, mobile apps, prototypes, and real world experiences. Audio and Video recordings of real people are provided that are part of the  target market speaking their thoughts as they complete the specified tasks.</a:t>
            </a:r>
            <a:br>
              <a:rPr lang="en-GB" dirty="0"/>
            </a:br>
            <a:r>
              <a:rPr lang="en-GB" dirty="0"/>
              <a:t>My idea is to use this service in order to get accurate feedback from the consumers using Skrill and NETELLER.. With continuous user feedback, </a:t>
            </a:r>
            <a:r>
              <a:rPr lang="en-GB" dirty="0" err="1"/>
              <a:t>Paysafe</a:t>
            </a:r>
            <a:r>
              <a:rPr lang="en-GB" dirty="0"/>
              <a:t> can:</a:t>
            </a:r>
          </a:p>
        </p:txBody>
      </p:sp>
      <p:sp>
        <p:nvSpPr>
          <p:cNvPr id="5" name="TextBox 4">
            <a:extLst>
              <a:ext uri="{FF2B5EF4-FFF2-40B4-BE49-F238E27FC236}">
                <a16:creationId xmlns:a16="http://schemas.microsoft.com/office/drawing/2014/main" id="{9FD2C5DE-025F-4D92-B405-2112C6729559}"/>
              </a:ext>
            </a:extLst>
          </p:cNvPr>
          <p:cNvSpPr txBox="1"/>
          <p:nvPr/>
        </p:nvSpPr>
        <p:spPr>
          <a:xfrm>
            <a:off x="3177358" y="539142"/>
            <a:ext cx="7966598" cy="1384995"/>
          </a:xfrm>
          <a:prstGeom prst="rect">
            <a:avLst/>
          </a:prstGeom>
          <a:noFill/>
        </p:spPr>
        <p:txBody>
          <a:bodyPr wrap="square" rtlCol="0">
            <a:spAutoFit/>
          </a:bodyPr>
          <a:lstStyle/>
          <a:p>
            <a:r>
              <a:rPr lang="en-GB" sz="2800" dirty="0">
                <a:solidFill>
                  <a:srgbClr val="FFFFFF"/>
                </a:solidFill>
              </a:rPr>
              <a:t>User Testing - </a:t>
            </a:r>
            <a:r>
              <a:rPr lang="en-GB" sz="2800" dirty="0">
                <a:solidFill>
                  <a:schemeClr val="bg1"/>
                </a:solidFill>
              </a:rPr>
              <a:t>The Importance of Understanding and </a:t>
            </a:r>
          </a:p>
          <a:p>
            <a:r>
              <a:rPr lang="en-GB" sz="2800" dirty="0">
                <a:solidFill>
                  <a:schemeClr val="bg1"/>
                </a:solidFill>
              </a:rPr>
              <a:t>Connecting with your Customers </a:t>
            </a:r>
          </a:p>
        </p:txBody>
      </p:sp>
    </p:spTree>
    <p:extLst>
      <p:ext uri="{BB962C8B-B14F-4D97-AF65-F5344CB8AC3E}">
        <p14:creationId xmlns:p14="http://schemas.microsoft.com/office/powerpoint/2010/main" val="388887387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304136C0-C72F-465D-A7FB-FC1A7FF23149}"/>
              </a:ext>
            </a:extLst>
          </p:cNvPr>
          <p:cNvSpPr>
            <a:spLocks noGrp="1"/>
          </p:cNvSpPr>
          <p:nvPr>
            <p:ph type="title"/>
          </p:nvPr>
        </p:nvSpPr>
        <p:spPr>
          <a:xfrm>
            <a:off x="1000372" y="1209957"/>
            <a:ext cx="3034580" cy="4438087"/>
          </a:xfrm>
        </p:spPr>
        <p:txBody>
          <a:bodyPr anchor="ctr">
            <a:normAutofit/>
          </a:bodyPr>
          <a:lstStyle/>
          <a:p>
            <a:pPr algn="r"/>
            <a:r>
              <a:rPr lang="en-GB" sz="3200" dirty="0">
                <a:solidFill>
                  <a:schemeClr val="tx1"/>
                </a:solidFill>
              </a:rPr>
              <a:t>Task 2 cont.</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5182FB-3DA9-429E-9767-ADC24BFAE499}"/>
              </a:ext>
            </a:extLst>
          </p:cNvPr>
          <p:cNvSpPr>
            <a:spLocks noGrp="1"/>
          </p:cNvSpPr>
          <p:nvPr>
            <p:ph idx="1"/>
          </p:nvPr>
        </p:nvSpPr>
        <p:spPr>
          <a:xfrm>
            <a:off x="4678424" y="1059025"/>
            <a:ext cx="5302189" cy="4739950"/>
          </a:xfrm>
        </p:spPr>
        <p:txBody>
          <a:bodyPr anchor="ctr">
            <a:normAutofit/>
          </a:bodyPr>
          <a:lstStyle/>
          <a:p>
            <a:pPr marL="0" indent="0" fontAlgn="base">
              <a:lnSpc>
                <a:spcPct val="90000"/>
              </a:lnSpc>
              <a:buNone/>
            </a:pPr>
            <a:r>
              <a:rPr lang="en-GB" sz="1800" dirty="0">
                <a:solidFill>
                  <a:schemeClr val="tx1"/>
                </a:solidFill>
              </a:rPr>
              <a:t>Understand the complete user experience with these following methodologies:</a:t>
            </a:r>
          </a:p>
          <a:p>
            <a:pPr fontAlgn="base">
              <a:lnSpc>
                <a:spcPct val="90000"/>
              </a:lnSpc>
            </a:pPr>
            <a:r>
              <a:rPr lang="en-GB" sz="1800" dirty="0">
                <a:solidFill>
                  <a:schemeClr val="tx1"/>
                </a:solidFill>
              </a:rPr>
              <a:t>Focus groups</a:t>
            </a:r>
          </a:p>
          <a:p>
            <a:pPr fontAlgn="base">
              <a:lnSpc>
                <a:spcPct val="90000"/>
              </a:lnSpc>
            </a:pPr>
            <a:r>
              <a:rPr lang="en-GB" sz="1800" dirty="0">
                <a:solidFill>
                  <a:schemeClr val="tx1"/>
                </a:solidFill>
              </a:rPr>
              <a:t>A/B testing – for both wallets we can do A/B testing on some of the features of the wallets or on the user experience as a whole.</a:t>
            </a:r>
          </a:p>
          <a:p>
            <a:pPr lvl="0">
              <a:lnSpc>
                <a:spcPct val="90000"/>
              </a:lnSpc>
            </a:pPr>
            <a:r>
              <a:rPr lang="en-GB" sz="1800" b="1" dirty="0">
                <a:solidFill>
                  <a:schemeClr val="tx1"/>
                </a:solidFill>
              </a:rPr>
              <a:t>Demographic survey</a:t>
            </a:r>
            <a:r>
              <a:rPr lang="en-GB" sz="1800" dirty="0">
                <a:solidFill>
                  <a:schemeClr val="tx1"/>
                </a:solidFill>
              </a:rPr>
              <a:t>. It’s good to know who the customers using Skrill and NETELLER are.</a:t>
            </a:r>
          </a:p>
          <a:p>
            <a:pPr lvl="0">
              <a:lnSpc>
                <a:spcPct val="90000"/>
              </a:lnSpc>
            </a:pPr>
            <a:r>
              <a:rPr lang="en-GB" sz="1800" b="1" dirty="0">
                <a:solidFill>
                  <a:schemeClr val="tx1"/>
                </a:solidFill>
              </a:rPr>
              <a:t>Cancel survey</a:t>
            </a:r>
            <a:r>
              <a:rPr lang="en-GB" sz="1800" dirty="0">
                <a:solidFill>
                  <a:schemeClr val="tx1"/>
                </a:solidFill>
              </a:rPr>
              <a:t>. When customers cancelled or stopped using the product in our case, our consumer wallets Skrill and NETELLER. We can ask them why they left. This gave us a trend line — if an issue spiked over time, we would address it quickly.</a:t>
            </a:r>
          </a:p>
        </p:txBody>
      </p:sp>
    </p:spTree>
    <p:extLst>
      <p:ext uri="{BB962C8B-B14F-4D97-AF65-F5344CB8AC3E}">
        <p14:creationId xmlns:p14="http://schemas.microsoft.com/office/powerpoint/2010/main" val="99936356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F18D-6684-4379-94D7-D2A5F83227A3}"/>
              </a:ext>
            </a:extLst>
          </p:cNvPr>
          <p:cNvSpPr>
            <a:spLocks noGrp="1"/>
          </p:cNvSpPr>
          <p:nvPr>
            <p:ph type="title"/>
          </p:nvPr>
        </p:nvSpPr>
        <p:spPr>
          <a:xfrm>
            <a:off x="1154954" y="973668"/>
            <a:ext cx="8761413" cy="706964"/>
          </a:xfrm>
        </p:spPr>
        <p:txBody>
          <a:bodyPr>
            <a:normAutofit/>
          </a:bodyPr>
          <a:lstStyle/>
          <a:p>
            <a:r>
              <a:rPr lang="en-GB" sz="3600" b="1" dirty="0"/>
              <a:t>Appendix:</a:t>
            </a:r>
          </a:p>
        </p:txBody>
      </p:sp>
      <p:sp>
        <p:nvSpPr>
          <p:cNvPr id="3" name="Content Placeholder 2">
            <a:extLst>
              <a:ext uri="{FF2B5EF4-FFF2-40B4-BE49-F238E27FC236}">
                <a16:creationId xmlns:a16="http://schemas.microsoft.com/office/drawing/2014/main" id="{ED8FCAA7-6AD5-49E7-8183-C6F60550D914}"/>
              </a:ext>
            </a:extLst>
          </p:cNvPr>
          <p:cNvSpPr>
            <a:spLocks noGrp="1"/>
          </p:cNvSpPr>
          <p:nvPr>
            <p:ph idx="1"/>
          </p:nvPr>
        </p:nvSpPr>
        <p:spPr>
          <a:xfrm>
            <a:off x="1154953" y="81593"/>
            <a:ext cx="7334353" cy="3416300"/>
          </a:xfrm>
        </p:spPr>
        <p:txBody>
          <a:bodyPr anchor="ctr">
            <a:normAutofit/>
          </a:bodyPr>
          <a:lstStyle/>
          <a:p>
            <a:pPr marL="0" indent="0">
              <a:buNone/>
            </a:pPr>
            <a:r>
              <a:rPr lang="en-GB" sz="1600" b="1" i="1" dirty="0">
                <a:hlinkClick r:id="rId2"/>
              </a:rPr>
              <a:t>https://github.com/ckusheva/Post-Campaign-Analysis</a:t>
            </a:r>
            <a:endParaRPr lang="en-GB" sz="1600" b="1" i="1" dirty="0"/>
          </a:p>
        </p:txBody>
      </p:sp>
      <p:pic>
        <p:nvPicPr>
          <p:cNvPr id="8" name="Picture 7" descr="A screenshot of a social media post&#10;&#10;Description automatically generated">
            <a:extLst>
              <a:ext uri="{FF2B5EF4-FFF2-40B4-BE49-F238E27FC236}">
                <a16:creationId xmlns:a16="http://schemas.microsoft.com/office/drawing/2014/main" id="{8B32B821-CEB5-4D57-BCA8-E20B2BE00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886" y="2615763"/>
            <a:ext cx="5357627" cy="2501566"/>
          </a:xfrm>
          <a:prstGeom prst="roundRect">
            <a:avLst>
              <a:gd name="adj" fmla="val 1858"/>
            </a:avLst>
          </a:prstGeom>
          <a:effectLst/>
        </p:spPr>
      </p:pic>
      <p:pic>
        <p:nvPicPr>
          <p:cNvPr id="6" name="Picture 5" descr="A screenshot of a cell phone&#10;&#10;Description automatically generated">
            <a:extLst>
              <a:ext uri="{FF2B5EF4-FFF2-40B4-BE49-F238E27FC236}">
                <a16:creationId xmlns:a16="http://schemas.microsoft.com/office/drawing/2014/main" id="{F40C20D4-45AE-4403-ABC5-D42FC993E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63" y="2691827"/>
            <a:ext cx="5003823" cy="2501566"/>
          </a:xfrm>
          <a:prstGeom prst="roundRect">
            <a:avLst>
              <a:gd name="adj" fmla="val 1858"/>
            </a:avLst>
          </a:prstGeom>
          <a:effectLst/>
        </p:spPr>
      </p:pic>
      <p:sp>
        <p:nvSpPr>
          <p:cNvPr id="9" name="TextBox 8">
            <a:extLst>
              <a:ext uri="{FF2B5EF4-FFF2-40B4-BE49-F238E27FC236}">
                <a16:creationId xmlns:a16="http://schemas.microsoft.com/office/drawing/2014/main" id="{28D253FE-2648-4572-9F0D-46B0DD27318A}"/>
              </a:ext>
            </a:extLst>
          </p:cNvPr>
          <p:cNvSpPr txBox="1"/>
          <p:nvPr/>
        </p:nvSpPr>
        <p:spPr>
          <a:xfrm>
            <a:off x="367184" y="2246431"/>
            <a:ext cx="5039703" cy="369332"/>
          </a:xfrm>
          <a:prstGeom prst="rect">
            <a:avLst/>
          </a:prstGeom>
          <a:noFill/>
        </p:spPr>
        <p:txBody>
          <a:bodyPr wrap="square" rtlCol="0">
            <a:spAutoFit/>
          </a:bodyPr>
          <a:lstStyle/>
          <a:p>
            <a:r>
              <a:rPr lang="en-GB" dirty="0"/>
              <a:t>Cleaning the </a:t>
            </a:r>
            <a:r>
              <a:rPr lang="en-GB" dirty="0" err="1"/>
              <a:t>Betunfair</a:t>
            </a:r>
            <a:r>
              <a:rPr lang="en-GB" dirty="0"/>
              <a:t> data for June:</a:t>
            </a:r>
          </a:p>
        </p:txBody>
      </p:sp>
      <p:sp>
        <p:nvSpPr>
          <p:cNvPr id="10" name="Rectangle 9">
            <a:extLst>
              <a:ext uri="{FF2B5EF4-FFF2-40B4-BE49-F238E27FC236}">
                <a16:creationId xmlns:a16="http://schemas.microsoft.com/office/drawing/2014/main" id="{108F846B-5423-49C0-ACE9-9C7412972B2A}"/>
              </a:ext>
            </a:extLst>
          </p:cNvPr>
          <p:cNvSpPr/>
          <p:nvPr/>
        </p:nvSpPr>
        <p:spPr>
          <a:xfrm>
            <a:off x="367184" y="5218693"/>
            <a:ext cx="5469767" cy="369332"/>
          </a:xfrm>
          <a:prstGeom prst="rect">
            <a:avLst/>
          </a:prstGeom>
        </p:spPr>
        <p:txBody>
          <a:bodyPr wrap="none">
            <a:spAutoFit/>
          </a:bodyPr>
          <a:lstStyle/>
          <a:p>
            <a:r>
              <a:rPr lang="en-GB" dirty="0"/>
              <a:t>Calculating Bet180 sign-up ratio for September:</a:t>
            </a:r>
          </a:p>
        </p:txBody>
      </p:sp>
      <p:sp>
        <p:nvSpPr>
          <p:cNvPr id="11" name="Rectangle 10">
            <a:extLst>
              <a:ext uri="{FF2B5EF4-FFF2-40B4-BE49-F238E27FC236}">
                <a16:creationId xmlns:a16="http://schemas.microsoft.com/office/drawing/2014/main" id="{66B29FB3-AA30-43DC-AE42-70EDE3EF5CBA}"/>
              </a:ext>
            </a:extLst>
          </p:cNvPr>
          <p:cNvSpPr/>
          <p:nvPr/>
        </p:nvSpPr>
        <p:spPr>
          <a:xfrm>
            <a:off x="302587" y="5613325"/>
            <a:ext cx="11783396" cy="1169551"/>
          </a:xfrm>
          <a:prstGeom prst="rect">
            <a:avLst/>
          </a:prstGeom>
        </p:spPr>
        <p:txBody>
          <a:bodyPr wrap="square">
            <a:spAutoFit/>
          </a:bodyPr>
          <a:lstStyle/>
          <a:p>
            <a:pPr marL="342900" indent="-342900">
              <a:buAutoNum type="arabicPeriod"/>
            </a:pPr>
            <a:r>
              <a:rPr lang="en-GB" sz="1400" dirty="0">
                <a:latin typeface="Times New Roman" panose="02020603050405020304" pitchFamily="18" charset="0"/>
                <a:cs typeface="Times New Roman" panose="02020603050405020304" pitchFamily="18" charset="0"/>
              </a:rPr>
              <a:t>Calculate the total views</a:t>
            </a:r>
          </a:p>
          <a:p>
            <a:pPr marL="342900" indent="-342900">
              <a:buAutoNum type="arabicPeriod"/>
            </a:pPr>
            <a:r>
              <a:rPr lang="en-GB" sz="1400" dirty="0">
                <a:latin typeface="Times New Roman" panose="02020603050405020304" pitchFamily="18" charset="0"/>
                <a:cs typeface="Times New Roman" panose="02020603050405020304" pitchFamily="18" charset="0"/>
              </a:rPr>
              <a:t>Calculate the conversion rate of each stage</a:t>
            </a:r>
          </a:p>
          <a:p>
            <a:pPr marL="342900" indent="-342900">
              <a:buAutoNum type="arabicPeriod"/>
            </a:pPr>
            <a:r>
              <a:rPr lang="en-GB" sz="1400" dirty="0">
                <a:latin typeface="Times New Roman" panose="02020603050405020304" pitchFamily="18" charset="0"/>
                <a:cs typeface="Times New Roman" panose="02020603050405020304" pitchFamily="18" charset="0"/>
              </a:rPr>
              <a:t>Multiply the three rates to calculate the final sign – up rate (registered views divided by total views of the merchant)</a:t>
            </a:r>
          </a:p>
          <a:p>
            <a:r>
              <a:rPr lang="en-GB" sz="1400" dirty="0">
                <a:latin typeface="Times New Roman" panose="02020603050405020304" pitchFamily="18" charset="0"/>
                <a:cs typeface="Times New Roman" panose="02020603050405020304" pitchFamily="18" charset="0"/>
              </a:rPr>
              <a:t>280419*1.3 = 364544</a:t>
            </a:r>
          </a:p>
          <a:p>
            <a:r>
              <a:rPr lang="en-GB" sz="1400" dirty="0">
                <a:latin typeface="Times New Roman" panose="02020603050405020304" pitchFamily="18" charset="0"/>
                <a:cs typeface="Times New Roman" panose="02020603050405020304" pitchFamily="18" charset="0"/>
              </a:rPr>
              <a:t>(364544*0.54)*(364544*0.54*0.79)*(364544*0.54*0.79*0.55) = 0.26</a:t>
            </a:r>
          </a:p>
        </p:txBody>
      </p:sp>
    </p:spTree>
    <p:extLst>
      <p:ext uri="{BB962C8B-B14F-4D97-AF65-F5344CB8AC3E}">
        <p14:creationId xmlns:p14="http://schemas.microsoft.com/office/powerpoint/2010/main" val="33484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2A88-7A6E-4F32-B7F0-1EFC52F96D9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chemeClr val="accent6">
                    <a:lumMod val="50000"/>
                  </a:schemeClr>
                </a:solidFill>
              </a:rPr>
              <a:t>Thank you!</a:t>
            </a:r>
          </a:p>
        </p:txBody>
      </p:sp>
      <p:pic>
        <p:nvPicPr>
          <p:cNvPr id="7" name="Graphic 6" descr="Checkmark">
            <a:extLst>
              <a:ext uri="{FF2B5EF4-FFF2-40B4-BE49-F238E27FC236}">
                <a16:creationId xmlns:a16="http://schemas.microsoft.com/office/drawing/2014/main" id="{3272B7F2-94FF-4C03-989B-106C35337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982021" y="640081"/>
            <a:ext cx="3825240" cy="3825240"/>
          </a:xfrm>
          <a:prstGeom prst="rect">
            <a:avLst/>
          </a:prstGeom>
        </p:spPr>
      </p:pic>
    </p:spTree>
    <p:extLst>
      <p:ext uri="{BB962C8B-B14F-4D97-AF65-F5344CB8AC3E}">
        <p14:creationId xmlns:p14="http://schemas.microsoft.com/office/powerpoint/2010/main" val="896585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2862-4481-4534-AEA8-809EF3A52F1F}"/>
              </a:ext>
            </a:extLst>
          </p:cNvPr>
          <p:cNvSpPr>
            <a:spLocks noGrp="1"/>
          </p:cNvSpPr>
          <p:nvPr>
            <p:ph type="title"/>
          </p:nvPr>
        </p:nvSpPr>
        <p:spPr>
          <a:xfrm>
            <a:off x="872702" y="679959"/>
            <a:ext cx="9692640" cy="1325562"/>
          </a:xfrm>
        </p:spPr>
        <p:txBody>
          <a:bodyPr>
            <a:normAutofit/>
          </a:bodyPr>
          <a:lstStyle/>
          <a:p>
            <a:pPr algn="ctr"/>
            <a:r>
              <a:rPr lang="en-GB" b="1" dirty="0">
                <a:solidFill>
                  <a:schemeClr val="tx1"/>
                </a:solidFill>
              </a:rPr>
              <a:t>Campaign Details</a:t>
            </a:r>
          </a:p>
        </p:txBody>
      </p:sp>
      <p:sp>
        <p:nvSpPr>
          <p:cNvPr id="3" name="Content Placeholder 2">
            <a:extLst>
              <a:ext uri="{FF2B5EF4-FFF2-40B4-BE49-F238E27FC236}">
                <a16:creationId xmlns:a16="http://schemas.microsoft.com/office/drawing/2014/main" id="{E39E001A-C91C-4DB1-A2F4-129603354D48}"/>
              </a:ext>
            </a:extLst>
          </p:cNvPr>
          <p:cNvSpPr>
            <a:spLocks noGrp="1"/>
          </p:cNvSpPr>
          <p:nvPr>
            <p:ph idx="1"/>
          </p:nvPr>
        </p:nvSpPr>
        <p:spPr>
          <a:xfrm>
            <a:off x="764344" y="2254850"/>
            <a:ext cx="10663311" cy="4351337"/>
          </a:xfrm>
        </p:spPr>
        <p:txBody>
          <a:bodyPr>
            <a:normAutofit/>
          </a:bodyPr>
          <a:lstStyle/>
          <a:p>
            <a:pPr marL="0" indent="0">
              <a:buNone/>
            </a:pPr>
            <a:r>
              <a:rPr lang="en-GB" dirty="0"/>
              <a:t>In February 2018 </a:t>
            </a:r>
            <a:r>
              <a:rPr lang="en-GB" dirty="0" err="1"/>
              <a:t>Paysafe</a:t>
            </a:r>
            <a:r>
              <a:rPr lang="en-GB" dirty="0"/>
              <a:t> started a new per merchant marketing campaign - a sing-up bonus of three deposits out of charge for new registrations through the merchant website. </a:t>
            </a:r>
          </a:p>
          <a:p>
            <a:pPr marL="0" indent="0">
              <a:buNone/>
            </a:pPr>
            <a:r>
              <a:rPr lang="en-GB" dirty="0"/>
              <a:t>Initially four merchants were launched and a fifth one (</a:t>
            </a:r>
            <a:r>
              <a:rPr lang="en-GB" dirty="0" err="1"/>
              <a:t>Betunfair</a:t>
            </a:r>
            <a:r>
              <a:rPr lang="en-GB" dirty="0"/>
              <a:t>) was added later in March (27/3/2018). To sign up an account every customer should:</a:t>
            </a:r>
          </a:p>
          <a:p>
            <a:endParaRPr lang="en-GB" dirty="0"/>
          </a:p>
          <a:p>
            <a:pPr marL="0" indent="0">
              <a:buNone/>
            </a:pPr>
            <a:endParaRPr lang="en-GB" dirty="0"/>
          </a:p>
        </p:txBody>
      </p:sp>
      <p:graphicFrame>
        <p:nvGraphicFramePr>
          <p:cNvPr id="5" name="Diagram 4">
            <a:extLst>
              <a:ext uri="{FF2B5EF4-FFF2-40B4-BE49-F238E27FC236}">
                <a16:creationId xmlns:a16="http://schemas.microsoft.com/office/drawing/2014/main" id="{8F3B1C5A-49BF-4364-9A8F-27300077CECE}"/>
              </a:ext>
            </a:extLst>
          </p:cNvPr>
          <p:cNvGraphicFramePr/>
          <p:nvPr>
            <p:extLst>
              <p:ext uri="{D42A27DB-BD31-4B8C-83A1-F6EECF244321}">
                <p14:modId xmlns:p14="http://schemas.microsoft.com/office/powerpoint/2010/main" val="1438361558"/>
              </p:ext>
            </p:extLst>
          </p:nvPr>
        </p:nvGraphicFramePr>
        <p:xfrm>
          <a:off x="3485323" y="3803374"/>
          <a:ext cx="4580132" cy="3054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73546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55D1-989A-430D-96CF-701C75BACF95}"/>
              </a:ext>
            </a:extLst>
          </p:cNvPr>
          <p:cNvSpPr>
            <a:spLocks noGrp="1"/>
          </p:cNvSpPr>
          <p:nvPr>
            <p:ph type="title"/>
          </p:nvPr>
        </p:nvSpPr>
        <p:spPr>
          <a:xfrm>
            <a:off x="1154954" y="973668"/>
            <a:ext cx="8761413" cy="706964"/>
          </a:xfrm>
        </p:spPr>
        <p:txBody>
          <a:bodyPr>
            <a:normAutofit/>
          </a:bodyPr>
          <a:lstStyle/>
          <a:p>
            <a:r>
              <a:rPr lang="en-GB" sz="3600" b="1">
                <a:solidFill>
                  <a:srgbClr val="EBEBEB"/>
                </a:solidFill>
              </a:rPr>
              <a:t>Analysis Objectives</a:t>
            </a:r>
          </a:p>
        </p:txBody>
      </p:sp>
      <p:graphicFrame>
        <p:nvGraphicFramePr>
          <p:cNvPr id="5" name="Content Placeholder 2">
            <a:extLst>
              <a:ext uri="{FF2B5EF4-FFF2-40B4-BE49-F238E27FC236}">
                <a16:creationId xmlns:a16="http://schemas.microsoft.com/office/drawing/2014/main" id="{6F9B8C76-C0A2-4A73-B3CE-6FB8C91088B7}"/>
              </a:ext>
            </a:extLst>
          </p:cNvPr>
          <p:cNvGraphicFramePr>
            <a:graphicFrameLocks noGrp="1"/>
          </p:cNvGraphicFramePr>
          <p:nvPr>
            <p:ph idx="1"/>
            <p:extLst>
              <p:ext uri="{D42A27DB-BD31-4B8C-83A1-F6EECF244321}">
                <p14:modId xmlns:p14="http://schemas.microsoft.com/office/powerpoint/2010/main" val="362953946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412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66EDA9D7-9175-402E-9EB8-429E61F2623C}"/>
              </a:ext>
            </a:extLst>
          </p:cNvPr>
          <p:cNvSpPr>
            <a:spLocks noGrp="1"/>
          </p:cNvSpPr>
          <p:nvPr>
            <p:ph type="title"/>
          </p:nvPr>
        </p:nvSpPr>
        <p:spPr>
          <a:xfrm>
            <a:off x="836247" y="1085549"/>
            <a:ext cx="3430947" cy="4686903"/>
          </a:xfrm>
        </p:spPr>
        <p:txBody>
          <a:bodyPr anchor="ctr">
            <a:normAutofit/>
          </a:bodyPr>
          <a:lstStyle/>
          <a:p>
            <a:pPr algn="r"/>
            <a:r>
              <a:rPr lang="en-GB" sz="3600" b="1" dirty="0">
                <a:solidFill>
                  <a:schemeClr val="tx1"/>
                </a:solidFill>
              </a:rPr>
              <a:t>Data Cleaning</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4516E9-E5FF-42F6-BA9D-88A5AE806A5F}"/>
              </a:ext>
            </a:extLst>
          </p:cNvPr>
          <p:cNvSpPr>
            <a:spLocks noGrp="1"/>
          </p:cNvSpPr>
          <p:nvPr>
            <p:ph idx="1"/>
          </p:nvPr>
        </p:nvSpPr>
        <p:spPr>
          <a:xfrm>
            <a:off x="5041399" y="1085549"/>
            <a:ext cx="5579707" cy="4686903"/>
          </a:xfrm>
        </p:spPr>
        <p:txBody>
          <a:bodyPr anchor="ctr">
            <a:normAutofit/>
          </a:bodyPr>
          <a:lstStyle/>
          <a:p>
            <a:pPr>
              <a:lnSpc>
                <a:spcPct val="90000"/>
              </a:lnSpc>
            </a:pPr>
            <a:r>
              <a:rPr lang="en-GB" sz="1800" dirty="0">
                <a:solidFill>
                  <a:schemeClr val="tx1"/>
                </a:solidFill>
              </a:rPr>
              <a:t>As already mentioned, </a:t>
            </a:r>
            <a:r>
              <a:rPr lang="en-GB" sz="1800" dirty="0" err="1">
                <a:solidFill>
                  <a:schemeClr val="tx1"/>
                </a:solidFill>
              </a:rPr>
              <a:t>Betunfair</a:t>
            </a:r>
            <a:r>
              <a:rPr lang="en-GB" sz="1800" dirty="0">
                <a:solidFill>
                  <a:schemeClr val="tx1"/>
                </a:solidFill>
              </a:rPr>
              <a:t> was added to the campaign in 27</a:t>
            </a:r>
            <a:r>
              <a:rPr lang="en-GB" sz="1800" baseline="30000" dirty="0">
                <a:solidFill>
                  <a:schemeClr val="tx1"/>
                </a:solidFill>
              </a:rPr>
              <a:t>th</a:t>
            </a:r>
            <a:r>
              <a:rPr lang="en-GB" sz="1800" dirty="0">
                <a:solidFill>
                  <a:schemeClr val="tx1"/>
                </a:solidFill>
              </a:rPr>
              <a:t> of March which means that we have to calculate the approximate amount for the whole month, given the total number for the last 5 days of the month. We can measure that by using the following formula:</a:t>
            </a:r>
          </a:p>
          <a:p>
            <a:pPr marL="0" indent="0">
              <a:lnSpc>
                <a:spcPct val="90000"/>
              </a:lnSpc>
              <a:buNone/>
            </a:pPr>
            <a:r>
              <a:rPr lang="en-GB" sz="1800" dirty="0">
                <a:solidFill>
                  <a:schemeClr val="tx1"/>
                </a:solidFill>
              </a:rPr>
              <a:t>	Total amount for 27-31</a:t>
            </a:r>
            <a:r>
              <a:rPr lang="en-GB" sz="1800" baseline="30000" dirty="0">
                <a:solidFill>
                  <a:schemeClr val="tx1"/>
                </a:solidFill>
              </a:rPr>
              <a:t>st</a:t>
            </a:r>
            <a:r>
              <a:rPr lang="en-GB" sz="1800" dirty="0">
                <a:solidFill>
                  <a:schemeClr val="tx1"/>
                </a:solidFill>
              </a:rPr>
              <a:t> of March = x</a:t>
            </a:r>
          </a:p>
          <a:p>
            <a:pPr marL="0" indent="0">
              <a:lnSpc>
                <a:spcPct val="90000"/>
              </a:lnSpc>
              <a:buNone/>
            </a:pPr>
            <a:r>
              <a:rPr lang="en-GB" sz="1800" dirty="0">
                <a:solidFill>
                  <a:schemeClr val="tx1"/>
                </a:solidFill>
              </a:rPr>
              <a:t>	Whole month = x/5*31</a:t>
            </a:r>
          </a:p>
          <a:p>
            <a:pPr marL="0" indent="0">
              <a:lnSpc>
                <a:spcPct val="90000"/>
              </a:lnSpc>
              <a:buNone/>
            </a:pPr>
            <a:endParaRPr lang="en-GB" sz="1800" dirty="0">
              <a:solidFill>
                <a:schemeClr val="tx1"/>
              </a:solidFill>
            </a:endParaRPr>
          </a:p>
          <a:p>
            <a:pPr>
              <a:lnSpc>
                <a:spcPct val="90000"/>
              </a:lnSpc>
            </a:pPr>
            <a:r>
              <a:rPr lang="en-GB" sz="1800" dirty="0">
                <a:solidFill>
                  <a:schemeClr val="tx1"/>
                </a:solidFill>
              </a:rPr>
              <a:t>The campaign was running till 14</a:t>
            </a:r>
            <a:r>
              <a:rPr lang="en-GB" sz="1800" baseline="30000" dirty="0">
                <a:solidFill>
                  <a:schemeClr val="tx1"/>
                </a:solidFill>
              </a:rPr>
              <a:t>th</a:t>
            </a:r>
            <a:r>
              <a:rPr lang="en-GB" sz="1800" dirty="0">
                <a:solidFill>
                  <a:schemeClr val="tx1"/>
                </a:solidFill>
              </a:rPr>
              <a:t> of August which means that we have to predict what the full month would look like, based on the information we have for the first 14</a:t>
            </a:r>
            <a:r>
              <a:rPr lang="en-GB" sz="1800" baseline="30000" dirty="0">
                <a:solidFill>
                  <a:schemeClr val="tx1"/>
                </a:solidFill>
              </a:rPr>
              <a:t>th</a:t>
            </a:r>
            <a:r>
              <a:rPr lang="en-GB" sz="1800" dirty="0">
                <a:solidFill>
                  <a:schemeClr val="tx1"/>
                </a:solidFill>
              </a:rPr>
              <a:t> days of the month. We can follow the same logic as above.</a:t>
            </a:r>
          </a:p>
        </p:txBody>
      </p:sp>
    </p:spTree>
    <p:extLst>
      <p:ext uri="{BB962C8B-B14F-4D97-AF65-F5344CB8AC3E}">
        <p14:creationId xmlns:p14="http://schemas.microsoft.com/office/powerpoint/2010/main" val="31988325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601FBB4-C55A-4D0E-9CA3-210A673D4CFF}"/>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1" i="0" kern="1200" spc="-50" baseline="0" dirty="0">
                <a:solidFill>
                  <a:srgbClr val="EBEBEB"/>
                </a:solidFill>
                <a:latin typeface="+mj-lt"/>
                <a:ea typeface="+mj-ea"/>
                <a:cs typeface="+mj-cs"/>
              </a:rPr>
              <a:t>Campaign Statistics</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2C6D4DD-ADBF-4C6E-A1C2-2AFF05646889}"/>
              </a:ext>
            </a:extLst>
          </p:cNvPr>
          <p:cNvSpPr txBox="1"/>
          <p:nvPr/>
        </p:nvSpPr>
        <p:spPr>
          <a:xfrm>
            <a:off x="1154955" y="2120900"/>
            <a:ext cx="3133726" cy="3898900"/>
          </a:xfrm>
          <a:prstGeom prst="rect">
            <a:avLst/>
          </a:prstGeom>
        </p:spPr>
        <p:txBody>
          <a:bodyPr vert="horz" lIns="91440" tIns="45720" rIns="91440" bIns="45720" rtlCol="0">
            <a:normAutofit/>
          </a:bodyPr>
          <a:lstStyle/>
          <a:p>
            <a:pPr indent="-182880">
              <a:lnSpc>
                <a:spcPct val="90000"/>
              </a:lnSpc>
              <a:spcBef>
                <a:spcPts val="1000"/>
              </a:spcBef>
              <a:buClr>
                <a:schemeClr val="accent1"/>
              </a:buClr>
              <a:buSzPct val="80000"/>
              <a:buFont typeface="Wingdings 3" charset="2"/>
              <a:buChar char=""/>
            </a:pPr>
            <a:r>
              <a:rPr lang="en-US" sz="1800" b="0" i="0" kern="1200" dirty="0">
                <a:solidFill>
                  <a:srgbClr val="FFFFFF"/>
                </a:solidFill>
                <a:latin typeface="+mn-lt"/>
                <a:ea typeface="+mn-ea"/>
                <a:cs typeface="+mn-cs"/>
              </a:rPr>
              <a:t>Based on this information, we can conclude that March, June, July and August have sign-up ratios that are below the average for the period. We observe a huge drop in June thus more in-depth analysis of this month is needed in order </a:t>
            </a:r>
            <a:r>
              <a:rPr lang="en-US" sz="1800" b="0" i="0" kern="1200" dirty="0" err="1">
                <a:solidFill>
                  <a:srgbClr val="FFFFFF"/>
                </a:solidFill>
                <a:latin typeface="+mn-lt"/>
                <a:ea typeface="+mn-ea"/>
                <a:cs typeface="+mn-cs"/>
              </a:rPr>
              <a:t>analyse</a:t>
            </a:r>
            <a:r>
              <a:rPr lang="en-US" sz="1800" b="0" i="0" kern="1200" dirty="0">
                <a:solidFill>
                  <a:srgbClr val="FFFFFF"/>
                </a:solidFill>
                <a:latin typeface="+mn-lt"/>
                <a:ea typeface="+mn-ea"/>
                <a:cs typeface="+mn-cs"/>
              </a:rPr>
              <a:t> the factors behind this drop and check for any discrepancies.</a:t>
            </a:r>
          </a:p>
          <a:p>
            <a:pPr indent="-182880">
              <a:lnSpc>
                <a:spcPct val="90000"/>
              </a:lnSpc>
              <a:spcBef>
                <a:spcPts val="1000"/>
              </a:spcBef>
              <a:buClr>
                <a:schemeClr val="accent1"/>
              </a:buClr>
              <a:buSzPct val="80000"/>
              <a:buFont typeface="Wingdings 3" charset="2"/>
              <a:buChar char=""/>
            </a:pPr>
            <a:endParaRPr lang="en-US" sz="1800" b="0" i="0" kern="1200" dirty="0">
              <a:solidFill>
                <a:srgbClr val="FFFFFF"/>
              </a:solidFill>
              <a:latin typeface="+mn-lt"/>
              <a:ea typeface="+mn-ea"/>
              <a:cs typeface="+mn-cs"/>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Table 7">
            <a:extLst>
              <a:ext uri="{FF2B5EF4-FFF2-40B4-BE49-F238E27FC236}">
                <a16:creationId xmlns:a16="http://schemas.microsoft.com/office/drawing/2014/main" id="{6D1B63D3-CF59-4EDF-8849-452C952585C4}"/>
              </a:ext>
            </a:extLst>
          </p:cNvPr>
          <p:cNvGraphicFramePr>
            <a:graphicFrameLocks noGrp="1"/>
          </p:cNvGraphicFramePr>
          <p:nvPr>
            <p:extLst>
              <p:ext uri="{D42A27DB-BD31-4B8C-83A1-F6EECF244321}">
                <p14:modId xmlns:p14="http://schemas.microsoft.com/office/powerpoint/2010/main" val="2994763346"/>
              </p:ext>
            </p:extLst>
          </p:nvPr>
        </p:nvGraphicFramePr>
        <p:xfrm>
          <a:off x="5003031" y="1143000"/>
          <a:ext cx="6391535" cy="4071531"/>
        </p:xfrm>
        <a:graphic>
          <a:graphicData uri="http://schemas.openxmlformats.org/drawingml/2006/table">
            <a:tbl>
              <a:tblPr firstRow="1" firstCol="1" bandRow="1">
                <a:tableStyleId>{7DF18680-E054-41AD-8BC1-D1AEF772440D}</a:tableStyleId>
              </a:tblPr>
              <a:tblGrid>
                <a:gridCol w="922503">
                  <a:extLst>
                    <a:ext uri="{9D8B030D-6E8A-4147-A177-3AD203B41FA5}">
                      <a16:colId xmlns:a16="http://schemas.microsoft.com/office/drawing/2014/main" val="269416160"/>
                    </a:ext>
                  </a:extLst>
                </a:gridCol>
                <a:gridCol w="1274281">
                  <a:extLst>
                    <a:ext uri="{9D8B030D-6E8A-4147-A177-3AD203B41FA5}">
                      <a16:colId xmlns:a16="http://schemas.microsoft.com/office/drawing/2014/main" val="264010173"/>
                    </a:ext>
                  </a:extLst>
                </a:gridCol>
                <a:gridCol w="1110642">
                  <a:extLst>
                    <a:ext uri="{9D8B030D-6E8A-4147-A177-3AD203B41FA5}">
                      <a16:colId xmlns:a16="http://schemas.microsoft.com/office/drawing/2014/main" val="807445620"/>
                    </a:ext>
                  </a:extLst>
                </a:gridCol>
                <a:gridCol w="989661">
                  <a:extLst>
                    <a:ext uri="{9D8B030D-6E8A-4147-A177-3AD203B41FA5}">
                      <a16:colId xmlns:a16="http://schemas.microsoft.com/office/drawing/2014/main" val="1765269288"/>
                    </a:ext>
                  </a:extLst>
                </a:gridCol>
                <a:gridCol w="1047224">
                  <a:extLst>
                    <a:ext uri="{9D8B030D-6E8A-4147-A177-3AD203B41FA5}">
                      <a16:colId xmlns:a16="http://schemas.microsoft.com/office/drawing/2014/main" val="2086551938"/>
                    </a:ext>
                  </a:extLst>
                </a:gridCol>
                <a:gridCol w="1047224">
                  <a:extLst>
                    <a:ext uri="{9D8B030D-6E8A-4147-A177-3AD203B41FA5}">
                      <a16:colId xmlns:a16="http://schemas.microsoft.com/office/drawing/2014/main" val="3801583561"/>
                    </a:ext>
                  </a:extLst>
                </a:gridCol>
              </a:tblGrid>
              <a:tr h="853389">
                <a:tc>
                  <a:txBody>
                    <a:bodyPr/>
                    <a:lstStyle/>
                    <a:p>
                      <a:r>
                        <a:rPr lang="en-GB" sz="1600"/>
                        <a:t>Month</a:t>
                      </a:r>
                    </a:p>
                  </a:txBody>
                  <a:tcPr marL="79732" marR="79732" marT="39867" marB="39867"/>
                </a:tc>
                <a:tc>
                  <a:txBody>
                    <a:bodyPr/>
                    <a:lstStyle/>
                    <a:p>
                      <a:r>
                        <a:rPr lang="en-GB" sz="1600" dirty="0"/>
                        <a:t>Registered Views</a:t>
                      </a:r>
                    </a:p>
                  </a:txBody>
                  <a:tcPr marL="79732" marR="79732" marT="39867" marB="39867"/>
                </a:tc>
                <a:tc>
                  <a:txBody>
                    <a:bodyPr/>
                    <a:lstStyle/>
                    <a:p>
                      <a:r>
                        <a:rPr lang="en-GB" sz="1600"/>
                        <a:t>Total Views on Site</a:t>
                      </a:r>
                    </a:p>
                  </a:txBody>
                  <a:tcPr marL="79732" marR="79732" marT="39867" marB="39867"/>
                </a:tc>
                <a:tc>
                  <a:txBody>
                    <a:bodyPr/>
                    <a:lstStyle/>
                    <a:p>
                      <a:r>
                        <a:rPr lang="en-GB" sz="1600"/>
                        <a:t>Sign-up Ratio</a:t>
                      </a:r>
                    </a:p>
                  </a:txBody>
                  <a:tcPr marL="79732" marR="79732" marT="39867" marB="39867"/>
                </a:tc>
                <a:tc>
                  <a:txBody>
                    <a:bodyPr/>
                    <a:lstStyle/>
                    <a:p>
                      <a:r>
                        <a:rPr lang="en-GB" sz="1600"/>
                        <a:t>Average Ratio</a:t>
                      </a:r>
                    </a:p>
                  </a:txBody>
                  <a:tcPr marL="79732" marR="79732" marT="39867" marB="39867"/>
                </a:tc>
                <a:tc>
                  <a:txBody>
                    <a:bodyPr/>
                    <a:lstStyle/>
                    <a:p>
                      <a:r>
                        <a:rPr lang="en-GB" sz="1600"/>
                        <a:t>Below Average</a:t>
                      </a:r>
                    </a:p>
                  </a:txBody>
                  <a:tcPr marL="79732" marR="79732" marT="39867" marB="39867"/>
                </a:tc>
                <a:extLst>
                  <a:ext uri="{0D108BD9-81ED-4DB2-BD59-A6C34878D82A}">
                    <a16:rowId xmlns:a16="http://schemas.microsoft.com/office/drawing/2014/main" val="1282932898"/>
                  </a:ext>
                </a:extLst>
              </a:tr>
              <a:tr h="536357">
                <a:tc>
                  <a:txBody>
                    <a:bodyPr/>
                    <a:lstStyle/>
                    <a:p>
                      <a:r>
                        <a:rPr lang="en-GB" sz="1600"/>
                        <a:t>March</a:t>
                      </a:r>
                    </a:p>
                  </a:txBody>
                  <a:tcPr marL="79732" marR="79732" marT="39867" marB="39867"/>
                </a:tc>
                <a:tc>
                  <a:txBody>
                    <a:bodyPr/>
                    <a:lstStyle/>
                    <a:p>
                      <a:pPr algn="r" rtl="0" fontAlgn="ctr">
                        <a:lnSpc>
                          <a:spcPct val="200000"/>
                        </a:lnSpc>
                      </a:pPr>
                      <a:r>
                        <a:rPr lang="en-GB" sz="1600" u="none" strike="noStrike" dirty="0">
                          <a:effectLst/>
                        </a:rPr>
                        <a:t>       184,307</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1,047,466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0.176</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Yes</a:t>
                      </a:r>
                    </a:p>
                  </a:txBody>
                  <a:tcPr marL="79732" marR="79732" marT="39867" marB="39867" anchor="ctr"/>
                </a:tc>
                <a:extLst>
                  <a:ext uri="{0D108BD9-81ED-4DB2-BD59-A6C34878D82A}">
                    <a16:rowId xmlns:a16="http://schemas.microsoft.com/office/drawing/2014/main" val="3418533403"/>
                  </a:ext>
                </a:extLst>
              </a:tr>
              <a:tr h="536357">
                <a:tc>
                  <a:txBody>
                    <a:bodyPr/>
                    <a:lstStyle/>
                    <a:p>
                      <a:r>
                        <a:rPr lang="en-GB" sz="1600" dirty="0"/>
                        <a:t>April</a:t>
                      </a:r>
                    </a:p>
                  </a:txBody>
                  <a:tcPr marL="79732" marR="79732" marT="39867" marB="39867"/>
                </a:tc>
                <a:tc>
                  <a:txBody>
                    <a:bodyPr/>
                    <a:lstStyle/>
                    <a:p>
                      <a:pPr algn="r" rtl="0" fontAlgn="ctr">
                        <a:lnSpc>
                          <a:spcPct val="200000"/>
                        </a:lnSpc>
                      </a:pPr>
                      <a:r>
                        <a:rPr lang="en-GB" sz="1600" u="none" strike="noStrike" dirty="0">
                          <a:effectLst/>
                        </a:rPr>
                        <a:t>        384,863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1,504,933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0.256</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a:effectLst/>
                        </a:rPr>
                        <a:t>0.212</a:t>
                      </a:r>
                      <a:endParaRPr lang="en-GB" sz="1600" b="0" i="0" u="none" strike="noStrike">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No</a:t>
                      </a:r>
                    </a:p>
                  </a:txBody>
                  <a:tcPr marL="79732" marR="79732" marT="39867" marB="39867" anchor="ctr"/>
                </a:tc>
                <a:extLst>
                  <a:ext uri="{0D108BD9-81ED-4DB2-BD59-A6C34878D82A}">
                    <a16:rowId xmlns:a16="http://schemas.microsoft.com/office/drawing/2014/main" val="3014508514"/>
                  </a:ext>
                </a:extLst>
              </a:tr>
              <a:tr h="536357">
                <a:tc>
                  <a:txBody>
                    <a:bodyPr/>
                    <a:lstStyle/>
                    <a:p>
                      <a:r>
                        <a:rPr lang="en-GB" sz="1600"/>
                        <a:t>May</a:t>
                      </a:r>
                    </a:p>
                  </a:txBody>
                  <a:tcPr marL="79732" marR="79732" marT="39867" marB="39867"/>
                </a:tc>
                <a:tc>
                  <a:txBody>
                    <a:bodyPr/>
                    <a:lstStyle/>
                    <a:p>
                      <a:pPr algn="r" rtl="0" fontAlgn="ctr">
                        <a:lnSpc>
                          <a:spcPct val="200000"/>
                        </a:lnSpc>
                      </a:pPr>
                      <a:r>
                        <a:rPr lang="en-GB" sz="1600" u="none" strike="noStrike" dirty="0">
                          <a:effectLst/>
                        </a:rPr>
                        <a:t>        478,190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1,832,093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0.261</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No</a:t>
                      </a:r>
                    </a:p>
                  </a:txBody>
                  <a:tcPr marL="79732" marR="79732" marT="39867" marB="39867" anchor="ctr"/>
                </a:tc>
                <a:extLst>
                  <a:ext uri="{0D108BD9-81ED-4DB2-BD59-A6C34878D82A}">
                    <a16:rowId xmlns:a16="http://schemas.microsoft.com/office/drawing/2014/main" val="1105133219"/>
                  </a:ext>
                </a:extLst>
              </a:tr>
              <a:tr h="536357">
                <a:tc>
                  <a:txBody>
                    <a:bodyPr/>
                    <a:lstStyle/>
                    <a:p>
                      <a:r>
                        <a:rPr lang="en-GB" sz="1600"/>
                        <a:t>June</a:t>
                      </a:r>
                    </a:p>
                  </a:txBody>
                  <a:tcPr marL="79732" marR="79732" marT="39867" marB="39867"/>
                </a:tc>
                <a:tc>
                  <a:txBody>
                    <a:bodyPr/>
                    <a:lstStyle/>
                    <a:p>
                      <a:pPr algn="r" rtl="0" fontAlgn="ctr">
                        <a:lnSpc>
                          <a:spcPct val="200000"/>
                        </a:lnSpc>
                      </a:pPr>
                      <a:r>
                        <a:rPr lang="en-GB" sz="1600" u="none" strike="noStrike" dirty="0">
                          <a:effectLst/>
                        </a:rPr>
                        <a:t>        145,712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a:effectLst/>
                        </a:rPr>
                        <a:t>        1,112,342 </a:t>
                      </a:r>
                      <a:endParaRPr lang="en-GB" sz="1600" b="0" i="0" u="none" strike="noStrike">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0.131</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Yes</a:t>
                      </a:r>
                    </a:p>
                  </a:txBody>
                  <a:tcPr marL="79732" marR="79732" marT="39867" marB="39867" anchor="ctr"/>
                </a:tc>
                <a:extLst>
                  <a:ext uri="{0D108BD9-81ED-4DB2-BD59-A6C34878D82A}">
                    <a16:rowId xmlns:a16="http://schemas.microsoft.com/office/drawing/2014/main" val="1607093808"/>
                  </a:ext>
                </a:extLst>
              </a:tr>
              <a:tr h="536357">
                <a:tc>
                  <a:txBody>
                    <a:bodyPr/>
                    <a:lstStyle/>
                    <a:p>
                      <a:r>
                        <a:rPr lang="en-GB" sz="1600"/>
                        <a:t>July</a:t>
                      </a:r>
                    </a:p>
                  </a:txBody>
                  <a:tcPr marL="79732" marR="79732" marT="39867" marB="39867"/>
                </a:tc>
                <a:tc>
                  <a:txBody>
                    <a:bodyPr/>
                    <a:lstStyle/>
                    <a:p>
                      <a:pPr algn="r" rtl="0" fontAlgn="ctr">
                        <a:lnSpc>
                          <a:spcPct val="200000"/>
                        </a:lnSpc>
                      </a:pPr>
                      <a:r>
                        <a:rPr lang="en-GB" sz="1600" u="none" strike="noStrike" dirty="0">
                          <a:effectLst/>
                        </a:rPr>
                        <a:t>        214,247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1,046,910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0.205</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dirty="0">
                          <a:effectLst/>
                        </a:rPr>
                        <a:t>Yes</a:t>
                      </a:r>
                    </a:p>
                  </a:txBody>
                  <a:tcPr marL="79732" marR="79732" marT="39867" marB="39867" anchor="ctr"/>
                </a:tc>
                <a:extLst>
                  <a:ext uri="{0D108BD9-81ED-4DB2-BD59-A6C34878D82A}">
                    <a16:rowId xmlns:a16="http://schemas.microsoft.com/office/drawing/2014/main" val="1364332804"/>
                  </a:ext>
                </a:extLst>
              </a:tr>
              <a:tr h="536357">
                <a:tc>
                  <a:txBody>
                    <a:bodyPr/>
                    <a:lstStyle/>
                    <a:p>
                      <a:r>
                        <a:rPr lang="en-GB" sz="1600"/>
                        <a:t>August</a:t>
                      </a:r>
                    </a:p>
                  </a:txBody>
                  <a:tcPr marL="79732" marR="79732" marT="39867" marB="39867"/>
                </a:tc>
                <a:tc>
                  <a:txBody>
                    <a:bodyPr/>
                    <a:lstStyle/>
                    <a:p>
                      <a:pPr algn="r" rtl="0" fontAlgn="ctr">
                        <a:lnSpc>
                          <a:spcPct val="200000"/>
                        </a:lnSpc>
                      </a:pPr>
                      <a:r>
                        <a:rPr lang="en-GB" sz="1600" u="none" strike="noStrike" dirty="0">
                          <a:effectLst/>
                        </a:rPr>
                        <a:t>        206,701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1,014,205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0.204</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dirty="0">
                          <a:effectLst/>
                        </a:rPr>
                        <a:t>Yes</a:t>
                      </a:r>
                    </a:p>
                  </a:txBody>
                  <a:tcPr marL="79732" marR="79732" marT="39867" marB="39867" anchor="ctr"/>
                </a:tc>
                <a:extLst>
                  <a:ext uri="{0D108BD9-81ED-4DB2-BD59-A6C34878D82A}">
                    <a16:rowId xmlns:a16="http://schemas.microsoft.com/office/drawing/2014/main" val="875975935"/>
                  </a:ext>
                </a:extLst>
              </a:tr>
            </a:tbl>
          </a:graphicData>
        </a:graphic>
      </p:graphicFrame>
    </p:spTree>
    <p:extLst>
      <p:ext uri="{BB962C8B-B14F-4D97-AF65-F5344CB8AC3E}">
        <p14:creationId xmlns:p14="http://schemas.microsoft.com/office/powerpoint/2010/main" val="3673727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3077-E75F-44A6-BFBB-00D499057093}"/>
              </a:ext>
            </a:extLst>
          </p:cNvPr>
          <p:cNvSpPr>
            <a:spLocks noGrp="1"/>
          </p:cNvSpPr>
          <p:nvPr>
            <p:ph type="title"/>
          </p:nvPr>
        </p:nvSpPr>
        <p:spPr/>
        <p:txBody>
          <a:bodyPr/>
          <a:lstStyle/>
          <a:p>
            <a:r>
              <a:rPr lang="en-US" b="1" spc="-50" dirty="0"/>
              <a:t>Factors Behind </a:t>
            </a:r>
            <a:br>
              <a:rPr lang="en-US" b="1" spc="-50" dirty="0"/>
            </a:br>
            <a:r>
              <a:rPr lang="en-US" b="1" spc="-50" dirty="0"/>
              <a:t>the </a:t>
            </a:r>
            <a:r>
              <a:rPr lang="en-US" b="1" dirty="0"/>
              <a:t>D</a:t>
            </a:r>
            <a:r>
              <a:rPr lang="en-US" b="1" spc="-50" dirty="0"/>
              <a:t>ecrease</a:t>
            </a:r>
            <a:endParaRPr lang="en-GB" dirty="0"/>
          </a:p>
        </p:txBody>
      </p:sp>
      <p:sp>
        <p:nvSpPr>
          <p:cNvPr id="3" name="Content Placeholder 2">
            <a:extLst>
              <a:ext uri="{FF2B5EF4-FFF2-40B4-BE49-F238E27FC236}">
                <a16:creationId xmlns:a16="http://schemas.microsoft.com/office/drawing/2014/main" id="{046A92A2-625A-4E91-B507-EA2CD935521A}"/>
              </a:ext>
            </a:extLst>
          </p:cNvPr>
          <p:cNvSpPr>
            <a:spLocks noGrp="1"/>
          </p:cNvSpPr>
          <p:nvPr>
            <p:ph idx="1"/>
          </p:nvPr>
        </p:nvSpPr>
        <p:spPr>
          <a:xfrm>
            <a:off x="318052" y="2468032"/>
            <a:ext cx="4539205" cy="3416300"/>
          </a:xfrm>
        </p:spPr>
        <p:txBody>
          <a:bodyPr/>
          <a:lstStyle/>
          <a:p>
            <a:r>
              <a:rPr lang="en-GB" dirty="0"/>
              <a:t>By looking at the campaign statistics, we can conclude that April and May were strong months which is a sign for seasonality. Those two high months increase the average and which make the rest of the months below the average.</a:t>
            </a:r>
          </a:p>
        </p:txBody>
      </p:sp>
      <p:graphicFrame>
        <p:nvGraphicFramePr>
          <p:cNvPr id="4" name="Table 7">
            <a:extLst>
              <a:ext uri="{FF2B5EF4-FFF2-40B4-BE49-F238E27FC236}">
                <a16:creationId xmlns:a16="http://schemas.microsoft.com/office/drawing/2014/main" id="{3C0F35E6-99D4-4914-82C4-F914A7861BBF}"/>
              </a:ext>
            </a:extLst>
          </p:cNvPr>
          <p:cNvGraphicFramePr>
            <a:graphicFrameLocks noGrp="1"/>
          </p:cNvGraphicFramePr>
          <p:nvPr>
            <p:extLst>
              <p:ext uri="{D42A27DB-BD31-4B8C-83A1-F6EECF244321}">
                <p14:modId xmlns:p14="http://schemas.microsoft.com/office/powerpoint/2010/main" val="3494105819"/>
              </p:ext>
            </p:extLst>
          </p:nvPr>
        </p:nvGraphicFramePr>
        <p:xfrm>
          <a:off x="4857257" y="1994642"/>
          <a:ext cx="6391535" cy="4071531"/>
        </p:xfrm>
        <a:graphic>
          <a:graphicData uri="http://schemas.openxmlformats.org/drawingml/2006/table">
            <a:tbl>
              <a:tblPr firstRow="1" firstCol="1" bandRow="1">
                <a:tableStyleId>{93296810-A885-4BE3-A3E7-6D5BEEA58F35}</a:tableStyleId>
              </a:tblPr>
              <a:tblGrid>
                <a:gridCol w="922503">
                  <a:extLst>
                    <a:ext uri="{9D8B030D-6E8A-4147-A177-3AD203B41FA5}">
                      <a16:colId xmlns:a16="http://schemas.microsoft.com/office/drawing/2014/main" val="269416160"/>
                    </a:ext>
                  </a:extLst>
                </a:gridCol>
                <a:gridCol w="1274281">
                  <a:extLst>
                    <a:ext uri="{9D8B030D-6E8A-4147-A177-3AD203B41FA5}">
                      <a16:colId xmlns:a16="http://schemas.microsoft.com/office/drawing/2014/main" val="264010173"/>
                    </a:ext>
                  </a:extLst>
                </a:gridCol>
                <a:gridCol w="1110642">
                  <a:extLst>
                    <a:ext uri="{9D8B030D-6E8A-4147-A177-3AD203B41FA5}">
                      <a16:colId xmlns:a16="http://schemas.microsoft.com/office/drawing/2014/main" val="807445620"/>
                    </a:ext>
                  </a:extLst>
                </a:gridCol>
                <a:gridCol w="989661">
                  <a:extLst>
                    <a:ext uri="{9D8B030D-6E8A-4147-A177-3AD203B41FA5}">
                      <a16:colId xmlns:a16="http://schemas.microsoft.com/office/drawing/2014/main" val="1765269288"/>
                    </a:ext>
                  </a:extLst>
                </a:gridCol>
                <a:gridCol w="1047224">
                  <a:extLst>
                    <a:ext uri="{9D8B030D-6E8A-4147-A177-3AD203B41FA5}">
                      <a16:colId xmlns:a16="http://schemas.microsoft.com/office/drawing/2014/main" val="2086551938"/>
                    </a:ext>
                  </a:extLst>
                </a:gridCol>
                <a:gridCol w="1047224">
                  <a:extLst>
                    <a:ext uri="{9D8B030D-6E8A-4147-A177-3AD203B41FA5}">
                      <a16:colId xmlns:a16="http://schemas.microsoft.com/office/drawing/2014/main" val="3801583561"/>
                    </a:ext>
                  </a:extLst>
                </a:gridCol>
              </a:tblGrid>
              <a:tr h="853389">
                <a:tc>
                  <a:txBody>
                    <a:bodyPr/>
                    <a:lstStyle/>
                    <a:p>
                      <a:r>
                        <a:rPr lang="en-GB" sz="1600"/>
                        <a:t>Month</a:t>
                      </a:r>
                    </a:p>
                  </a:txBody>
                  <a:tcPr marL="79732" marR="79732" marT="39867" marB="39867"/>
                </a:tc>
                <a:tc>
                  <a:txBody>
                    <a:bodyPr/>
                    <a:lstStyle/>
                    <a:p>
                      <a:r>
                        <a:rPr lang="en-GB" sz="1600" dirty="0"/>
                        <a:t>Registered Views</a:t>
                      </a:r>
                    </a:p>
                  </a:txBody>
                  <a:tcPr marL="79732" marR="79732" marT="39867" marB="39867"/>
                </a:tc>
                <a:tc>
                  <a:txBody>
                    <a:bodyPr/>
                    <a:lstStyle/>
                    <a:p>
                      <a:r>
                        <a:rPr lang="en-GB" sz="1600"/>
                        <a:t>Total Views on Site</a:t>
                      </a:r>
                    </a:p>
                  </a:txBody>
                  <a:tcPr marL="79732" marR="79732" marT="39867" marB="39867"/>
                </a:tc>
                <a:tc>
                  <a:txBody>
                    <a:bodyPr/>
                    <a:lstStyle/>
                    <a:p>
                      <a:r>
                        <a:rPr lang="en-GB" sz="1600"/>
                        <a:t>Sign-up Ratio</a:t>
                      </a:r>
                    </a:p>
                  </a:txBody>
                  <a:tcPr marL="79732" marR="79732" marT="39867" marB="39867"/>
                </a:tc>
                <a:tc>
                  <a:txBody>
                    <a:bodyPr/>
                    <a:lstStyle/>
                    <a:p>
                      <a:r>
                        <a:rPr lang="en-GB" sz="1600"/>
                        <a:t>Average Ratio</a:t>
                      </a:r>
                    </a:p>
                  </a:txBody>
                  <a:tcPr marL="79732" marR="79732" marT="39867" marB="39867"/>
                </a:tc>
                <a:tc>
                  <a:txBody>
                    <a:bodyPr/>
                    <a:lstStyle/>
                    <a:p>
                      <a:r>
                        <a:rPr lang="en-GB" sz="1600"/>
                        <a:t>Below Average</a:t>
                      </a:r>
                    </a:p>
                  </a:txBody>
                  <a:tcPr marL="79732" marR="79732" marT="39867" marB="39867"/>
                </a:tc>
                <a:extLst>
                  <a:ext uri="{0D108BD9-81ED-4DB2-BD59-A6C34878D82A}">
                    <a16:rowId xmlns:a16="http://schemas.microsoft.com/office/drawing/2014/main" val="1282932898"/>
                  </a:ext>
                </a:extLst>
              </a:tr>
              <a:tr h="536357">
                <a:tc>
                  <a:txBody>
                    <a:bodyPr/>
                    <a:lstStyle/>
                    <a:p>
                      <a:r>
                        <a:rPr lang="en-GB" sz="1600"/>
                        <a:t>March</a:t>
                      </a:r>
                    </a:p>
                  </a:txBody>
                  <a:tcPr marL="79732" marR="79732" marT="39867" marB="39867"/>
                </a:tc>
                <a:tc>
                  <a:txBody>
                    <a:bodyPr/>
                    <a:lstStyle/>
                    <a:p>
                      <a:pPr algn="r" rtl="0" fontAlgn="ctr">
                        <a:lnSpc>
                          <a:spcPct val="200000"/>
                        </a:lnSpc>
                      </a:pPr>
                      <a:r>
                        <a:rPr lang="en-GB" sz="1600" u="none" strike="noStrike" dirty="0">
                          <a:effectLst/>
                        </a:rPr>
                        <a:t>       184,307</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1,047,466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0.176</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Yes</a:t>
                      </a:r>
                    </a:p>
                  </a:txBody>
                  <a:tcPr marL="79732" marR="79732" marT="39867" marB="39867" anchor="ctr"/>
                </a:tc>
                <a:extLst>
                  <a:ext uri="{0D108BD9-81ED-4DB2-BD59-A6C34878D82A}">
                    <a16:rowId xmlns:a16="http://schemas.microsoft.com/office/drawing/2014/main" val="3418533403"/>
                  </a:ext>
                </a:extLst>
              </a:tr>
              <a:tr h="536357">
                <a:tc>
                  <a:txBody>
                    <a:bodyPr/>
                    <a:lstStyle/>
                    <a:p>
                      <a:r>
                        <a:rPr lang="en-GB" sz="1600" dirty="0"/>
                        <a:t>April</a:t>
                      </a:r>
                    </a:p>
                  </a:txBody>
                  <a:tcPr marL="79732" marR="79732" marT="39867" marB="39867"/>
                </a:tc>
                <a:tc>
                  <a:txBody>
                    <a:bodyPr/>
                    <a:lstStyle/>
                    <a:p>
                      <a:pPr algn="r" rtl="0" fontAlgn="ctr">
                        <a:lnSpc>
                          <a:spcPct val="200000"/>
                        </a:lnSpc>
                      </a:pPr>
                      <a:r>
                        <a:rPr lang="en-GB" sz="1600" u="none" strike="noStrike" dirty="0">
                          <a:effectLst/>
                        </a:rPr>
                        <a:t>        384,863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1,504,933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0.256</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a:effectLst/>
                        </a:rPr>
                        <a:t>0.212</a:t>
                      </a:r>
                      <a:endParaRPr lang="en-GB" sz="1600" b="0" i="0" u="none" strike="noStrike">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No</a:t>
                      </a:r>
                    </a:p>
                  </a:txBody>
                  <a:tcPr marL="79732" marR="79732" marT="39867" marB="39867" anchor="ctr"/>
                </a:tc>
                <a:extLst>
                  <a:ext uri="{0D108BD9-81ED-4DB2-BD59-A6C34878D82A}">
                    <a16:rowId xmlns:a16="http://schemas.microsoft.com/office/drawing/2014/main" val="3014508514"/>
                  </a:ext>
                </a:extLst>
              </a:tr>
              <a:tr h="536357">
                <a:tc>
                  <a:txBody>
                    <a:bodyPr/>
                    <a:lstStyle/>
                    <a:p>
                      <a:r>
                        <a:rPr lang="en-GB" sz="1600"/>
                        <a:t>May</a:t>
                      </a:r>
                    </a:p>
                  </a:txBody>
                  <a:tcPr marL="79732" marR="79732" marT="39867" marB="39867"/>
                </a:tc>
                <a:tc>
                  <a:txBody>
                    <a:bodyPr/>
                    <a:lstStyle/>
                    <a:p>
                      <a:pPr algn="r" rtl="0" fontAlgn="ctr">
                        <a:lnSpc>
                          <a:spcPct val="200000"/>
                        </a:lnSpc>
                      </a:pPr>
                      <a:r>
                        <a:rPr lang="en-GB" sz="1600" u="none" strike="noStrike" dirty="0">
                          <a:effectLst/>
                        </a:rPr>
                        <a:t>        478,190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1,832,093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0.261</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No</a:t>
                      </a:r>
                    </a:p>
                  </a:txBody>
                  <a:tcPr marL="79732" marR="79732" marT="39867" marB="39867" anchor="ctr"/>
                </a:tc>
                <a:extLst>
                  <a:ext uri="{0D108BD9-81ED-4DB2-BD59-A6C34878D82A}">
                    <a16:rowId xmlns:a16="http://schemas.microsoft.com/office/drawing/2014/main" val="1105133219"/>
                  </a:ext>
                </a:extLst>
              </a:tr>
              <a:tr h="536357">
                <a:tc>
                  <a:txBody>
                    <a:bodyPr/>
                    <a:lstStyle/>
                    <a:p>
                      <a:r>
                        <a:rPr lang="en-GB" sz="1600"/>
                        <a:t>June</a:t>
                      </a:r>
                    </a:p>
                  </a:txBody>
                  <a:tcPr marL="79732" marR="79732" marT="39867" marB="39867"/>
                </a:tc>
                <a:tc>
                  <a:txBody>
                    <a:bodyPr/>
                    <a:lstStyle/>
                    <a:p>
                      <a:pPr algn="r" rtl="0" fontAlgn="ctr">
                        <a:lnSpc>
                          <a:spcPct val="200000"/>
                        </a:lnSpc>
                      </a:pPr>
                      <a:r>
                        <a:rPr lang="en-GB" sz="1600" u="none" strike="noStrike" dirty="0">
                          <a:effectLst/>
                        </a:rPr>
                        <a:t>        145,712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a:effectLst/>
                        </a:rPr>
                        <a:t>        1,112,342 </a:t>
                      </a:r>
                      <a:endParaRPr lang="en-GB" sz="1600" b="0" i="0" u="none" strike="noStrike">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0.131</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a:effectLst/>
                        </a:rPr>
                        <a:t>Yes</a:t>
                      </a:r>
                    </a:p>
                  </a:txBody>
                  <a:tcPr marL="79732" marR="79732" marT="39867" marB="39867" anchor="ctr"/>
                </a:tc>
                <a:extLst>
                  <a:ext uri="{0D108BD9-81ED-4DB2-BD59-A6C34878D82A}">
                    <a16:rowId xmlns:a16="http://schemas.microsoft.com/office/drawing/2014/main" val="1607093808"/>
                  </a:ext>
                </a:extLst>
              </a:tr>
              <a:tr h="536357">
                <a:tc>
                  <a:txBody>
                    <a:bodyPr/>
                    <a:lstStyle/>
                    <a:p>
                      <a:r>
                        <a:rPr lang="en-GB" sz="1600"/>
                        <a:t>July</a:t>
                      </a:r>
                    </a:p>
                  </a:txBody>
                  <a:tcPr marL="79732" marR="79732" marT="39867" marB="39867"/>
                </a:tc>
                <a:tc>
                  <a:txBody>
                    <a:bodyPr/>
                    <a:lstStyle/>
                    <a:p>
                      <a:pPr algn="r" rtl="0" fontAlgn="ctr">
                        <a:lnSpc>
                          <a:spcPct val="200000"/>
                        </a:lnSpc>
                      </a:pPr>
                      <a:r>
                        <a:rPr lang="en-GB" sz="1600" u="none" strike="noStrike" dirty="0">
                          <a:effectLst/>
                        </a:rPr>
                        <a:t>        214,247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1,046,910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0.205</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dirty="0">
                          <a:effectLst/>
                        </a:rPr>
                        <a:t>Yes</a:t>
                      </a:r>
                    </a:p>
                  </a:txBody>
                  <a:tcPr marL="79732" marR="79732" marT="39867" marB="39867" anchor="ctr"/>
                </a:tc>
                <a:extLst>
                  <a:ext uri="{0D108BD9-81ED-4DB2-BD59-A6C34878D82A}">
                    <a16:rowId xmlns:a16="http://schemas.microsoft.com/office/drawing/2014/main" val="1364332804"/>
                  </a:ext>
                </a:extLst>
              </a:tr>
              <a:tr h="536357">
                <a:tc>
                  <a:txBody>
                    <a:bodyPr/>
                    <a:lstStyle/>
                    <a:p>
                      <a:r>
                        <a:rPr lang="en-GB" sz="1600"/>
                        <a:t>August</a:t>
                      </a:r>
                    </a:p>
                  </a:txBody>
                  <a:tcPr marL="79732" marR="79732" marT="39867" marB="39867"/>
                </a:tc>
                <a:tc>
                  <a:txBody>
                    <a:bodyPr/>
                    <a:lstStyle/>
                    <a:p>
                      <a:pPr algn="r" rtl="0" fontAlgn="ctr">
                        <a:lnSpc>
                          <a:spcPct val="200000"/>
                        </a:lnSpc>
                      </a:pPr>
                      <a:r>
                        <a:rPr lang="en-GB" sz="1600" u="none" strike="noStrike" dirty="0">
                          <a:effectLst/>
                        </a:rPr>
                        <a:t>        206,701 </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100000"/>
                        </a:lnSpc>
                      </a:pPr>
                      <a:r>
                        <a:rPr lang="en-GB" sz="1600" u="none" strike="noStrike" dirty="0">
                          <a:effectLst/>
                        </a:rPr>
                        <a:t>        1,014,205 </a:t>
                      </a:r>
                      <a:endParaRPr lang="en-GB" sz="1600" b="0" i="0" u="none" strike="noStrike" dirty="0">
                        <a:solidFill>
                          <a:srgbClr val="000000"/>
                        </a:solidFill>
                        <a:effectLst/>
                        <a:latin typeface="Century Schoolbook" panose="02040604050505020304" pitchFamily="18" charset="0"/>
                      </a:endParaRPr>
                    </a:p>
                  </a:txBody>
                  <a:tcPr marL="8306" marR="8306" marT="8306" marB="0" anchor="ctr"/>
                </a:tc>
                <a:tc>
                  <a:txBody>
                    <a:bodyPr/>
                    <a:lstStyle/>
                    <a:p>
                      <a:pPr algn="r" rtl="0" fontAlgn="ctr">
                        <a:lnSpc>
                          <a:spcPct val="200000"/>
                        </a:lnSpc>
                      </a:pPr>
                      <a:r>
                        <a:rPr lang="en-GB" sz="1600" u="none" strike="noStrike" dirty="0">
                          <a:effectLst/>
                        </a:rPr>
                        <a:t>0.204</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rtl="0" fontAlgn="ctr">
                        <a:lnSpc>
                          <a:spcPct val="200000"/>
                        </a:lnSpc>
                      </a:pPr>
                      <a:r>
                        <a:rPr lang="en-GB" sz="1600" u="none" strike="noStrike" dirty="0">
                          <a:effectLst/>
                        </a:rPr>
                        <a:t>0.212</a:t>
                      </a:r>
                      <a:endParaRPr lang="en-GB" sz="1600" b="0" i="0" u="none" strike="noStrike" dirty="0">
                        <a:solidFill>
                          <a:srgbClr val="000000"/>
                        </a:solidFill>
                        <a:effectLst/>
                        <a:latin typeface="Century Schoolbook" panose="02040604050505020304" pitchFamily="18" charset="0"/>
                      </a:endParaRPr>
                    </a:p>
                  </a:txBody>
                  <a:tcPr marL="8306" marR="74749" marT="8306" marB="0" anchor="ctr"/>
                </a:tc>
                <a:tc>
                  <a:txBody>
                    <a:bodyPr/>
                    <a:lstStyle/>
                    <a:p>
                      <a:pPr algn="r" fontAlgn="ctr">
                        <a:lnSpc>
                          <a:spcPct val="200000"/>
                        </a:lnSpc>
                      </a:pPr>
                      <a:r>
                        <a:rPr lang="en-GB" sz="1600" dirty="0">
                          <a:effectLst/>
                        </a:rPr>
                        <a:t>Yes</a:t>
                      </a:r>
                    </a:p>
                  </a:txBody>
                  <a:tcPr marL="79732" marR="79732" marT="39867" marB="39867" anchor="ctr"/>
                </a:tc>
                <a:extLst>
                  <a:ext uri="{0D108BD9-81ED-4DB2-BD59-A6C34878D82A}">
                    <a16:rowId xmlns:a16="http://schemas.microsoft.com/office/drawing/2014/main" val="875975935"/>
                  </a:ext>
                </a:extLst>
              </a:tr>
            </a:tbl>
          </a:graphicData>
        </a:graphic>
      </p:graphicFrame>
    </p:spTree>
    <p:extLst>
      <p:ext uri="{BB962C8B-B14F-4D97-AF65-F5344CB8AC3E}">
        <p14:creationId xmlns:p14="http://schemas.microsoft.com/office/powerpoint/2010/main" val="37513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E0D3-6A88-4D45-BBBA-FC89A7AF1FE4}"/>
              </a:ext>
            </a:extLst>
          </p:cNvPr>
          <p:cNvSpPr>
            <a:spLocks noGrp="1"/>
          </p:cNvSpPr>
          <p:nvPr>
            <p:ph type="title"/>
          </p:nvPr>
        </p:nvSpPr>
        <p:spPr>
          <a:xfrm>
            <a:off x="1166191" y="874643"/>
            <a:ext cx="8750176" cy="805989"/>
          </a:xfrm>
        </p:spPr>
        <p:txBody>
          <a:bodyPr vert="horz" lIns="91440" tIns="45720" rIns="91440" bIns="45720" rtlCol="0">
            <a:noAutofit/>
          </a:bodyPr>
          <a:lstStyle/>
          <a:p>
            <a:pPr>
              <a:lnSpc>
                <a:spcPct val="90000"/>
              </a:lnSpc>
            </a:pPr>
            <a:r>
              <a:rPr lang="en-US" sz="3200" b="1" kern="1200" spc="-50" baseline="0" dirty="0">
                <a:latin typeface="+mj-lt"/>
                <a:ea typeface="+mj-ea"/>
                <a:cs typeface="+mj-cs"/>
              </a:rPr>
              <a:t>Factors </a:t>
            </a:r>
            <a:r>
              <a:rPr lang="en-US" sz="3200" b="1" spc="-50" dirty="0"/>
              <a:t>B</a:t>
            </a:r>
            <a:r>
              <a:rPr lang="en-US" sz="3200" b="1" kern="1200" spc="-50" baseline="0" dirty="0">
                <a:latin typeface="+mj-lt"/>
                <a:ea typeface="+mj-ea"/>
                <a:cs typeface="+mj-cs"/>
              </a:rPr>
              <a:t>ehind </a:t>
            </a:r>
            <a:br>
              <a:rPr lang="en-US" sz="3200" b="1" kern="1200" spc="-50" baseline="0" dirty="0">
                <a:latin typeface="+mj-lt"/>
                <a:ea typeface="+mj-ea"/>
                <a:cs typeface="+mj-cs"/>
              </a:rPr>
            </a:br>
            <a:r>
              <a:rPr lang="en-US" sz="3200" b="1" kern="1200" spc="-50" baseline="0" dirty="0">
                <a:latin typeface="+mj-lt"/>
                <a:ea typeface="+mj-ea"/>
                <a:cs typeface="+mj-cs"/>
              </a:rPr>
              <a:t>the </a:t>
            </a:r>
            <a:r>
              <a:rPr lang="en-US" sz="3200" b="1" dirty="0"/>
              <a:t>D</a:t>
            </a:r>
            <a:r>
              <a:rPr lang="en-US" sz="3200" b="1" kern="1200" spc="-50" baseline="0" dirty="0">
                <a:latin typeface="+mj-lt"/>
                <a:ea typeface="+mj-ea"/>
                <a:cs typeface="+mj-cs"/>
              </a:rPr>
              <a:t>ecrease </a:t>
            </a:r>
            <a:r>
              <a:rPr lang="en-US" sz="3200" b="1" kern="1200" spc="-50" baseline="0" dirty="0" err="1">
                <a:latin typeface="+mj-lt"/>
                <a:ea typeface="+mj-ea"/>
                <a:cs typeface="+mj-cs"/>
              </a:rPr>
              <a:t>cont</a:t>
            </a:r>
            <a:endParaRPr lang="en-US" sz="3200" b="1" kern="1200" spc="-50" baseline="0" dirty="0">
              <a:latin typeface="+mj-lt"/>
              <a:ea typeface="+mj-ea"/>
              <a:cs typeface="+mj-cs"/>
            </a:endParaRPr>
          </a:p>
        </p:txBody>
      </p:sp>
      <p:sp>
        <p:nvSpPr>
          <p:cNvPr id="5" name="Content Placeholder 4">
            <a:extLst>
              <a:ext uri="{FF2B5EF4-FFF2-40B4-BE49-F238E27FC236}">
                <a16:creationId xmlns:a16="http://schemas.microsoft.com/office/drawing/2014/main" id="{D5CDF4FC-C2AC-40EE-A53B-17AF1FF5505D}"/>
              </a:ext>
            </a:extLst>
          </p:cNvPr>
          <p:cNvSpPr>
            <a:spLocks noGrp="1"/>
          </p:cNvSpPr>
          <p:nvPr>
            <p:ph idx="1"/>
          </p:nvPr>
        </p:nvSpPr>
        <p:spPr>
          <a:xfrm>
            <a:off x="179350" y="5219466"/>
            <a:ext cx="11039061" cy="1463298"/>
          </a:xfrm>
        </p:spPr>
        <p:txBody>
          <a:bodyPr anchor="ctr">
            <a:noAutofit/>
          </a:bodyPr>
          <a:lstStyle/>
          <a:p>
            <a:r>
              <a:rPr lang="en-GB" sz="1700" dirty="0">
                <a:solidFill>
                  <a:schemeClr val="tx1"/>
                </a:solidFill>
                <a:latin typeface="Abadi" panose="020B0604020104020204" pitchFamily="34" charset="0"/>
                <a:cs typeface="Times New Roman" panose="02020603050405020304" pitchFamily="18" charset="0"/>
              </a:rPr>
              <a:t>When analysing the conversion rates by month at each one of the steps, we observe a big drop in the clicked on ‘register’ ratio for </a:t>
            </a:r>
            <a:r>
              <a:rPr lang="en-GB" sz="1700" dirty="0" err="1">
                <a:solidFill>
                  <a:schemeClr val="tx1"/>
                </a:solidFill>
                <a:latin typeface="Abadi" panose="020B0604020104020204" pitchFamily="34" charset="0"/>
                <a:cs typeface="Times New Roman" panose="02020603050405020304" pitchFamily="18" charset="0"/>
              </a:rPr>
              <a:t>Betunfair</a:t>
            </a:r>
            <a:r>
              <a:rPr lang="en-GB" sz="1700" dirty="0">
                <a:solidFill>
                  <a:schemeClr val="tx1"/>
                </a:solidFill>
                <a:latin typeface="Abadi" panose="020B0604020104020204" pitchFamily="34" charset="0"/>
                <a:cs typeface="Times New Roman" panose="02020603050405020304" pitchFamily="18" charset="0"/>
              </a:rPr>
              <a:t> in June. It seems like there was an issue which was fixed in July.  We also observe the lowest clicked on ad rate for </a:t>
            </a:r>
            <a:r>
              <a:rPr lang="en-GB" sz="1700" dirty="0" err="1">
                <a:solidFill>
                  <a:schemeClr val="tx1"/>
                </a:solidFill>
                <a:latin typeface="Abadi" panose="020B0604020104020204" pitchFamily="34" charset="0"/>
                <a:cs typeface="Times New Roman" panose="02020603050405020304" pitchFamily="18" charset="0"/>
              </a:rPr>
              <a:t>Betunfair</a:t>
            </a:r>
            <a:r>
              <a:rPr lang="en-GB" sz="1700" dirty="0">
                <a:solidFill>
                  <a:schemeClr val="tx1"/>
                </a:solidFill>
                <a:latin typeface="Abadi" panose="020B0604020104020204" pitchFamily="34" charset="0"/>
                <a:cs typeface="Times New Roman" panose="02020603050405020304" pitchFamily="18" charset="0"/>
              </a:rPr>
              <a:t> again in June, compared to the rest of the months. So, the data for this month and this merchant needs to be cleaned first, before moving on to the next part of the analysis.*</a:t>
            </a:r>
          </a:p>
          <a:p>
            <a:pPr marL="0" indent="0">
              <a:buNone/>
            </a:pPr>
            <a:r>
              <a:rPr lang="en-GB" sz="1200" dirty="0">
                <a:solidFill>
                  <a:schemeClr val="tx1"/>
                </a:solidFill>
                <a:latin typeface="Abadi" panose="020B0604020104020204" pitchFamily="34" charset="0"/>
                <a:cs typeface="Times New Roman" panose="02020603050405020304" pitchFamily="18" charset="0"/>
              </a:rPr>
              <a:t>* The calculations are attached in the appendix</a:t>
            </a:r>
          </a:p>
        </p:txBody>
      </p:sp>
      <p:pic>
        <p:nvPicPr>
          <p:cNvPr id="1030" name="Picture 6">
            <a:extLst>
              <a:ext uri="{FF2B5EF4-FFF2-40B4-BE49-F238E27FC236}">
                <a16:creationId xmlns:a16="http://schemas.microsoft.com/office/drawing/2014/main" id="{F0E37BFB-45CC-4BD6-97F1-AD66C489AA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8608" y="2334631"/>
            <a:ext cx="4350357" cy="2929826"/>
          </a:xfrm>
          <a:prstGeom prst="roundRect">
            <a:avLst>
              <a:gd name="adj" fmla="val 0"/>
            </a:avLst>
          </a:prstGeom>
          <a:noFill/>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A9AC0F-8F75-4000-986C-1404D36848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8881" y="2334631"/>
            <a:ext cx="4052109" cy="2929826"/>
          </a:xfrm>
          <a:prstGeom prst="roundRect">
            <a:avLst>
              <a:gd name="adj" fmla="val 1858"/>
            </a:avLst>
          </a:prstGeom>
          <a:noFill/>
          <a:effectLst/>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460F8F5B-74AA-41B3-8895-FADFD38113C4}"/>
              </a:ext>
            </a:extLst>
          </p:cNvPr>
          <p:cNvCxnSpPr/>
          <p:nvPr/>
        </p:nvCxnSpPr>
        <p:spPr>
          <a:xfrm flipH="1">
            <a:off x="6673037" y="4947613"/>
            <a:ext cx="1073426" cy="543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Oval 13">
            <a:extLst>
              <a:ext uri="{FF2B5EF4-FFF2-40B4-BE49-F238E27FC236}">
                <a16:creationId xmlns:a16="http://schemas.microsoft.com/office/drawing/2014/main" id="{9CA8FFEB-841E-4139-9F00-17B6558C91FA}"/>
              </a:ext>
            </a:extLst>
          </p:cNvPr>
          <p:cNvSpPr/>
          <p:nvPr/>
        </p:nvSpPr>
        <p:spPr>
          <a:xfrm>
            <a:off x="3290779" y="3667022"/>
            <a:ext cx="181291" cy="1280591"/>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53120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13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079" name="Freeform: Shape 13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08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9709BEA-2912-436C-AA9D-9180B8D54F6C}"/>
              </a:ext>
            </a:extLst>
          </p:cNvPr>
          <p:cNvSpPr>
            <a:spLocks noGrp="1"/>
          </p:cNvSpPr>
          <p:nvPr>
            <p:ph type="title"/>
          </p:nvPr>
        </p:nvSpPr>
        <p:spPr>
          <a:xfrm>
            <a:off x="907980" y="1057055"/>
            <a:ext cx="3528851" cy="1020232"/>
          </a:xfrm>
        </p:spPr>
        <p:txBody>
          <a:bodyPr vert="horz" lIns="91440" tIns="45720" rIns="91440" bIns="45720" rtlCol="0" anchor="ctr">
            <a:noAutofit/>
          </a:bodyPr>
          <a:lstStyle/>
          <a:p>
            <a:pPr>
              <a:lnSpc>
                <a:spcPct val="90000"/>
              </a:lnSpc>
            </a:pPr>
            <a:r>
              <a:rPr lang="en-US" sz="3200" b="1" i="0" kern="1200" dirty="0">
                <a:solidFill>
                  <a:srgbClr val="EBEBEB"/>
                </a:solidFill>
                <a:latin typeface="+mj-lt"/>
                <a:ea typeface="+mj-ea"/>
                <a:cs typeface="+mj-cs"/>
              </a:rPr>
              <a:t>Factors behind the Decrease cont.</a:t>
            </a:r>
            <a:br>
              <a:rPr lang="en-US" sz="3200" b="1" i="0" kern="1200" dirty="0">
                <a:solidFill>
                  <a:srgbClr val="EBEBEB"/>
                </a:solidFill>
                <a:latin typeface="+mj-lt"/>
                <a:ea typeface="+mj-ea"/>
                <a:cs typeface="+mj-cs"/>
              </a:rPr>
            </a:br>
            <a:endParaRPr lang="en-US" sz="3200" b="1" i="0" kern="1200" dirty="0">
              <a:solidFill>
                <a:srgbClr val="EBEBEB"/>
              </a:solidFill>
              <a:latin typeface="+mj-lt"/>
              <a:ea typeface="+mj-ea"/>
              <a:cs typeface="+mj-cs"/>
            </a:endParaRPr>
          </a:p>
        </p:txBody>
      </p:sp>
      <p:sp>
        <p:nvSpPr>
          <p:cNvPr id="3081" name="Rectangle 14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82" name="Oval 14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83" name="Oval 14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77F904E-0402-4C3C-9AEE-B88FA42D5D7B}"/>
              </a:ext>
            </a:extLst>
          </p:cNvPr>
          <p:cNvSpPr txBox="1"/>
          <p:nvPr/>
        </p:nvSpPr>
        <p:spPr>
          <a:xfrm>
            <a:off x="912485" y="2127250"/>
            <a:ext cx="3282462"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800" b="0" i="0" kern="1200" dirty="0">
                <a:solidFill>
                  <a:srgbClr val="FFFFFF"/>
                </a:solidFill>
                <a:latin typeface="+mn-lt"/>
                <a:ea typeface="+mn-ea"/>
                <a:cs typeface="+mn-cs"/>
              </a:rPr>
              <a:t>The updated graph is showing the new sign-up rate(completed </a:t>
            </a:r>
            <a:r>
              <a:rPr lang="en-GB" dirty="0">
                <a:solidFill>
                  <a:srgbClr val="FFFFFF"/>
                </a:solidFill>
              </a:rPr>
              <a:t>registrations over total views on site)</a:t>
            </a:r>
            <a:r>
              <a:rPr lang="en-US" dirty="0">
                <a:solidFill>
                  <a:srgbClr val="FFFFFF"/>
                </a:solidFill>
              </a:rPr>
              <a:t> after revising the data for </a:t>
            </a:r>
            <a:r>
              <a:rPr lang="en-US" dirty="0" err="1">
                <a:solidFill>
                  <a:srgbClr val="FFFFFF"/>
                </a:solidFill>
              </a:rPr>
              <a:t>Betunfair</a:t>
            </a:r>
            <a:r>
              <a:rPr lang="en-US" dirty="0">
                <a:solidFill>
                  <a:srgbClr val="FFFFFF"/>
                </a:solidFill>
              </a:rPr>
              <a:t> in June.</a:t>
            </a:r>
          </a:p>
          <a:p>
            <a:pPr>
              <a:spcBef>
                <a:spcPts val="1000"/>
              </a:spcBef>
              <a:buClr>
                <a:schemeClr val="accent1"/>
              </a:buClr>
              <a:buSzPct val="80000"/>
              <a:buFont typeface="Wingdings 3" charset="2"/>
              <a:buChar char=""/>
            </a:pPr>
            <a:r>
              <a:rPr lang="en-US" dirty="0">
                <a:solidFill>
                  <a:srgbClr val="FFFFFF"/>
                </a:solidFill>
              </a:rPr>
              <a:t>We can see that </a:t>
            </a:r>
            <a:r>
              <a:rPr lang="en-US" sz="1800" b="0" i="0" kern="1200" dirty="0">
                <a:solidFill>
                  <a:srgbClr val="FFFFFF"/>
                </a:solidFill>
                <a:latin typeface="+mn-lt"/>
                <a:ea typeface="+mn-ea"/>
                <a:cs typeface="+mn-cs"/>
              </a:rPr>
              <a:t>Bet180 has a trend of increasing for the last three months. We are exploring the ratio in each individual step in the next slide.</a:t>
            </a:r>
          </a:p>
        </p:txBody>
      </p:sp>
      <p:sp>
        <p:nvSpPr>
          <p:cNvPr id="308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3" name="Picture 6">
            <a:extLst>
              <a:ext uri="{FF2B5EF4-FFF2-40B4-BE49-F238E27FC236}">
                <a16:creationId xmlns:a16="http://schemas.microsoft.com/office/drawing/2014/main" id="{6A3D74A5-E41D-441E-B701-6FDDD2081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62" y="905934"/>
            <a:ext cx="5871651" cy="504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69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9" name="Freeform: Shape 148">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1"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9709BEA-2912-436C-AA9D-9180B8D54F6C}"/>
              </a:ext>
            </a:extLst>
          </p:cNvPr>
          <p:cNvSpPr>
            <a:spLocks noGrp="1"/>
          </p:cNvSpPr>
          <p:nvPr>
            <p:ph type="title"/>
          </p:nvPr>
        </p:nvSpPr>
        <p:spPr>
          <a:xfrm>
            <a:off x="1113840" y="1070475"/>
            <a:ext cx="2942210" cy="1020232"/>
          </a:xfrm>
        </p:spPr>
        <p:txBody>
          <a:bodyPr vert="horz" lIns="91440" tIns="45720" rIns="91440" bIns="45720" rtlCol="0" anchor="ctr">
            <a:normAutofit fontScale="90000"/>
          </a:bodyPr>
          <a:lstStyle/>
          <a:p>
            <a:pPr>
              <a:lnSpc>
                <a:spcPct val="90000"/>
              </a:lnSpc>
            </a:pPr>
            <a:r>
              <a:rPr lang="en-US" sz="3200" b="1" dirty="0">
                <a:solidFill>
                  <a:schemeClr val="tx1"/>
                </a:solidFill>
              </a:rPr>
              <a:t>Factors behind the Decrease cont.</a:t>
            </a:r>
            <a:br>
              <a:rPr lang="en-US" sz="2000" dirty="0">
                <a:solidFill>
                  <a:schemeClr val="tx1"/>
                </a:solidFill>
              </a:rPr>
            </a:br>
            <a:endParaRPr lang="en-US" sz="2000" b="0" i="0" kern="1200" dirty="0">
              <a:solidFill>
                <a:srgbClr val="FFFFFE"/>
              </a:solidFill>
              <a:latin typeface="+mj-lt"/>
              <a:ea typeface="+mj-ea"/>
              <a:cs typeface="+mj-cs"/>
            </a:endParaRPr>
          </a:p>
        </p:txBody>
      </p:sp>
      <p:sp>
        <p:nvSpPr>
          <p:cNvPr id="153"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5" name="Rectangle 154">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77F904E-0402-4C3C-9AEE-B88FA42D5D7B}"/>
              </a:ext>
            </a:extLst>
          </p:cNvPr>
          <p:cNvSpPr txBox="1"/>
          <p:nvPr/>
        </p:nvSpPr>
        <p:spPr>
          <a:xfrm>
            <a:off x="1039477" y="2090707"/>
            <a:ext cx="2942210" cy="3898900"/>
          </a:xfrm>
          <a:prstGeom prst="rect">
            <a:avLst/>
          </a:prstGeom>
        </p:spPr>
        <p:txBody>
          <a:bodyPr vert="horz" lIns="91440" tIns="45720" rIns="91440" bIns="45720" rtlCol="0">
            <a:normAutofit fontScale="92500" lnSpcReduction="10000"/>
          </a:bodyPr>
          <a:lstStyle/>
          <a:p>
            <a:pPr>
              <a:spcBef>
                <a:spcPts val="1000"/>
              </a:spcBef>
              <a:buClr>
                <a:schemeClr val="accent1"/>
              </a:buClr>
              <a:buSzPct val="80000"/>
              <a:buFont typeface="Wingdings 3" charset="2"/>
              <a:buChar char=""/>
            </a:pPr>
            <a:r>
              <a:rPr lang="en-US" sz="1800" b="0" i="0" kern="1200" dirty="0">
                <a:solidFill>
                  <a:srgbClr val="FFFFFE"/>
                </a:solidFill>
                <a:latin typeface="+mn-lt"/>
                <a:ea typeface="+mn-ea"/>
                <a:cs typeface="+mn-cs"/>
              </a:rPr>
              <a:t>The updated graphs is showing are showing the sign-up ratio at each individual step. </a:t>
            </a:r>
          </a:p>
          <a:p>
            <a:pPr>
              <a:spcBef>
                <a:spcPts val="1000"/>
              </a:spcBef>
              <a:buClr>
                <a:schemeClr val="accent1"/>
              </a:buClr>
              <a:buSzPct val="80000"/>
              <a:buFont typeface="Wingdings 3" charset="2"/>
              <a:buChar char=""/>
            </a:pPr>
            <a:r>
              <a:rPr lang="en-US" sz="1800" b="0" i="0" kern="1200" dirty="0">
                <a:solidFill>
                  <a:srgbClr val="FFFFFE"/>
                </a:solidFill>
                <a:latin typeface="+mn-lt"/>
                <a:ea typeface="+mn-ea"/>
                <a:cs typeface="+mn-cs"/>
              </a:rPr>
              <a:t>We can see that the increase in the overall sign-up rate for Bet180 is due to an increase of the ratio in all of the steps but the most significant one is in the last step – complete registration ratio(people who registered out of those who clicked on register):</a:t>
            </a:r>
          </a:p>
          <a:p>
            <a:pPr>
              <a:spcBef>
                <a:spcPts val="1000"/>
              </a:spcBef>
              <a:buClr>
                <a:schemeClr val="accent1"/>
              </a:buClr>
              <a:buSzPct val="80000"/>
              <a:buFont typeface="Wingdings 3" charset="2"/>
              <a:buChar char=""/>
            </a:pPr>
            <a:endParaRPr lang="en-US" sz="1800" b="0" i="0" kern="1200" dirty="0">
              <a:solidFill>
                <a:srgbClr val="FFFFFE"/>
              </a:solidFill>
              <a:latin typeface="+mn-lt"/>
              <a:ea typeface="+mn-ea"/>
              <a:cs typeface="+mn-cs"/>
            </a:endParaRPr>
          </a:p>
        </p:txBody>
      </p:sp>
      <p:pic>
        <p:nvPicPr>
          <p:cNvPr id="11" name="Picture 19">
            <a:extLst>
              <a:ext uri="{FF2B5EF4-FFF2-40B4-BE49-F238E27FC236}">
                <a16:creationId xmlns:a16="http://schemas.microsoft.com/office/drawing/2014/main" id="{80575E28-8EBF-41A1-A5D0-7BABB476D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388" y="466664"/>
            <a:ext cx="2517708" cy="214453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a:extLst>
              <a:ext uri="{FF2B5EF4-FFF2-40B4-BE49-F238E27FC236}">
                <a16:creationId xmlns:a16="http://schemas.microsoft.com/office/drawing/2014/main" id="{656C0A0B-C6F2-43DF-8889-DB63D32D6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168" y="459232"/>
            <a:ext cx="2614782" cy="22427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a:extLst>
              <a:ext uri="{FF2B5EF4-FFF2-40B4-BE49-F238E27FC236}">
                <a16:creationId xmlns:a16="http://schemas.microsoft.com/office/drawing/2014/main" id="{4CBFB59D-B231-48A0-9FEF-76EEFDE53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042" y="466665"/>
            <a:ext cx="2500304" cy="2144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5">
            <a:extLst>
              <a:ext uri="{FF2B5EF4-FFF2-40B4-BE49-F238E27FC236}">
                <a16:creationId xmlns:a16="http://schemas.microsoft.com/office/drawing/2014/main" id="{F6E361CB-27B8-48FF-A832-890B33B494B0}"/>
              </a:ext>
            </a:extLst>
          </p:cNvPr>
          <p:cNvGraphicFramePr>
            <a:graphicFrameLocks noGrp="1"/>
          </p:cNvGraphicFramePr>
          <p:nvPr>
            <p:extLst>
              <p:ext uri="{D42A27DB-BD31-4B8C-83A1-F6EECF244321}">
                <p14:modId xmlns:p14="http://schemas.microsoft.com/office/powerpoint/2010/main" val="3797283973"/>
              </p:ext>
            </p:extLst>
          </p:nvPr>
        </p:nvGraphicFramePr>
        <p:xfrm>
          <a:off x="4503168" y="3429000"/>
          <a:ext cx="7530110" cy="2011680"/>
        </p:xfrm>
        <a:graphic>
          <a:graphicData uri="http://schemas.openxmlformats.org/drawingml/2006/table">
            <a:tbl>
              <a:tblPr firstRow="1" bandRow="1">
                <a:tableStyleId>{5C22544A-7EE6-4342-B048-85BDC9FD1C3A}</a:tableStyleId>
              </a:tblPr>
              <a:tblGrid>
                <a:gridCol w="1506022">
                  <a:extLst>
                    <a:ext uri="{9D8B030D-6E8A-4147-A177-3AD203B41FA5}">
                      <a16:colId xmlns:a16="http://schemas.microsoft.com/office/drawing/2014/main" val="1076258018"/>
                    </a:ext>
                  </a:extLst>
                </a:gridCol>
                <a:gridCol w="1506022">
                  <a:extLst>
                    <a:ext uri="{9D8B030D-6E8A-4147-A177-3AD203B41FA5}">
                      <a16:colId xmlns:a16="http://schemas.microsoft.com/office/drawing/2014/main" val="2056032964"/>
                    </a:ext>
                  </a:extLst>
                </a:gridCol>
                <a:gridCol w="1506022">
                  <a:extLst>
                    <a:ext uri="{9D8B030D-6E8A-4147-A177-3AD203B41FA5}">
                      <a16:colId xmlns:a16="http://schemas.microsoft.com/office/drawing/2014/main" val="2418916811"/>
                    </a:ext>
                  </a:extLst>
                </a:gridCol>
                <a:gridCol w="1506022">
                  <a:extLst>
                    <a:ext uri="{9D8B030D-6E8A-4147-A177-3AD203B41FA5}">
                      <a16:colId xmlns:a16="http://schemas.microsoft.com/office/drawing/2014/main" val="3007072627"/>
                    </a:ext>
                  </a:extLst>
                </a:gridCol>
                <a:gridCol w="1506022">
                  <a:extLst>
                    <a:ext uri="{9D8B030D-6E8A-4147-A177-3AD203B41FA5}">
                      <a16:colId xmlns:a16="http://schemas.microsoft.com/office/drawing/2014/main" val="4287125793"/>
                    </a:ext>
                  </a:extLst>
                </a:gridCol>
              </a:tblGrid>
              <a:tr h="602577">
                <a:tc>
                  <a:txBody>
                    <a:bodyPr/>
                    <a:lstStyle/>
                    <a:p>
                      <a:r>
                        <a:rPr lang="en-GB" dirty="0"/>
                        <a:t>Months</a:t>
                      </a:r>
                    </a:p>
                  </a:txBody>
                  <a:tcPr/>
                </a:tc>
                <a:tc>
                  <a:txBody>
                    <a:bodyPr/>
                    <a:lstStyle/>
                    <a:p>
                      <a:r>
                        <a:rPr lang="en-GB" dirty="0"/>
                        <a:t>Merchant</a:t>
                      </a:r>
                    </a:p>
                  </a:txBody>
                  <a:tcPr/>
                </a:tc>
                <a:tc>
                  <a:txBody>
                    <a:bodyPr/>
                    <a:lstStyle/>
                    <a:p>
                      <a:r>
                        <a:rPr lang="en-GB" dirty="0"/>
                        <a:t>Clicked on ad ratio</a:t>
                      </a:r>
                    </a:p>
                  </a:txBody>
                  <a:tcPr/>
                </a:tc>
                <a:tc>
                  <a:txBody>
                    <a:bodyPr/>
                    <a:lstStyle/>
                    <a:p>
                      <a:r>
                        <a:rPr lang="en-GB" dirty="0"/>
                        <a:t>Clicked on register ratio</a:t>
                      </a:r>
                    </a:p>
                  </a:txBody>
                  <a:tcPr/>
                </a:tc>
                <a:tc>
                  <a:txBody>
                    <a:bodyPr/>
                    <a:lstStyle/>
                    <a:p>
                      <a:r>
                        <a:rPr lang="en-GB" dirty="0"/>
                        <a:t>Complete Reg ratio</a:t>
                      </a:r>
                    </a:p>
                  </a:txBody>
                  <a:tcPr/>
                </a:tc>
                <a:extLst>
                  <a:ext uri="{0D108BD9-81ED-4DB2-BD59-A6C34878D82A}">
                    <a16:rowId xmlns:a16="http://schemas.microsoft.com/office/drawing/2014/main" val="3670015602"/>
                  </a:ext>
                </a:extLst>
              </a:tr>
              <a:tr h="349112">
                <a:tc>
                  <a:txBody>
                    <a:bodyPr/>
                    <a:lstStyle/>
                    <a:p>
                      <a:r>
                        <a:rPr lang="en-GB" dirty="0"/>
                        <a:t>June</a:t>
                      </a:r>
                    </a:p>
                  </a:txBody>
                  <a:tcPr/>
                </a:tc>
                <a:tc>
                  <a:txBody>
                    <a:bodyPr/>
                    <a:lstStyle/>
                    <a:p>
                      <a:r>
                        <a:rPr lang="en-GB" dirty="0"/>
                        <a:t>Bet180</a:t>
                      </a:r>
                    </a:p>
                  </a:txBody>
                  <a:tcPr/>
                </a:tc>
                <a:tc>
                  <a:txBody>
                    <a:bodyPr/>
                    <a:lstStyle/>
                    <a:p>
                      <a:r>
                        <a:rPr lang="en-GB" dirty="0"/>
                        <a:t>0.55</a:t>
                      </a:r>
                    </a:p>
                  </a:txBody>
                  <a:tcPr/>
                </a:tc>
                <a:tc>
                  <a:txBody>
                    <a:bodyPr/>
                    <a:lstStyle/>
                    <a:p>
                      <a:r>
                        <a:rPr lang="en-GB" dirty="0"/>
                        <a:t>0.78</a:t>
                      </a:r>
                    </a:p>
                  </a:txBody>
                  <a:tcPr/>
                </a:tc>
                <a:tc>
                  <a:txBody>
                    <a:bodyPr/>
                    <a:lstStyle/>
                    <a:p>
                      <a:r>
                        <a:rPr lang="en-GB" dirty="0"/>
                        <a:t>0.40</a:t>
                      </a:r>
                    </a:p>
                  </a:txBody>
                  <a:tcPr/>
                </a:tc>
                <a:extLst>
                  <a:ext uri="{0D108BD9-81ED-4DB2-BD59-A6C34878D82A}">
                    <a16:rowId xmlns:a16="http://schemas.microsoft.com/office/drawing/2014/main" val="1681313493"/>
                  </a:ext>
                </a:extLst>
              </a:tr>
              <a:tr h="349112">
                <a:tc>
                  <a:txBody>
                    <a:bodyPr/>
                    <a:lstStyle/>
                    <a:p>
                      <a:r>
                        <a:rPr lang="en-GB" dirty="0"/>
                        <a:t>July</a:t>
                      </a:r>
                    </a:p>
                  </a:txBody>
                  <a:tcPr/>
                </a:tc>
                <a:tc>
                  <a:txBody>
                    <a:bodyPr/>
                    <a:lstStyle/>
                    <a:p>
                      <a:r>
                        <a:rPr lang="en-GB" dirty="0"/>
                        <a:t>Bet180</a:t>
                      </a:r>
                    </a:p>
                  </a:txBody>
                  <a:tcPr/>
                </a:tc>
                <a:tc>
                  <a:txBody>
                    <a:bodyPr/>
                    <a:lstStyle/>
                    <a:p>
                      <a:r>
                        <a:rPr lang="en-GB" dirty="0"/>
                        <a:t>0.54</a:t>
                      </a:r>
                    </a:p>
                  </a:txBody>
                  <a:tcPr/>
                </a:tc>
                <a:tc>
                  <a:txBody>
                    <a:bodyPr/>
                    <a:lstStyle/>
                    <a:p>
                      <a:r>
                        <a:rPr lang="en-GB" dirty="0"/>
                        <a:t>0.78</a:t>
                      </a:r>
                    </a:p>
                  </a:txBody>
                  <a:tcPr/>
                </a:tc>
                <a:tc>
                  <a:txBody>
                    <a:bodyPr/>
                    <a:lstStyle/>
                    <a:p>
                      <a:r>
                        <a:rPr lang="en-GB" dirty="0"/>
                        <a:t>0.53</a:t>
                      </a:r>
                    </a:p>
                  </a:txBody>
                  <a:tcPr/>
                </a:tc>
                <a:extLst>
                  <a:ext uri="{0D108BD9-81ED-4DB2-BD59-A6C34878D82A}">
                    <a16:rowId xmlns:a16="http://schemas.microsoft.com/office/drawing/2014/main" val="1806918718"/>
                  </a:ext>
                </a:extLst>
              </a:tr>
              <a:tr h="349112">
                <a:tc>
                  <a:txBody>
                    <a:bodyPr/>
                    <a:lstStyle/>
                    <a:p>
                      <a:r>
                        <a:rPr lang="en-GB" dirty="0"/>
                        <a:t>August</a:t>
                      </a:r>
                    </a:p>
                  </a:txBody>
                  <a:tcPr/>
                </a:tc>
                <a:tc>
                  <a:txBody>
                    <a:bodyPr/>
                    <a:lstStyle/>
                    <a:p>
                      <a:r>
                        <a:rPr lang="en-GB" dirty="0"/>
                        <a:t>Bet180</a:t>
                      </a:r>
                    </a:p>
                  </a:txBody>
                  <a:tcPr/>
                </a:tc>
                <a:tc>
                  <a:txBody>
                    <a:bodyPr/>
                    <a:lstStyle/>
                    <a:p>
                      <a:r>
                        <a:rPr lang="en-GB" dirty="0"/>
                        <a:t>0.57</a:t>
                      </a:r>
                    </a:p>
                  </a:txBody>
                  <a:tcPr/>
                </a:tc>
                <a:tc>
                  <a:txBody>
                    <a:bodyPr/>
                    <a:lstStyle/>
                    <a:p>
                      <a:r>
                        <a:rPr lang="en-GB" dirty="0"/>
                        <a:t>0.80</a:t>
                      </a:r>
                    </a:p>
                  </a:txBody>
                  <a:tcPr/>
                </a:tc>
                <a:tc>
                  <a:txBody>
                    <a:bodyPr/>
                    <a:lstStyle/>
                    <a:p>
                      <a:r>
                        <a:rPr lang="en-GB" dirty="0"/>
                        <a:t>0.54</a:t>
                      </a:r>
                    </a:p>
                  </a:txBody>
                  <a:tcPr/>
                </a:tc>
                <a:extLst>
                  <a:ext uri="{0D108BD9-81ED-4DB2-BD59-A6C34878D82A}">
                    <a16:rowId xmlns:a16="http://schemas.microsoft.com/office/drawing/2014/main" val="2116344444"/>
                  </a:ext>
                </a:extLst>
              </a:tr>
            </a:tbl>
          </a:graphicData>
        </a:graphic>
      </p:graphicFrame>
    </p:spTree>
    <p:extLst>
      <p:ext uri="{BB962C8B-B14F-4D97-AF65-F5344CB8AC3E}">
        <p14:creationId xmlns:p14="http://schemas.microsoft.com/office/powerpoint/2010/main" val="2867859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1185</TotalTime>
  <Words>1331</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Arial</vt:lpstr>
      <vt:lpstr>Century Gothic</vt:lpstr>
      <vt:lpstr>Century Schoolbook</vt:lpstr>
      <vt:lpstr>Times New Roman</vt:lpstr>
      <vt:lpstr>Wingdings 3</vt:lpstr>
      <vt:lpstr>Ion Boardroom</vt:lpstr>
      <vt:lpstr>Paysafe Post-Campaign Analysis </vt:lpstr>
      <vt:lpstr>Campaign Details</vt:lpstr>
      <vt:lpstr>Analysis Objectives</vt:lpstr>
      <vt:lpstr>Data Cleaning</vt:lpstr>
      <vt:lpstr>Campaign Statistics</vt:lpstr>
      <vt:lpstr>Factors Behind  the Decrease</vt:lpstr>
      <vt:lpstr>Factors Behind  the Decrease cont</vt:lpstr>
      <vt:lpstr>Factors behind the Decrease cont. </vt:lpstr>
      <vt:lpstr>Factors behind the Decrease cont. </vt:lpstr>
      <vt:lpstr>Factors behind the Decrease cont. </vt:lpstr>
      <vt:lpstr>Solutions</vt:lpstr>
      <vt:lpstr>PowerPoint Presentation</vt:lpstr>
      <vt:lpstr>Task 2: </vt:lpstr>
      <vt:lpstr>Task 2 cont.</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Paysafe Post-Campaign Analysis</dc:title>
  <dc:creator>Kristin Kusheva</dc:creator>
  <cp:lastModifiedBy>Kristin Kusheva</cp:lastModifiedBy>
  <cp:revision>18</cp:revision>
  <dcterms:created xsi:type="dcterms:W3CDTF">2019-10-16T18:12:58Z</dcterms:created>
  <dcterms:modified xsi:type="dcterms:W3CDTF">2019-10-17T13:58:46Z</dcterms:modified>
</cp:coreProperties>
</file>