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2" r:id="rId9"/>
    <p:sldId id="263" r:id="rId10"/>
    <p:sldId id="270" r:id="rId11"/>
    <p:sldId id="265" r:id="rId12"/>
    <p:sldId id="264" r:id="rId13"/>
    <p:sldId id="269" r:id="rId14"/>
    <p:sldId id="271" r:id="rId15"/>
    <p:sldId id="266" r:id="rId16"/>
    <p:sldId id="273" r:id="rId17"/>
    <p:sldId id="274" r:id="rId18"/>
    <p:sldId id="275" r:id="rId19"/>
    <p:sldId id="276" r:id="rId20"/>
    <p:sldId id="277" r:id="rId21"/>
    <p:sldId id="278" r:id="rId22"/>
    <p:sldId id="279" r:id="rId23"/>
    <p:sldId id="281"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95FCF-9F63-415F-AFDA-45E03D72AE50}" type="datetimeFigureOut">
              <a:rPr lang="en-GB" smtClean="0"/>
              <a:t>18/07/2019</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06308B94-9B27-4075-A72F-9CEB74DC7EA2}"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9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95FCF-9F63-415F-AFDA-45E03D72AE50}" type="datetimeFigureOut">
              <a:rPr lang="en-GB" smtClean="0"/>
              <a:t>18/07/2019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08B94-9B27-4075-A72F-9CEB74DC7EA2}"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175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95FCF-9F63-415F-AFDA-45E03D72AE50}" type="datetimeFigureOut">
              <a:rPr lang="en-GB" smtClean="0"/>
              <a:t>18/07/2019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08B94-9B27-4075-A72F-9CEB74DC7EA2}"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133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95FCF-9F63-415F-AFDA-45E03D72AE50}" type="datetimeFigureOut">
              <a:rPr lang="en-GB" smtClean="0"/>
              <a:t>18/07/2019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08B94-9B27-4075-A72F-9CEB74DC7EA2}"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031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95FCF-9F63-415F-AFDA-45E03D72AE50}" type="datetimeFigureOut">
              <a:rPr lang="en-GB" smtClean="0"/>
              <a:t>18/07/2019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08B94-9B27-4075-A72F-9CEB74DC7EA2}"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967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95FCF-9F63-415F-AFDA-45E03D72AE50}" type="datetimeFigureOut">
              <a:rPr lang="en-GB" smtClean="0"/>
              <a:t>18/07/2019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308B94-9B27-4075-A72F-9CEB74DC7EA2}"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17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95FCF-9F63-415F-AFDA-45E03D72AE50}" type="datetimeFigureOut">
              <a:rPr lang="en-GB" smtClean="0"/>
              <a:t>18/07/2019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308B94-9B27-4075-A72F-9CEB74DC7EA2}"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007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95FCF-9F63-415F-AFDA-45E03D72AE50}" type="datetimeFigureOut">
              <a:rPr lang="en-GB" smtClean="0"/>
              <a:t>18/07/2019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308B94-9B27-4075-A72F-9CEB74DC7EA2}"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596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95FCF-9F63-415F-AFDA-45E03D72AE50}" type="datetimeFigureOut">
              <a:rPr lang="en-GB" smtClean="0"/>
              <a:t>18/07/2019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308B94-9B27-4075-A72F-9CEB74DC7EA2}" type="slidenum">
              <a:rPr lang="en-GB" smtClean="0"/>
              <a:t>‹#›</a:t>
            </a:fld>
            <a:endParaRPr lang="en-GB"/>
          </a:p>
        </p:txBody>
      </p:sp>
    </p:spTree>
    <p:extLst>
      <p:ext uri="{BB962C8B-B14F-4D97-AF65-F5344CB8AC3E}">
        <p14:creationId xmlns:p14="http://schemas.microsoft.com/office/powerpoint/2010/main" val="181908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5FCF-9F63-415F-AFDA-45E03D72AE50}" type="datetimeFigureOut">
              <a:rPr lang="en-GB" smtClean="0"/>
              <a:t>18/07/2019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308B94-9B27-4075-A72F-9CEB74DC7EA2}"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18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495FCF-9F63-415F-AFDA-45E03D72AE50}" type="datetimeFigureOut">
              <a:rPr lang="en-GB" smtClean="0"/>
              <a:t>18/07/2019</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06308B94-9B27-4075-A72F-9CEB74DC7EA2}"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582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495FCF-9F63-415F-AFDA-45E03D72AE50}" type="datetimeFigureOut">
              <a:rPr lang="en-GB" smtClean="0"/>
              <a:t>18/07/2019</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6308B94-9B27-4075-A72F-9CEB74DC7EA2}"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047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580A-BE10-4A0F-B68B-7150C0F3C7EC}"/>
              </a:ext>
            </a:extLst>
          </p:cNvPr>
          <p:cNvSpPr>
            <a:spLocks noGrp="1"/>
          </p:cNvSpPr>
          <p:nvPr>
            <p:ph type="ctrTitle"/>
          </p:nvPr>
        </p:nvSpPr>
        <p:spPr>
          <a:xfrm>
            <a:off x="1026942" y="0"/>
            <a:ext cx="10337400" cy="2541431"/>
          </a:xfrm>
        </p:spPr>
        <p:txBody>
          <a:bodyPr>
            <a:normAutofit fontScale="90000"/>
          </a:bodyPr>
          <a:lstStyle/>
          <a:p>
            <a:r>
              <a:rPr lang="en-GB" dirty="0"/>
              <a:t>Supervised Learning capstone presentation</a:t>
            </a:r>
          </a:p>
        </p:txBody>
      </p:sp>
      <p:sp>
        <p:nvSpPr>
          <p:cNvPr id="3" name="Subtitle 2">
            <a:extLst>
              <a:ext uri="{FF2B5EF4-FFF2-40B4-BE49-F238E27FC236}">
                <a16:creationId xmlns:a16="http://schemas.microsoft.com/office/drawing/2014/main" id="{167FF949-0673-41DE-BC19-307F7123EC32}"/>
              </a:ext>
            </a:extLst>
          </p:cNvPr>
          <p:cNvSpPr>
            <a:spLocks noGrp="1"/>
          </p:cNvSpPr>
          <p:nvPr>
            <p:ph type="subTitle" idx="1"/>
          </p:nvPr>
        </p:nvSpPr>
        <p:spPr/>
        <p:txBody>
          <a:bodyPr/>
          <a:lstStyle/>
          <a:p>
            <a:r>
              <a:rPr lang="en-GB" dirty="0"/>
              <a:t>Kristin Kusheva </a:t>
            </a:r>
          </a:p>
          <a:p>
            <a:r>
              <a:rPr lang="en-GB" dirty="0"/>
              <a:t>July, 2019</a:t>
            </a:r>
          </a:p>
        </p:txBody>
      </p:sp>
    </p:spTree>
    <p:extLst>
      <p:ext uri="{BB962C8B-B14F-4D97-AF65-F5344CB8AC3E}">
        <p14:creationId xmlns:p14="http://schemas.microsoft.com/office/powerpoint/2010/main" val="284487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A6B779A2-E3F8-4C04-B4D2-571BDFCA63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200" y="183861"/>
            <a:ext cx="6875305" cy="5792445"/>
          </a:xfrm>
          <a:prstGeom prst="rect">
            <a:avLst/>
          </a:prstGeom>
        </p:spPr>
      </p:pic>
    </p:spTree>
    <p:extLst>
      <p:ext uri="{BB962C8B-B14F-4D97-AF65-F5344CB8AC3E}">
        <p14:creationId xmlns:p14="http://schemas.microsoft.com/office/powerpoint/2010/main" val="12525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756F-9320-4581-B552-9D82C7CAACE6}"/>
              </a:ext>
            </a:extLst>
          </p:cNvPr>
          <p:cNvSpPr>
            <a:spLocks noGrp="1"/>
          </p:cNvSpPr>
          <p:nvPr>
            <p:ph type="title"/>
          </p:nvPr>
        </p:nvSpPr>
        <p:spPr/>
        <p:txBody>
          <a:bodyPr/>
          <a:lstStyle/>
          <a:p>
            <a:r>
              <a:rPr lang="en-GB" dirty="0"/>
              <a:t>Total Food vs total feed production</a:t>
            </a:r>
          </a:p>
        </p:txBody>
      </p:sp>
      <p:pic>
        <p:nvPicPr>
          <p:cNvPr id="5" name="Content Placeholder 4" descr="A screenshot of a cell phone&#10;&#10;Description automatically generated">
            <a:extLst>
              <a:ext uri="{FF2B5EF4-FFF2-40B4-BE49-F238E27FC236}">
                <a16:creationId xmlns:a16="http://schemas.microsoft.com/office/drawing/2014/main" id="{2F86BDEC-8FE3-4316-AB34-8370E9EC6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444" y="1893926"/>
            <a:ext cx="4468239" cy="4297324"/>
          </a:xfrm>
        </p:spPr>
      </p:pic>
    </p:spTree>
    <p:extLst>
      <p:ext uri="{BB962C8B-B14F-4D97-AF65-F5344CB8AC3E}">
        <p14:creationId xmlns:p14="http://schemas.microsoft.com/office/powerpoint/2010/main" val="341594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34">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DEB9051-AFEB-48BA-8F85-D1770588A5B0}"/>
              </a:ext>
            </a:extLst>
          </p:cNvPr>
          <p:cNvSpPr>
            <a:spLocks noGrp="1"/>
          </p:cNvSpPr>
          <p:nvPr>
            <p:ph type="title"/>
          </p:nvPr>
        </p:nvSpPr>
        <p:spPr>
          <a:xfrm>
            <a:off x="6585200" y="967167"/>
            <a:ext cx="4151306" cy="2374516"/>
          </a:xfrm>
        </p:spPr>
        <p:txBody>
          <a:bodyPr vert="horz" lIns="91440" tIns="45720" rIns="91440" bIns="0" rtlCol="0" anchor="b">
            <a:normAutofit/>
          </a:bodyPr>
          <a:lstStyle/>
          <a:p>
            <a:pPr algn="ctr"/>
            <a:r>
              <a:rPr lang="en-US" sz="4800" dirty="0"/>
              <a:t>Top 10 items    of production </a:t>
            </a:r>
          </a:p>
        </p:txBody>
      </p:sp>
      <p:pic>
        <p:nvPicPr>
          <p:cNvPr id="11" name="Content Placeholder 7">
            <a:extLst>
              <a:ext uri="{FF2B5EF4-FFF2-40B4-BE49-F238E27FC236}">
                <a16:creationId xmlns:a16="http://schemas.microsoft.com/office/drawing/2014/main" id="{92E8962D-2E91-4D22-857A-55A82DD14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018" y="403244"/>
            <a:ext cx="5362982" cy="5377170"/>
          </a:xfrm>
          <a:prstGeom prst="rect">
            <a:avLst/>
          </a:prstGeom>
        </p:spPr>
      </p:pic>
      <p:cxnSp>
        <p:nvCxnSpPr>
          <p:cNvPr id="39" name="Straight Connector 38">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1" name="Picture 40">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85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B9A6492-5AAA-442A-B335-F4074A6A0E47}"/>
              </a:ext>
            </a:extLst>
          </p:cNvPr>
          <p:cNvSpPr>
            <a:spLocks noGrp="1"/>
          </p:cNvSpPr>
          <p:nvPr>
            <p:ph type="title"/>
          </p:nvPr>
        </p:nvSpPr>
        <p:spPr>
          <a:xfrm>
            <a:off x="7555992" y="707475"/>
            <a:ext cx="3157577" cy="1312001"/>
          </a:xfrm>
        </p:spPr>
        <p:txBody>
          <a:bodyPr vert="horz" lIns="91440" tIns="45720" rIns="91440" bIns="45720" rtlCol="0" anchor="t">
            <a:normAutofit/>
          </a:bodyPr>
          <a:lstStyle/>
          <a:p>
            <a:r>
              <a:rPr lang="en-US" sz="2200"/>
              <a:t>Food + Feed throughout the years (top 5 countries)</a:t>
            </a:r>
          </a:p>
        </p:txBody>
      </p:sp>
      <p:cxnSp>
        <p:nvCxnSpPr>
          <p:cNvPr id="92" name="Straight Connector 91">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4"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9" name="Content Placeholder 4" descr="A close up of a map&#10;&#10;Description automatically generated">
            <a:extLst>
              <a:ext uri="{FF2B5EF4-FFF2-40B4-BE49-F238E27FC236}">
                <a16:creationId xmlns:a16="http://schemas.microsoft.com/office/drawing/2014/main" id="{E2CB4531-0EC2-4F65-A83F-876ACF545E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9806" b="-1"/>
          <a:stretch/>
        </p:blipFill>
        <p:spPr>
          <a:xfrm>
            <a:off x="166514" y="707478"/>
            <a:ext cx="6864204" cy="5507039"/>
          </a:xfrm>
          <a:prstGeom prst="rect">
            <a:avLst/>
          </a:prstGeom>
        </p:spPr>
      </p:pic>
      <p:sp>
        <p:nvSpPr>
          <p:cNvPr id="6" name="TextBox 5">
            <a:extLst>
              <a:ext uri="{FF2B5EF4-FFF2-40B4-BE49-F238E27FC236}">
                <a16:creationId xmlns:a16="http://schemas.microsoft.com/office/drawing/2014/main" id="{174F583D-E5A1-4CD3-B32E-1300405915C2}"/>
              </a:ext>
            </a:extLst>
          </p:cNvPr>
          <p:cNvSpPr txBox="1"/>
          <p:nvPr/>
        </p:nvSpPr>
        <p:spPr>
          <a:xfrm>
            <a:off x="7554138" y="2273608"/>
            <a:ext cx="3159432" cy="3940925"/>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There is a possible correlation between the rise of the food production and the growing population in the countries. Thus, let’s </a:t>
            </a:r>
            <a:r>
              <a:rPr lang="en-US" dirty="0" err="1"/>
              <a:t>visualise</a:t>
            </a:r>
            <a:r>
              <a:rPr lang="en-US" dirty="0"/>
              <a:t> how is the food production is changing over the years in a country like Bulgaria, where the population is actually decreasing:</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390622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84E1-175A-4E8A-8A9A-781D526EFA01}"/>
              </a:ext>
            </a:extLst>
          </p:cNvPr>
          <p:cNvSpPr>
            <a:spLocks noGrp="1"/>
          </p:cNvSpPr>
          <p:nvPr>
            <p:ph type="title"/>
          </p:nvPr>
        </p:nvSpPr>
        <p:spPr>
          <a:xfrm>
            <a:off x="2095500" y="416129"/>
            <a:ext cx="8802136" cy="1049235"/>
          </a:xfrm>
        </p:spPr>
        <p:txBody>
          <a:bodyPr vert="horz" lIns="91440" tIns="45720" rIns="91440" bIns="45720" rtlCol="0" anchor="t">
            <a:normAutofit/>
          </a:bodyPr>
          <a:lstStyle/>
          <a:p>
            <a:r>
              <a:rPr lang="en-US" dirty="0"/>
              <a:t>The food production in Bulgaria over the years in units:</a:t>
            </a:r>
          </a:p>
        </p:txBody>
      </p:sp>
      <p:sp>
        <p:nvSpPr>
          <p:cNvPr id="6" name="TextBox 5">
            <a:extLst>
              <a:ext uri="{FF2B5EF4-FFF2-40B4-BE49-F238E27FC236}">
                <a16:creationId xmlns:a16="http://schemas.microsoft.com/office/drawing/2014/main" id="{9E647FDE-7EC6-4DBD-A5E9-96209D094592}"/>
              </a:ext>
            </a:extLst>
          </p:cNvPr>
          <p:cNvSpPr txBox="1"/>
          <p:nvPr/>
        </p:nvSpPr>
        <p:spPr>
          <a:xfrm>
            <a:off x="1857244" y="5392635"/>
            <a:ext cx="8048756"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A possible reason why we see the drop of the food production after 1990 might be the End of the Communist rule in 1989.</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5" name="Content Placeholder 4" descr="A map of a person&#10;&#10;Description automatically generated">
            <a:extLst>
              <a:ext uri="{FF2B5EF4-FFF2-40B4-BE49-F238E27FC236}">
                <a16:creationId xmlns:a16="http://schemas.microsoft.com/office/drawing/2014/main" id="{BE14DE06-0A19-4CBD-BEC2-7519CA733B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0453" y="1558075"/>
            <a:ext cx="5751092" cy="3741849"/>
          </a:xfrm>
          <a:prstGeom prst="rect">
            <a:avLst/>
          </a:prstGeom>
        </p:spPr>
      </p:pic>
    </p:spTree>
    <p:extLst>
      <p:ext uri="{BB962C8B-B14F-4D97-AF65-F5344CB8AC3E}">
        <p14:creationId xmlns:p14="http://schemas.microsoft.com/office/powerpoint/2010/main" val="30221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4" name="Rectangle 21">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5" name="Picture 23">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6" name="Straight Connector 25">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27">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8" name="Rectangle 29">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31">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27F30AE-A269-4C9D-A47B-14F6A5D73CD5}"/>
              </a:ext>
            </a:extLst>
          </p:cNvPr>
          <p:cNvSpPr>
            <a:spLocks noGrp="1"/>
          </p:cNvSpPr>
          <p:nvPr>
            <p:ph type="title"/>
          </p:nvPr>
        </p:nvSpPr>
        <p:spPr>
          <a:xfrm>
            <a:off x="659301" y="1474969"/>
            <a:ext cx="2823919" cy="1868760"/>
          </a:xfrm>
        </p:spPr>
        <p:txBody>
          <a:bodyPr vert="horz" lIns="91440" tIns="45720" rIns="91440" bIns="0" rtlCol="0" anchor="b">
            <a:normAutofit fontScale="90000"/>
          </a:bodyPr>
          <a:lstStyle/>
          <a:p>
            <a:r>
              <a:rPr lang="en-US" sz="3600" dirty="0"/>
              <a:t>Aim 2):</a:t>
            </a:r>
            <a:br>
              <a:rPr lang="en-US" sz="3600" dirty="0"/>
            </a:br>
            <a:r>
              <a:rPr lang="en-US" sz="3600" dirty="0"/>
              <a:t>Modelling using </a:t>
            </a:r>
            <a:r>
              <a:rPr lang="en-US" sz="3600" dirty="0" err="1"/>
              <a:t>arima</a:t>
            </a:r>
            <a:endParaRPr lang="en-US" sz="3600" dirty="0"/>
          </a:p>
        </p:txBody>
      </p:sp>
      <p:cxnSp>
        <p:nvCxnSpPr>
          <p:cNvPr id="60" name="Straight Connector 33">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a16="http://schemas.microsoft.com/office/drawing/2014/main" id="{FA1EC11E-EBC8-4C0A-9102-0941D568CEC1}"/>
              </a:ext>
            </a:extLst>
          </p:cNvPr>
          <p:cNvPicPr>
            <a:picLocks noChangeAspect="1"/>
          </p:cNvPicPr>
          <p:nvPr/>
        </p:nvPicPr>
        <p:blipFill>
          <a:blip r:embed="rId3"/>
          <a:stretch>
            <a:fillRect/>
          </a:stretch>
        </p:blipFill>
        <p:spPr>
          <a:xfrm>
            <a:off x="5900998" y="1896860"/>
            <a:ext cx="3362762" cy="2328713"/>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1A63331-627C-4947-944F-57F8DBF87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196" y="4226653"/>
            <a:ext cx="8340940" cy="1754232"/>
          </a:xfrm>
          <a:prstGeom prst="rect">
            <a:avLst/>
          </a:prstGeom>
        </p:spPr>
      </p:pic>
      <p:pic>
        <p:nvPicPr>
          <p:cNvPr id="16" name="Content Placeholder 15" descr="A screenshot of a cell phone&#10;&#10;Description automatically generated">
            <a:extLst>
              <a:ext uri="{FF2B5EF4-FFF2-40B4-BE49-F238E27FC236}">
                <a16:creationId xmlns:a16="http://schemas.microsoft.com/office/drawing/2014/main" id="{CE773725-A459-430C-BE22-476C0B51CDA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529195" y="690301"/>
            <a:ext cx="8340940" cy="1205479"/>
          </a:xfrm>
          <a:prstGeom prst="rect">
            <a:avLst/>
          </a:prstGeom>
        </p:spPr>
      </p:pic>
      <p:pic>
        <p:nvPicPr>
          <p:cNvPr id="36" name="Picture 35">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 name="Straight Connector 37">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93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14">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E7E9E59-B7E3-4CF5-9493-F033A5F7662D}"/>
              </a:ext>
            </a:extLst>
          </p:cNvPr>
          <p:cNvSpPr>
            <a:spLocks noGrp="1"/>
          </p:cNvSpPr>
          <p:nvPr>
            <p:ph type="title"/>
          </p:nvPr>
        </p:nvSpPr>
        <p:spPr>
          <a:xfrm>
            <a:off x="7306146" y="677563"/>
            <a:ext cx="4158749" cy="1049235"/>
          </a:xfrm>
        </p:spPr>
        <p:txBody>
          <a:bodyPr>
            <a:normAutofit/>
          </a:bodyPr>
          <a:lstStyle/>
          <a:p>
            <a:r>
              <a:rPr lang="en-GB" dirty="0"/>
              <a:t>Modelling using </a:t>
            </a:r>
            <a:r>
              <a:rPr lang="en-GB" dirty="0" err="1"/>
              <a:t>arima</a:t>
            </a:r>
            <a:r>
              <a:rPr lang="en-GB" dirty="0"/>
              <a:t> cont.</a:t>
            </a:r>
          </a:p>
        </p:txBody>
      </p:sp>
      <p:sp>
        <p:nvSpPr>
          <p:cNvPr id="27" name="Rectangle 16">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descr="A close up of a map&#10;&#10;Description automatically generated">
            <a:extLst>
              <a:ext uri="{FF2B5EF4-FFF2-40B4-BE49-F238E27FC236}">
                <a16:creationId xmlns:a16="http://schemas.microsoft.com/office/drawing/2014/main" id="{71A0C8BC-4A89-44AD-AEF1-A41C8678F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57" y="696052"/>
            <a:ext cx="6310687" cy="4105941"/>
          </a:xfrm>
          <a:prstGeom prst="rect">
            <a:avLst/>
          </a:prstGeom>
        </p:spPr>
      </p:pic>
      <p:sp>
        <p:nvSpPr>
          <p:cNvPr id="8" name="Content Placeholder 7">
            <a:extLst>
              <a:ext uri="{FF2B5EF4-FFF2-40B4-BE49-F238E27FC236}">
                <a16:creationId xmlns:a16="http://schemas.microsoft.com/office/drawing/2014/main" id="{BA7ECAB9-237A-44FE-8902-548A306E2F79}"/>
              </a:ext>
            </a:extLst>
          </p:cNvPr>
          <p:cNvSpPr>
            <a:spLocks noGrp="1"/>
          </p:cNvSpPr>
          <p:nvPr>
            <p:ph idx="1"/>
          </p:nvPr>
        </p:nvSpPr>
        <p:spPr>
          <a:xfrm>
            <a:off x="7306145" y="2141258"/>
            <a:ext cx="4158750" cy="3450613"/>
          </a:xfrm>
        </p:spPr>
        <p:txBody>
          <a:bodyPr>
            <a:normAutofit lnSpcReduction="10000"/>
          </a:bodyPr>
          <a:lstStyle/>
          <a:p>
            <a:r>
              <a:rPr lang="en-GB" dirty="0"/>
              <a:t>Our Arima model predicts that during the next 3 years the total food production in Bulgaria will continue to decrease. This is what the predictions for its population show as well, so for further studies, it is highly recommended to look for a correlation between the population number and the food production in a given country.</a:t>
            </a:r>
          </a:p>
        </p:txBody>
      </p:sp>
      <p:pic>
        <p:nvPicPr>
          <p:cNvPr id="28" name="Picture 18">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0">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2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B676AAF-5B8C-4C46-8A56-C67447CC05F5}"/>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2200"/>
              <a:t>Aim 3):</a:t>
            </a:r>
            <a:br>
              <a:rPr lang="en-US" sz="2200"/>
            </a:br>
            <a:r>
              <a:rPr lang="en-US" sz="2200"/>
              <a:t>constructing a classification model</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506FA83B-5967-4B45-8170-75E5D8C002B3}"/>
              </a:ext>
            </a:extLst>
          </p:cNvPr>
          <p:cNvSpPr txBox="1"/>
          <p:nvPr/>
        </p:nvSpPr>
        <p:spPr>
          <a:xfrm>
            <a:off x="1047447" y="2268123"/>
            <a:ext cx="4580038" cy="3846927"/>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Using various classification algorithms, our aim is to predict if an Element is ‘Food’ or ‘Feed’ – a.k.a. if it is for humans or for animals.</a:t>
            </a:r>
          </a:p>
          <a:p>
            <a:pPr indent="-228600" defTabSz="914400">
              <a:lnSpc>
                <a:spcPct val="120000"/>
              </a:lnSpc>
              <a:spcAft>
                <a:spcPts val="600"/>
              </a:spcAft>
              <a:buClr>
                <a:schemeClr val="accent1"/>
              </a:buClr>
              <a:buSzPct val="100000"/>
              <a:buFont typeface="Arial" panose="020B0604020202020204" pitchFamily="34" charset="0"/>
              <a:buChar char="•"/>
            </a:pPr>
            <a:r>
              <a:rPr lang="en-US" dirty="0"/>
              <a:t>First, we have to create dummy variables for categorical features and we will use the </a:t>
            </a:r>
            <a:r>
              <a:rPr lang="en-US" dirty="0" err="1"/>
              <a:t>get_dummy</a:t>
            </a:r>
            <a:r>
              <a:rPr lang="en-US" dirty="0"/>
              <a:t> function to turn them into numerical features.</a:t>
            </a:r>
          </a:p>
          <a:p>
            <a:pPr defTabSz="914400">
              <a:lnSpc>
                <a:spcPct val="120000"/>
              </a:lnSpc>
              <a:spcAft>
                <a:spcPts val="600"/>
              </a:spcAft>
              <a:buClr>
                <a:schemeClr val="accent1"/>
              </a:buClr>
              <a:buSzPct val="100000"/>
            </a:pP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646EB48A-7C36-4408-A825-2407E69B8F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7788" y="1044721"/>
            <a:ext cx="6403791" cy="3227107"/>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291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1E4DD0B3-EBA8-4C2C-B096-42E6E18B9E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0384" y="2432168"/>
            <a:ext cx="8830917" cy="2349382"/>
          </a:xfrm>
          <a:prstGeom prst="rect">
            <a:avLst/>
          </a:prstGeom>
        </p:spPr>
      </p:pic>
      <p:sp>
        <p:nvSpPr>
          <p:cNvPr id="6" name="TextBox 5">
            <a:extLst>
              <a:ext uri="{FF2B5EF4-FFF2-40B4-BE49-F238E27FC236}">
                <a16:creationId xmlns:a16="http://schemas.microsoft.com/office/drawing/2014/main" id="{511B74B7-D6B8-46AD-A4A9-F02F0FEB9E37}"/>
              </a:ext>
            </a:extLst>
          </p:cNvPr>
          <p:cNvSpPr txBox="1"/>
          <p:nvPr/>
        </p:nvSpPr>
        <p:spPr>
          <a:xfrm>
            <a:off x="1710699" y="567934"/>
            <a:ext cx="7719051"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The next step is to define our features and our target variable(the one that we want to predict); of course we split them into train and test subsets:</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2856736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8C84-A608-40B5-B5C4-0DCDCDAAA2B4}"/>
              </a:ext>
            </a:extLst>
          </p:cNvPr>
          <p:cNvSpPr>
            <a:spLocks noGrp="1"/>
          </p:cNvSpPr>
          <p:nvPr>
            <p:ph type="title"/>
          </p:nvPr>
        </p:nvSpPr>
        <p:spPr/>
        <p:txBody>
          <a:bodyPr/>
          <a:lstStyle/>
          <a:p>
            <a:r>
              <a:rPr lang="en-GB" b="1" dirty="0" err="1"/>
              <a:t>bernoulli</a:t>
            </a:r>
            <a:r>
              <a:rPr lang="en-GB" b="1" dirty="0"/>
              <a:t> Naive Bayes</a:t>
            </a:r>
            <a:r>
              <a:rPr lang="en-GB" dirty="0"/>
              <a:t> Classifier</a:t>
            </a:r>
          </a:p>
        </p:txBody>
      </p:sp>
      <p:pic>
        <p:nvPicPr>
          <p:cNvPr id="5" name="Content Placeholder 4" descr="A screenshot of a cell phone&#10;&#10;Description automatically generated">
            <a:extLst>
              <a:ext uri="{FF2B5EF4-FFF2-40B4-BE49-F238E27FC236}">
                <a16:creationId xmlns:a16="http://schemas.microsoft.com/office/drawing/2014/main" id="{EA2D6301-6CE2-432D-9FCD-94F74A58BD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3166" y="1853754"/>
            <a:ext cx="7215584" cy="3882937"/>
          </a:xfrm>
        </p:spPr>
      </p:pic>
      <p:sp>
        <p:nvSpPr>
          <p:cNvPr id="6" name="TextBox 5">
            <a:extLst>
              <a:ext uri="{FF2B5EF4-FFF2-40B4-BE49-F238E27FC236}">
                <a16:creationId xmlns:a16="http://schemas.microsoft.com/office/drawing/2014/main" id="{AE28FBF0-D79F-4406-8CE7-4CE74A41706C}"/>
              </a:ext>
            </a:extLst>
          </p:cNvPr>
          <p:cNvSpPr txBox="1"/>
          <p:nvPr/>
        </p:nvSpPr>
        <p:spPr>
          <a:xfrm>
            <a:off x="1451579" y="5736691"/>
            <a:ext cx="8740171" cy="369332"/>
          </a:xfrm>
          <a:prstGeom prst="rect">
            <a:avLst/>
          </a:prstGeom>
          <a:noFill/>
        </p:spPr>
        <p:txBody>
          <a:bodyPr wrap="square" rtlCol="0">
            <a:spAutoFit/>
          </a:bodyPr>
          <a:lstStyle/>
          <a:p>
            <a:r>
              <a:rPr lang="en-GB" dirty="0"/>
              <a:t>Our model is not performing very well – it is just 62% accurate. Let’s try another algorithm.</a:t>
            </a:r>
          </a:p>
        </p:txBody>
      </p:sp>
    </p:spTree>
    <p:extLst>
      <p:ext uri="{BB962C8B-B14F-4D97-AF65-F5344CB8AC3E}">
        <p14:creationId xmlns:p14="http://schemas.microsoft.com/office/powerpoint/2010/main" val="349503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BDC4-0B49-428B-8B6F-7AC18C65B343}"/>
              </a:ext>
            </a:extLst>
          </p:cNvPr>
          <p:cNvSpPr>
            <a:spLocks noGrp="1"/>
          </p:cNvSpPr>
          <p:nvPr>
            <p:ph type="title"/>
          </p:nvPr>
        </p:nvSpPr>
        <p:spPr>
          <a:xfrm>
            <a:off x="1451579" y="804519"/>
            <a:ext cx="9603275" cy="1049235"/>
          </a:xfrm>
        </p:spPr>
        <p:txBody>
          <a:bodyPr/>
          <a:lstStyle/>
          <a:p>
            <a:r>
              <a:rPr lang="en-GB" dirty="0"/>
              <a:t>Overview</a:t>
            </a:r>
          </a:p>
        </p:txBody>
      </p:sp>
      <p:sp>
        <p:nvSpPr>
          <p:cNvPr id="3" name="Content Placeholder 2">
            <a:extLst>
              <a:ext uri="{FF2B5EF4-FFF2-40B4-BE49-F238E27FC236}">
                <a16:creationId xmlns:a16="http://schemas.microsoft.com/office/drawing/2014/main" id="{78ACCFCD-F5BA-48AA-88EA-EB26993AD6DD}"/>
              </a:ext>
            </a:extLst>
          </p:cNvPr>
          <p:cNvSpPr>
            <a:spLocks noGrp="1"/>
          </p:cNvSpPr>
          <p:nvPr>
            <p:ph idx="1"/>
          </p:nvPr>
        </p:nvSpPr>
        <p:spPr>
          <a:xfrm>
            <a:off x="275555" y="1889994"/>
            <a:ext cx="9603275" cy="4037749"/>
          </a:xfrm>
        </p:spPr>
        <p:txBody>
          <a:bodyPr>
            <a:normAutofit fontScale="92500" lnSpcReduction="10000"/>
          </a:bodyPr>
          <a:lstStyle/>
          <a:p>
            <a:r>
              <a:rPr lang="en-GB"/>
              <a:t>In November 2011, the global human population passed a significant milestone, reaching seven billion people. By the year 2050, the Population Division of the United Nations (2011) predicts that the planet will support more than nine billion people.</a:t>
            </a:r>
          </a:p>
          <a:p>
            <a:r>
              <a:rPr lang="en-GB"/>
              <a:t> According to the Food and Agriculture Organization of the United Nations (FAO) (2013a), demand for food, fuel, and fiber will thus increase 60% by the year 2050.</a:t>
            </a:r>
          </a:p>
          <a:p>
            <a:r>
              <a:rPr lang="en-GB"/>
              <a:t>The global population is predicted to face a growing food crisis during the next century. Worldwide, one in seven people have insufficient energy and protein within their diet to maintain health and well-being (Godfray et al. 2010) </a:t>
            </a:r>
          </a:p>
          <a:p>
            <a:r>
              <a:rPr lang="en-GB"/>
              <a:t>Principal concerns relating to food sustainability in developing regions currently focus on limited food availability due, at the farm-level, to low agricultural yields, lack of producer education, and inadequacies of transport and sanitary infrastructure (Godfray et al. 2010).</a:t>
            </a:r>
            <a:endParaRPr lang="en-GB" dirty="0"/>
          </a:p>
        </p:txBody>
      </p:sp>
      <p:pic>
        <p:nvPicPr>
          <p:cNvPr id="5" name="Picture 4" descr="A close up of text on a white background&#10;&#10;Description automatically generated">
            <a:extLst>
              <a:ext uri="{FF2B5EF4-FFF2-40B4-BE49-F238E27FC236}">
                <a16:creationId xmlns:a16="http://schemas.microsoft.com/office/drawing/2014/main" id="{C9155457-4D75-4468-BE87-2EE17E830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8795" y="2594098"/>
            <a:ext cx="2430514" cy="2629540"/>
          </a:xfrm>
          <a:prstGeom prst="rect">
            <a:avLst/>
          </a:prstGeom>
        </p:spPr>
      </p:pic>
    </p:spTree>
    <p:extLst>
      <p:ext uri="{BB962C8B-B14F-4D97-AF65-F5344CB8AC3E}">
        <p14:creationId xmlns:p14="http://schemas.microsoft.com/office/powerpoint/2010/main" val="179899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CBC6-B4BC-4125-8385-D31765CD2F3A}"/>
              </a:ext>
            </a:extLst>
          </p:cNvPr>
          <p:cNvSpPr>
            <a:spLocks noGrp="1"/>
          </p:cNvSpPr>
          <p:nvPr>
            <p:ph type="title"/>
          </p:nvPr>
        </p:nvSpPr>
        <p:spPr/>
        <p:txBody>
          <a:bodyPr/>
          <a:lstStyle/>
          <a:p>
            <a:r>
              <a:rPr lang="en-GB" b="1" dirty="0" err="1"/>
              <a:t>Knn</a:t>
            </a:r>
            <a:r>
              <a:rPr lang="en-GB" dirty="0"/>
              <a:t> classifier</a:t>
            </a:r>
          </a:p>
        </p:txBody>
      </p:sp>
      <p:pic>
        <p:nvPicPr>
          <p:cNvPr id="5" name="Content Placeholder 4" descr="A screenshot of a cell phone&#10;&#10;Description automatically generated">
            <a:extLst>
              <a:ext uri="{FF2B5EF4-FFF2-40B4-BE49-F238E27FC236}">
                <a16:creationId xmlns:a16="http://schemas.microsoft.com/office/drawing/2014/main" id="{3E6ECCC2-5EF4-4F26-B99A-2B6F1C947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6334" y="804519"/>
            <a:ext cx="6465856" cy="4624731"/>
          </a:xfrm>
        </p:spPr>
      </p:pic>
      <p:sp>
        <p:nvSpPr>
          <p:cNvPr id="6" name="TextBox 5">
            <a:extLst>
              <a:ext uri="{FF2B5EF4-FFF2-40B4-BE49-F238E27FC236}">
                <a16:creationId xmlns:a16="http://schemas.microsoft.com/office/drawing/2014/main" id="{1388C193-5922-49BE-9410-2C782338C87B}"/>
              </a:ext>
            </a:extLst>
          </p:cNvPr>
          <p:cNvSpPr txBox="1"/>
          <p:nvPr/>
        </p:nvSpPr>
        <p:spPr>
          <a:xfrm>
            <a:off x="1451579" y="2228850"/>
            <a:ext cx="3771900" cy="923330"/>
          </a:xfrm>
          <a:prstGeom prst="rect">
            <a:avLst/>
          </a:prstGeom>
          <a:noFill/>
        </p:spPr>
        <p:txBody>
          <a:bodyPr wrap="square" rtlCol="0">
            <a:spAutoFit/>
          </a:bodyPr>
          <a:lstStyle/>
          <a:p>
            <a:r>
              <a:rPr lang="en-GB" dirty="0"/>
              <a:t>This model performs much better with 80% accuracy. So far this is the best fit.</a:t>
            </a:r>
          </a:p>
        </p:txBody>
      </p:sp>
    </p:spTree>
    <p:extLst>
      <p:ext uri="{BB962C8B-B14F-4D97-AF65-F5344CB8AC3E}">
        <p14:creationId xmlns:p14="http://schemas.microsoft.com/office/powerpoint/2010/main" val="206718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B8E9-7638-48DB-A3CF-45E072364DAB}"/>
              </a:ext>
            </a:extLst>
          </p:cNvPr>
          <p:cNvSpPr>
            <a:spLocks noGrp="1"/>
          </p:cNvSpPr>
          <p:nvPr>
            <p:ph type="title"/>
          </p:nvPr>
        </p:nvSpPr>
        <p:spPr/>
        <p:txBody>
          <a:bodyPr/>
          <a:lstStyle/>
          <a:p>
            <a:r>
              <a:rPr lang="en-GB" b="1" dirty="0"/>
              <a:t>Logistic regression </a:t>
            </a:r>
          </a:p>
        </p:txBody>
      </p:sp>
      <p:pic>
        <p:nvPicPr>
          <p:cNvPr id="5" name="Content Placeholder 4" descr="A screenshot of a cell phone&#10;&#10;Description automatically generated">
            <a:extLst>
              <a:ext uri="{FF2B5EF4-FFF2-40B4-BE49-F238E27FC236}">
                <a16:creationId xmlns:a16="http://schemas.microsoft.com/office/drawing/2014/main" id="{C8BAFFEA-79A0-4DFF-B4FD-8662A7484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94628"/>
            <a:ext cx="6174607" cy="3905625"/>
          </a:xfrm>
        </p:spPr>
      </p:pic>
    </p:spTree>
    <p:extLst>
      <p:ext uri="{BB962C8B-B14F-4D97-AF65-F5344CB8AC3E}">
        <p14:creationId xmlns:p14="http://schemas.microsoft.com/office/powerpoint/2010/main" val="2998717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DD62-344D-4C83-8498-9E44D12489D5}"/>
              </a:ext>
            </a:extLst>
          </p:cNvPr>
          <p:cNvSpPr>
            <a:spLocks noGrp="1"/>
          </p:cNvSpPr>
          <p:nvPr>
            <p:ph type="title"/>
          </p:nvPr>
        </p:nvSpPr>
        <p:spPr/>
        <p:txBody>
          <a:bodyPr/>
          <a:lstStyle/>
          <a:p>
            <a:r>
              <a:rPr lang="en-GB" b="1" dirty="0"/>
              <a:t>Logistic regression </a:t>
            </a:r>
            <a:r>
              <a:rPr lang="en-GB" dirty="0" err="1"/>
              <a:t>cont</a:t>
            </a:r>
            <a:endParaRPr lang="en-GB" dirty="0"/>
          </a:p>
        </p:txBody>
      </p:sp>
      <p:pic>
        <p:nvPicPr>
          <p:cNvPr id="5" name="Content Placeholder 4" descr="A screenshot of a cell phone&#10;&#10;Description automatically generated">
            <a:extLst>
              <a:ext uri="{FF2B5EF4-FFF2-40B4-BE49-F238E27FC236}">
                <a16:creationId xmlns:a16="http://schemas.microsoft.com/office/drawing/2014/main" id="{A814124F-0203-4EAC-8C14-C41EDD09B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5770" y="2196915"/>
            <a:ext cx="3018266" cy="2443358"/>
          </a:xfrm>
        </p:spPr>
      </p:pic>
      <p:sp>
        <p:nvSpPr>
          <p:cNvPr id="6" name="TextBox 5">
            <a:extLst>
              <a:ext uri="{FF2B5EF4-FFF2-40B4-BE49-F238E27FC236}">
                <a16:creationId xmlns:a16="http://schemas.microsoft.com/office/drawing/2014/main" id="{F377F898-9760-4E6A-8CF5-381BA4EB9803}"/>
              </a:ext>
            </a:extLst>
          </p:cNvPr>
          <p:cNvSpPr txBox="1"/>
          <p:nvPr/>
        </p:nvSpPr>
        <p:spPr>
          <a:xfrm>
            <a:off x="1343891" y="2196915"/>
            <a:ext cx="5708073" cy="2308324"/>
          </a:xfrm>
          <a:prstGeom prst="rect">
            <a:avLst/>
          </a:prstGeom>
          <a:noFill/>
        </p:spPr>
        <p:txBody>
          <a:bodyPr wrap="square" rtlCol="0">
            <a:spAutoFit/>
          </a:bodyPr>
          <a:lstStyle/>
          <a:p>
            <a:r>
              <a:rPr lang="en-GB" dirty="0"/>
              <a:t>This model shows less accuracy than the </a:t>
            </a:r>
            <a:r>
              <a:rPr lang="en-GB" dirty="0" err="1"/>
              <a:t>Kneighbors</a:t>
            </a:r>
            <a:r>
              <a:rPr lang="en-GB" dirty="0"/>
              <a:t> Classifier but it is more accurate than the </a:t>
            </a:r>
            <a:r>
              <a:rPr lang="en-GB" dirty="0" err="1"/>
              <a:t>Bermoulli</a:t>
            </a:r>
            <a:r>
              <a:rPr lang="en-GB" dirty="0"/>
              <a:t> one. Judging by the confusing matrix, it seems like the Type 2 error is twice as much as the Type 1 error.  So the problem is that it classifies some of the Elements as ‘Food’ but they are actually ‘Feed’</a:t>
            </a:r>
          </a:p>
          <a:p>
            <a:r>
              <a:rPr lang="en-GB" dirty="0"/>
              <a:t>To conclude, our best model is created when using the KNN classifier. So, hey, KNN:  </a:t>
            </a:r>
          </a:p>
        </p:txBody>
      </p:sp>
      <p:pic>
        <p:nvPicPr>
          <p:cNvPr id="3" name="Picture 2">
            <a:extLst>
              <a:ext uri="{FF2B5EF4-FFF2-40B4-BE49-F238E27FC236}">
                <a16:creationId xmlns:a16="http://schemas.microsoft.com/office/drawing/2014/main" id="{B05D993D-9AFB-427C-A829-632C5FB6382B}"/>
              </a:ext>
            </a:extLst>
          </p:cNvPr>
          <p:cNvPicPr>
            <a:picLocks noChangeAspect="1"/>
          </p:cNvPicPr>
          <p:nvPr/>
        </p:nvPicPr>
        <p:blipFill>
          <a:blip r:embed="rId3"/>
          <a:stretch>
            <a:fillRect/>
          </a:stretch>
        </p:blipFill>
        <p:spPr>
          <a:xfrm>
            <a:off x="3274497" y="4640273"/>
            <a:ext cx="1846860" cy="1422082"/>
          </a:xfrm>
          <a:prstGeom prst="rect">
            <a:avLst/>
          </a:prstGeom>
        </p:spPr>
      </p:pic>
    </p:spTree>
    <p:extLst>
      <p:ext uri="{BB962C8B-B14F-4D97-AF65-F5344CB8AC3E}">
        <p14:creationId xmlns:p14="http://schemas.microsoft.com/office/powerpoint/2010/main" val="3173079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9AC6-6A9C-47A1-BB09-34BB75210422}"/>
              </a:ext>
            </a:extLst>
          </p:cNvPr>
          <p:cNvSpPr>
            <a:spLocks noGrp="1"/>
          </p:cNvSpPr>
          <p:nvPr>
            <p:ph type="title"/>
          </p:nvPr>
        </p:nvSpPr>
        <p:spPr/>
        <p:txBody>
          <a:bodyPr/>
          <a:lstStyle/>
          <a:p>
            <a:r>
              <a:rPr lang="en-GB" dirty="0"/>
              <a:t>The </a:t>
            </a:r>
            <a:r>
              <a:rPr lang="en-GB" dirty="0" err="1"/>
              <a:t>grande</a:t>
            </a:r>
            <a:r>
              <a:rPr lang="en-GB" dirty="0"/>
              <a:t> conclusion</a:t>
            </a:r>
          </a:p>
        </p:txBody>
      </p:sp>
      <p:sp>
        <p:nvSpPr>
          <p:cNvPr id="4" name="Content Placeholder 3">
            <a:extLst>
              <a:ext uri="{FF2B5EF4-FFF2-40B4-BE49-F238E27FC236}">
                <a16:creationId xmlns:a16="http://schemas.microsoft.com/office/drawing/2014/main" id="{AF039849-C936-4F41-A1F6-BBA34A5AA3C6}"/>
              </a:ext>
            </a:extLst>
          </p:cNvPr>
          <p:cNvSpPr>
            <a:spLocks noGrp="1"/>
          </p:cNvSpPr>
          <p:nvPr>
            <p:ph idx="1"/>
          </p:nvPr>
        </p:nvSpPr>
        <p:spPr>
          <a:xfrm>
            <a:off x="1451579" y="2015732"/>
            <a:ext cx="9998299" cy="4037749"/>
          </a:xfrm>
        </p:spPr>
        <p:txBody>
          <a:bodyPr>
            <a:normAutofit fontScale="92500" lnSpcReduction="20000"/>
          </a:bodyPr>
          <a:lstStyle/>
          <a:p>
            <a:r>
              <a:rPr lang="en-GB" b="1" dirty="0"/>
              <a:t>Summarising the results:</a:t>
            </a:r>
          </a:p>
          <a:p>
            <a:r>
              <a:rPr lang="en-GB" dirty="0"/>
              <a:t>- the model using KNN classifier shows the best accuracy rate– more than 80%; it is good for classifying the Items into either Food or Feed category.</a:t>
            </a:r>
          </a:p>
          <a:p>
            <a:r>
              <a:rPr lang="en-GB" dirty="0"/>
              <a:t>- our Arima model shows that the total food production in Bulgaria will continue to decrease during the next 3 years.</a:t>
            </a:r>
          </a:p>
          <a:p>
            <a:r>
              <a:rPr lang="en-GB" b="1" dirty="0"/>
              <a:t>What could that solution mean moving forward – further studies</a:t>
            </a:r>
          </a:p>
          <a:p>
            <a:r>
              <a:rPr lang="en-GB" dirty="0"/>
              <a:t>- Why in some countries the food production rapidly increases, (China) in some it stays the same (Germany) and in some it declines? (Bulgaria); there is a possible link between the amount of food production and the population growth </a:t>
            </a:r>
          </a:p>
          <a:p>
            <a:r>
              <a:rPr lang="en-GB" dirty="0"/>
              <a:t>- judging by the amount of food produced, we can identify if it is food or feed; what else could be a feature that helps identifying the item?</a:t>
            </a:r>
          </a:p>
          <a:p>
            <a:pPr marL="0" indent="0">
              <a:buNone/>
            </a:pPr>
            <a:endParaRPr lang="en-GB" dirty="0"/>
          </a:p>
        </p:txBody>
      </p:sp>
    </p:spTree>
    <p:extLst>
      <p:ext uri="{BB962C8B-B14F-4D97-AF65-F5344CB8AC3E}">
        <p14:creationId xmlns:p14="http://schemas.microsoft.com/office/powerpoint/2010/main" val="3289129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8C2E-4075-41DA-AF23-E137AE72A2B1}"/>
              </a:ext>
            </a:extLst>
          </p:cNvPr>
          <p:cNvSpPr>
            <a:spLocks noGrp="1"/>
          </p:cNvSpPr>
          <p:nvPr>
            <p:ph type="title"/>
          </p:nvPr>
        </p:nvSpPr>
        <p:spPr>
          <a:xfrm>
            <a:off x="3475587" y="366369"/>
            <a:ext cx="9603275" cy="1049235"/>
          </a:xfrm>
        </p:spPr>
        <p:txBody>
          <a:bodyPr/>
          <a:lstStyle/>
          <a:p>
            <a:r>
              <a:rPr lang="en-GB" dirty="0"/>
              <a:t>Thanks for watching </a:t>
            </a:r>
            <a:r>
              <a:rPr lang="en-GB" dirty="0">
                <a:sym typeface="Wingdings" panose="05000000000000000000" pitchFamily="2" charset="2"/>
              </a:rPr>
              <a:t></a:t>
            </a:r>
            <a:endParaRPr lang="en-GB" dirty="0"/>
          </a:p>
        </p:txBody>
      </p:sp>
      <p:pic>
        <p:nvPicPr>
          <p:cNvPr id="5" name="Content Placeholder 4" descr="A close up of a cow&#10;&#10;Description automatically generated">
            <a:extLst>
              <a:ext uri="{FF2B5EF4-FFF2-40B4-BE49-F238E27FC236}">
                <a16:creationId xmlns:a16="http://schemas.microsoft.com/office/drawing/2014/main" id="{A78E9930-2BBC-4FE7-A5F7-1208BC3E0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9100" y="2183606"/>
            <a:ext cx="4048125" cy="3114675"/>
          </a:xfrm>
        </p:spPr>
      </p:pic>
    </p:spTree>
    <p:extLst>
      <p:ext uri="{BB962C8B-B14F-4D97-AF65-F5344CB8AC3E}">
        <p14:creationId xmlns:p14="http://schemas.microsoft.com/office/powerpoint/2010/main" val="2401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9B28-77C3-4CD3-AEA8-5637386DE8E6}"/>
              </a:ext>
            </a:extLst>
          </p:cNvPr>
          <p:cNvSpPr>
            <a:spLocks noGrp="1"/>
          </p:cNvSpPr>
          <p:nvPr>
            <p:ph type="title"/>
          </p:nvPr>
        </p:nvSpPr>
        <p:spPr/>
        <p:txBody>
          <a:bodyPr/>
          <a:lstStyle/>
          <a:p>
            <a:r>
              <a:rPr lang="en-GB" dirty="0"/>
              <a:t>Food vs. feed</a:t>
            </a:r>
          </a:p>
        </p:txBody>
      </p:sp>
      <p:sp>
        <p:nvSpPr>
          <p:cNvPr id="3" name="Content Placeholder 2">
            <a:extLst>
              <a:ext uri="{FF2B5EF4-FFF2-40B4-BE49-F238E27FC236}">
                <a16:creationId xmlns:a16="http://schemas.microsoft.com/office/drawing/2014/main" id="{70E48AF7-5BEA-4BD2-B278-FE406E400BCE}"/>
              </a:ext>
            </a:extLst>
          </p:cNvPr>
          <p:cNvSpPr>
            <a:spLocks noGrp="1"/>
          </p:cNvSpPr>
          <p:nvPr>
            <p:ph idx="1"/>
          </p:nvPr>
        </p:nvSpPr>
        <p:spPr>
          <a:xfrm>
            <a:off x="1451579" y="2015732"/>
            <a:ext cx="9603275" cy="1906911"/>
          </a:xfrm>
        </p:spPr>
        <p:txBody>
          <a:bodyPr/>
          <a:lstStyle/>
          <a:p>
            <a:r>
              <a:rPr lang="en-GB" dirty="0"/>
              <a:t> The solutions to fight with the upcoming crisis include changing the way we grow our food and changing the way we eat. To make things harder, the world's climate is changing and it is both affecting and affected by the way we grow our food – agriculture.</a:t>
            </a:r>
          </a:p>
          <a:p>
            <a:r>
              <a:rPr lang="en-GB" dirty="0"/>
              <a:t>Food VS Feed - </a:t>
            </a:r>
            <a:r>
              <a:rPr lang="en-GB" i="1" dirty="0"/>
              <a:t>feed </a:t>
            </a:r>
            <a:r>
              <a:rPr lang="en-GB" dirty="0"/>
              <a:t>refers to </a:t>
            </a:r>
            <a:r>
              <a:rPr lang="en-GB" i="1" dirty="0"/>
              <a:t>food given to cattle or other animals</a:t>
            </a:r>
            <a:r>
              <a:rPr lang="en-GB" dirty="0"/>
              <a:t>.</a:t>
            </a:r>
          </a:p>
        </p:txBody>
      </p:sp>
      <p:pic>
        <p:nvPicPr>
          <p:cNvPr id="5" name="Picture 4" descr="A cow standing on top of a lush green field&#10;&#10;Description automatically generated">
            <a:extLst>
              <a:ext uri="{FF2B5EF4-FFF2-40B4-BE49-F238E27FC236}">
                <a16:creationId xmlns:a16="http://schemas.microsoft.com/office/drawing/2014/main" id="{FAB82644-3CA0-449B-A77E-3012F3800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150" y="3842183"/>
            <a:ext cx="2593533" cy="2211298"/>
          </a:xfrm>
          <a:prstGeom prst="rect">
            <a:avLst/>
          </a:prstGeom>
        </p:spPr>
      </p:pic>
      <p:pic>
        <p:nvPicPr>
          <p:cNvPr id="7" name="Picture 6" descr="A person wearing glasses eating a hot dog&#10;&#10;Description automatically generated">
            <a:extLst>
              <a:ext uri="{FF2B5EF4-FFF2-40B4-BE49-F238E27FC236}">
                <a16:creationId xmlns:a16="http://schemas.microsoft.com/office/drawing/2014/main" id="{04B467F2-51AD-4886-80F0-194A04AFC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745" y="3842183"/>
            <a:ext cx="3019030" cy="2211298"/>
          </a:xfrm>
          <a:prstGeom prst="rect">
            <a:avLst/>
          </a:prstGeom>
        </p:spPr>
      </p:pic>
    </p:spTree>
    <p:extLst>
      <p:ext uri="{BB962C8B-B14F-4D97-AF65-F5344CB8AC3E}">
        <p14:creationId xmlns:p14="http://schemas.microsoft.com/office/powerpoint/2010/main" val="9202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F277A-A98A-4733-B2C8-B60884BA26FD}"/>
              </a:ext>
            </a:extLst>
          </p:cNvPr>
          <p:cNvSpPr>
            <a:spLocks noGrp="1"/>
          </p:cNvSpPr>
          <p:nvPr>
            <p:ph type="title"/>
          </p:nvPr>
        </p:nvSpPr>
        <p:spPr>
          <a:xfrm>
            <a:off x="844476" y="1600199"/>
            <a:ext cx="3539266" cy="4297680"/>
          </a:xfrm>
        </p:spPr>
        <p:txBody>
          <a:bodyPr anchor="ctr">
            <a:normAutofit/>
          </a:bodyPr>
          <a:lstStyle/>
          <a:p>
            <a:r>
              <a:rPr lang="en-GB" dirty="0"/>
              <a:t>The Dataset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7A6489-97E2-47F8-9E61-A6D6E92D5D61}"/>
              </a:ext>
            </a:extLst>
          </p:cNvPr>
          <p:cNvSpPr>
            <a:spLocks noGrp="1"/>
          </p:cNvSpPr>
          <p:nvPr>
            <p:ph idx="1"/>
          </p:nvPr>
        </p:nvSpPr>
        <p:spPr>
          <a:xfrm>
            <a:off x="4924851" y="1600199"/>
            <a:ext cx="6130003" cy="4297680"/>
          </a:xfrm>
        </p:spPr>
        <p:txBody>
          <a:bodyPr anchor="ctr">
            <a:normAutofit/>
          </a:bodyPr>
          <a:lstStyle/>
          <a:p>
            <a:r>
              <a:rPr lang="en-GB" sz="1900"/>
              <a:t>‘The Food and Agriculture Organization of the United Nations provides free access to food and agriculture data for over 245 countries and territories, from the year 1961 to the most recent update (depends on the dataset). One dataset from the FAO's database is the Food Balance Sheets. It presents a comprehensive picture of the pattern of a country's food supply during a specified reference period, the last time an update was loaded to the FAO database was in 2013. The food balance sheet shows for each food item the sources of supply and its utilization. This chunk of the dataset is focused on two utilizations of each food item available: Food and Feed’.</a:t>
            </a:r>
          </a:p>
        </p:txBody>
      </p:sp>
    </p:spTree>
    <p:extLst>
      <p:ext uri="{BB962C8B-B14F-4D97-AF65-F5344CB8AC3E}">
        <p14:creationId xmlns:p14="http://schemas.microsoft.com/office/powerpoint/2010/main" val="172950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F5B9438-C2CD-4C30-811F-901D8A39C378}"/>
              </a:ext>
            </a:extLst>
          </p:cNvPr>
          <p:cNvSpPr>
            <a:spLocks noGrp="1"/>
          </p:cNvSpPr>
          <p:nvPr>
            <p:ph type="title"/>
          </p:nvPr>
        </p:nvSpPr>
        <p:spPr>
          <a:xfrm>
            <a:off x="860612" y="1138228"/>
            <a:ext cx="3793685" cy="3858767"/>
          </a:xfrm>
        </p:spPr>
        <p:txBody>
          <a:bodyPr anchor="ctr">
            <a:normAutofit/>
          </a:bodyPr>
          <a:lstStyle/>
          <a:p>
            <a:r>
              <a:rPr lang="en-GB" sz="3600"/>
              <a:t>Our aim</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65A10D-6532-4BB8-BF6B-417411B8DA40}"/>
              </a:ext>
            </a:extLst>
          </p:cNvPr>
          <p:cNvSpPr>
            <a:spLocks noGrp="1"/>
          </p:cNvSpPr>
          <p:nvPr>
            <p:ph idx="1"/>
          </p:nvPr>
        </p:nvSpPr>
        <p:spPr>
          <a:xfrm>
            <a:off x="5584483" y="1138228"/>
            <a:ext cx="5440680" cy="3858768"/>
          </a:xfrm>
        </p:spPr>
        <p:txBody>
          <a:bodyPr anchor="ctr">
            <a:normAutofit/>
          </a:bodyPr>
          <a:lstStyle/>
          <a:p>
            <a:r>
              <a:rPr lang="en-GB">
                <a:solidFill>
                  <a:srgbClr val="000000"/>
                </a:solidFill>
              </a:rPr>
              <a:t>1) Analyse the data</a:t>
            </a:r>
          </a:p>
          <a:p>
            <a:r>
              <a:rPr lang="en-GB">
                <a:solidFill>
                  <a:srgbClr val="000000"/>
                </a:solidFill>
              </a:rPr>
              <a:t>2) Construct a model that predicts the amount of food produced by a given country during the next 5 years </a:t>
            </a:r>
          </a:p>
          <a:p>
            <a:r>
              <a:rPr lang="en-GB">
                <a:solidFill>
                  <a:srgbClr val="000000"/>
                </a:solidFill>
              </a:rPr>
              <a:t>3) Create a classification model that categorise the food into the ‘food’ or ‘feed’ category</a:t>
            </a:r>
          </a:p>
          <a:p>
            <a:endParaRPr lang="en-GB">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55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2" name="Rectangle 21">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8B48F0B-6232-4052-A09B-AD887A49E672}"/>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Snapshot of the dataset</a:t>
            </a:r>
          </a:p>
        </p:txBody>
      </p:sp>
      <p:pic>
        <p:nvPicPr>
          <p:cNvPr id="9" name="Content Placeholder 8" descr="A screenshot of a computer&#10;&#10;Description automatically generated">
            <a:extLst>
              <a:ext uri="{FF2B5EF4-FFF2-40B4-BE49-F238E27FC236}">
                <a16:creationId xmlns:a16="http://schemas.microsoft.com/office/drawing/2014/main" id="{FEC74355-73AD-4E9B-86DB-2CED9F15A9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893" y="274365"/>
            <a:ext cx="11733912" cy="3813521"/>
          </a:xfrm>
          <a:prstGeom prst="rect">
            <a:avLst/>
          </a:prstGeom>
        </p:spPr>
      </p:pic>
      <p:cxnSp>
        <p:nvCxnSpPr>
          <p:cNvPr id="26" name="Straight Connector 25">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8" name="Picture 27">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45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C3B64-6ABA-412B-ABFF-2456B7DD9087}"/>
              </a:ext>
            </a:extLst>
          </p:cNvPr>
          <p:cNvSpPr>
            <a:spLocks noGrp="1"/>
          </p:cNvSpPr>
          <p:nvPr>
            <p:ph type="title"/>
          </p:nvPr>
        </p:nvSpPr>
        <p:spPr>
          <a:xfrm>
            <a:off x="849683" y="1240076"/>
            <a:ext cx="2727813" cy="4584527"/>
          </a:xfrm>
        </p:spPr>
        <p:txBody>
          <a:bodyPr>
            <a:normAutofit/>
          </a:bodyPr>
          <a:lstStyle/>
          <a:p>
            <a:r>
              <a:rPr lang="en-GB">
                <a:solidFill>
                  <a:srgbClr val="FFFFFF"/>
                </a:solidFill>
              </a:rPr>
              <a:t>Variables</a:t>
            </a:r>
          </a:p>
        </p:txBody>
      </p:sp>
      <p:sp>
        <p:nvSpPr>
          <p:cNvPr id="3" name="Content Placeholder 2">
            <a:extLst>
              <a:ext uri="{FF2B5EF4-FFF2-40B4-BE49-F238E27FC236}">
                <a16:creationId xmlns:a16="http://schemas.microsoft.com/office/drawing/2014/main" id="{3BC7567F-F15C-4535-81A7-2B126550D849}"/>
              </a:ext>
            </a:extLst>
          </p:cNvPr>
          <p:cNvSpPr>
            <a:spLocks noGrp="1"/>
          </p:cNvSpPr>
          <p:nvPr>
            <p:ph idx="1"/>
          </p:nvPr>
        </p:nvSpPr>
        <p:spPr>
          <a:xfrm>
            <a:off x="4705594" y="1240077"/>
            <a:ext cx="6034827" cy="4916465"/>
          </a:xfrm>
        </p:spPr>
        <p:txBody>
          <a:bodyPr anchor="t">
            <a:normAutofit/>
          </a:bodyPr>
          <a:lstStyle/>
          <a:p>
            <a:pPr fontAlgn="base">
              <a:lnSpc>
                <a:spcPct val="110000"/>
              </a:lnSpc>
            </a:pPr>
            <a:r>
              <a:rPr lang="es-ES" sz="1700" dirty="0" err="1"/>
              <a:t>Area</a:t>
            </a:r>
            <a:r>
              <a:rPr lang="es-ES" sz="1700" dirty="0"/>
              <a:t> </a:t>
            </a:r>
            <a:r>
              <a:rPr lang="es-ES" sz="1700" dirty="0" err="1"/>
              <a:t>Abbreviation</a:t>
            </a:r>
            <a:r>
              <a:rPr lang="es-ES" sz="1700" dirty="0"/>
              <a:t>-Country </a:t>
            </a:r>
            <a:r>
              <a:rPr lang="es-ES" sz="1700" dirty="0" err="1"/>
              <a:t>name</a:t>
            </a:r>
            <a:r>
              <a:rPr lang="es-ES" sz="1700" dirty="0"/>
              <a:t> </a:t>
            </a:r>
            <a:r>
              <a:rPr lang="es-ES" sz="1700" dirty="0" err="1"/>
              <a:t>abbreviation</a:t>
            </a:r>
            <a:endParaRPr lang="es-ES" sz="1700" dirty="0"/>
          </a:p>
          <a:p>
            <a:pPr fontAlgn="base">
              <a:lnSpc>
                <a:spcPct val="110000"/>
              </a:lnSpc>
            </a:pPr>
            <a:r>
              <a:rPr lang="es-ES" sz="1700" dirty="0" err="1"/>
              <a:t>Area</a:t>
            </a:r>
            <a:r>
              <a:rPr lang="es-ES" sz="1700" dirty="0"/>
              <a:t> </a:t>
            </a:r>
            <a:r>
              <a:rPr lang="es-ES" sz="1700" dirty="0" err="1"/>
              <a:t>Code</a:t>
            </a:r>
            <a:r>
              <a:rPr lang="es-ES" sz="1700" dirty="0"/>
              <a:t>-Country </a:t>
            </a:r>
            <a:r>
              <a:rPr lang="es-ES" sz="1700" dirty="0" err="1"/>
              <a:t>code</a:t>
            </a:r>
            <a:endParaRPr lang="es-ES" sz="1700" dirty="0"/>
          </a:p>
          <a:p>
            <a:pPr fontAlgn="base">
              <a:lnSpc>
                <a:spcPct val="110000"/>
              </a:lnSpc>
            </a:pPr>
            <a:r>
              <a:rPr lang="es-ES" sz="1700" dirty="0" err="1"/>
              <a:t>Area</a:t>
            </a:r>
            <a:r>
              <a:rPr lang="es-ES" sz="1700" dirty="0"/>
              <a:t> - Country </a:t>
            </a:r>
            <a:r>
              <a:rPr lang="es-ES" sz="1700" dirty="0" err="1"/>
              <a:t>name</a:t>
            </a:r>
            <a:endParaRPr lang="es-ES" sz="1700" dirty="0"/>
          </a:p>
          <a:p>
            <a:pPr fontAlgn="base">
              <a:lnSpc>
                <a:spcPct val="110000"/>
              </a:lnSpc>
            </a:pPr>
            <a:r>
              <a:rPr lang="es-ES" sz="1700" dirty="0" err="1"/>
              <a:t>Item</a:t>
            </a:r>
            <a:r>
              <a:rPr lang="es-ES" sz="1700" dirty="0"/>
              <a:t> </a:t>
            </a:r>
            <a:r>
              <a:rPr lang="es-ES" sz="1700" dirty="0" err="1"/>
              <a:t>Code</a:t>
            </a:r>
            <a:r>
              <a:rPr lang="es-ES" sz="1700" dirty="0"/>
              <a:t> - </a:t>
            </a:r>
            <a:r>
              <a:rPr lang="es-ES" sz="1700" dirty="0" err="1"/>
              <a:t>Food</a:t>
            </a:r>
            <a:r>
              <a:rPr lang="es-ES" sz="1700" dirty="0"/>
              <a:t> </a:t>
            </a:r>
            <a:r>
              <a:rPr lang="es-ES" sz="1700" dirty="0" err="1"/>
              <a:t>item</a:t>
            </a:r>
            <a:r>
              <a:rPr lang="es-ES" sz="1700" dirty="0"/>
              <a:t> </a:t>
            </a:r>
            <a:r>
              <a:rPr lang="es-ES" sz="1700" dirty="0" err="1"/>
              <a:t>code</a:t>
            </a:r>
            <a:endParaRPr lang="es-ES" sz="1700" dirty="0"/>
          </a:p>
          <a:p>
            <a:pPr fontAlgn="base">
              <a:lnSpc>
                <a:spcPct val="110000"/>
              </a:lnSpc>
            </a:pPr>
            <a:r>
              <a:rPr lang="es-ES" sz="1700" dirty="0" err="1"/>
              <a:t>Item</a:t>
            </a:r>
            <a:r>
              <a:rPr lang="es-ES" sz="1700" dirty="0"/>
              <a:t> - </a:t>
            </a:r>
            <a:r>
              <a:rPr lang="es-ES" sz="1700" dirty="0" err="1"/>
              <a:t>Food</a:t>
            </a:r>
            <a:r>
              <a:rPr lang="es-ES" sz="1700" dirty="0"/>
              <a:t> </a:t>
            </a:r>
            <a:r>
              <a:rPr lang="es-ES" sz="1700" dirty="0" err="1"/>
              <a:t>item</a:t>
            </a:r>
            <a:endParaRPr lang="es-ES" sz="1700" dirty="0"/>
          </a:p>
          <a:p>
            <a:pPr fontAlgn="base">
              <a:lnSpc>
                <a:spcPct val="110000"/>
              </a:lnSpc>
            </a:pPr>
            <a:r>
              <a:rPr lang="es-ES" sz="1700" dirty="0" err="1"/>
              <a:t>Element</a:t>
            </a:r>
            <a:r>
              <a:rPr lang="es-ES" sz="1700" dirty="0"/>
              <a:t> </a:t>
            </a:r>
            <a:r>
              <a:rPr lang="es-ES" sz="1700" dirty="0" err="1"/>
              <a:t>Code</a:t>
            </a:r>
            <a:r>
              <a:rPr lang="es-ES" sz="1700" dirty="0"/>
              <a:t> - </a:t>
            </a:r>
            <a:r>
              <a:rPr lang="es-ES" sz="1700" dirty="0" err="1"/>
              <a:t>Food</a:t>
            </a:r>
            <a:r>
              <a:rPr lang="es-ES" sz="1700" dirty="0"/>
              <a:t> </a:t>
            </a:r>
            <a:r>
              <a:rPr lang="es-ES" sz="1700" dirty="0" err="1"/>
              <a:t>or</a:t>
            </a:r>
            <a:r>
              <a:rPr lang="es-ES" sz="1700" dirty="0"/>
              <a:t> </a:t>
            </a:r>
            <a:r>
              <a:rPr lang="es-ES" sz="1700" dirty="0" err="1"/>
              <a:t>Feed</a:t>
            </a:r>
            <a:r>
              <a:rPr lang="es-ES" sz="1700" dirty="0"/>
              <a:t> </a:t>
            </a:r>
            <a:r>
              <a:rPr lang="es-ES" sz="1700" dirty="0" err="1"/>
              <a:t>code</a:t>
            </a:r>
            <a:endParaRPr lang="es-ES" sz="1700" dirty="0"/>
          </a:p>
          <a:p>
            <a:pPr fontAlgn="base">
              <a:lnSpc>
                <a:spcPct val="110000"/>
              </a:lnSpc>
            </a:pPr>
            <a:r>
              <a:rPr lang="es-ES" sz="1700" dirty="0" err="1"/>
              <a:t>Element</a:t>
            </a:r>
            <a:r>
              <a:rPr lang="es-ES" sz="1700" dirty="0"/>
              <a:t> - </a:t>
            </a:r>
            <a:r>
              <a:rPr lang="es-ES" sz="1700" dirty="0" err="1"/>
              <a:t>Food</a:t>
            </a:r>
            <a:r>
              <a:rPr lang="es-ES" sz="1700" dirty="0"/>
              <a:t> </a:t>
            </a:r>
            <a:r>
              <a:rPr lang="es-ES" sz="1700" dirty="0" err="1"/>
              <a:t>or</a:t>
            </a:r>
            <a:r>
              <a:rPr lang="es-ES" sz="1700" dirty="0"/>
              <a:t> </a:t>
            </a:r>
            <a:r>
              <a:rPr lang="es-ES" sz="1700" dirty="0" err="1"/>
              <a:t>Feed</a:t>
            </a:r>
            <a:endParaRPr lang="es-ES" sz="1700" dirty="0"/>
          </a:p>
          <a:p>
            <a:pPr fontAlgn="base">
              <a:lnSpc>
                <a:spcPct val="110000"/>
              </a:lnSpc>
            </a:pPr>
            <a:r>
              <a:rPr lang="es-ES" sz="1700" dirty="0" err="1"/>
              <a:t>Unit</a:t>
            </a:r>
            <a:r>
              <a:rPr lang="es-ES" sz="1700" dirty="0"/>
              <a:t> - </a:t>
            </a:r>
            <a:r>
              <a:rPr lang="es-ES" sz="1700" dirty="0" err="1"/>
              <a:t>Unit</a:t>
            </a:r>
            <a:r>
              <a:rPr lang="es-ES" sz="1700" dirty="0"/>
              <a:t> </a:t>
            </a:r>
            <a:r>
              <a:rPr lang="es-ES" sz="1700" dirty="0" err="1"/>
              <a:t>of</a:t>
            </a:r>
            <a:r>
              <a:rPr lang="es-ES" sz="1700" dirty="0"/>
              <a:t> </a:t>
            </a:r>
            <a:r>
              <a:rPr lang="es-ES" sz="1700" dirty="0" err="1"/>
              <a:t>measurement</a:t>
            </a:r>
            <a:endParaRPr lang="es-ES" sz="1700" dirty="0"/>
          </a:p>
          <a:p>
            <a:pPr fontAlgn="base">
              <a:lnSpc>
                <a:spcPct val="110000"/>
              </a:lnSpc>
            </a:pPr>
            <a:r>
              <a:rPr lang="es-ES" sz="1700" dirty="0" err="1"/>
              <a:t>Latitude</a:t>
            </a:r>
            <a:r>
              <a:rPr lang="es-ES" sz="1700" dirty="0"/>
              <a:t> - </a:t>
            </a:r>
            <a:r>
              <a:rPr lang="es-ES" sz="1700" dirty="0" err="1"/>
              <a:t>latitude</a:t>
            </a:r>
            <a:endParaRPr lang="es-ES" sz="1700" dirty="0"/>
          </a:p>
          <a:p>
            <a:pPr fontAlgn="base">
              <a:lnSpc>
                <a:spcPct val="110000"/>
              </a:lnSpc>
            </a:pPr>
            <a:r>
              <a:rPr lang="es-ES" sz="1700" dirty="0" err="1"/>
              <a:t>Longitude</a:t>
            </a:r>
            <a:r>
              <a:rPr lang="es-ES" sz="1700" dirty="0"/>
              <a:t> - </a:t>
            </a:r>
            <a:r>
              <a:rPr lang="es-ES" sz="1700" dirty="0" err="1"/>
              <a:t>longitude</a:t>
            </a:r>
            <a:endParaRPr lang="es-ES" sz="1700" dirty="0"/>
          </a:p>
          <a:p>
            <a:pPr fontAlgn="base">
              <a:lnSpc>
                <a:spcPct val="110000"/>
              </a:lnSpc>
            </a:pPr>
            <a:r>
              <a:rPr lang="es-ES" sz="1700" dirty="0"/>
              <a:t>Y1961</a:t>
            </a:r>
          </a:p>
          <a:p>
            <a:pPr fontAlgn="base">
              <a:lnSpc>
                <a:spcPct val="110000"/>
              </a:lnSpc>
            </a:pPr>
            <a:r>
              <a:rPr lang="es-ES" sz="1700" dirty="0"/>
              <a:t>Y1962…. Y2013</a:t>
            </a:r>
          </a:p>
        </p:txBody>
      </p:sp>
    </p:spTree>
    <p:extLst>
      <p:ext uri="{BB962C8B-B14F-4D97-AF65-F5344CB8AC3E}">
        <p14:creationId xmlns:p14="http://schemas.microsoft.com/office/powerpoint/2010/main" val="343707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712E-F209-4752-893A-A36568872308}"/>
              </a:ext>
            </a:extLst>
          </p:cNvPr>
          <p:cNvSpPr>
            <a:spLocks noGrp="1"/>
          </p:cNvSpPr>
          <p:nvPr>
            <p:ph type="title"/>
          </p:nvPr>
        </p:nvSpPr>
        <p:spPr/>
        <p:txBody>
          <a:bodyPr/>
          <a:lstStyle/>
          <a:p>
            <a:r>
              <a:rPr lang="en-GB" dirty="0"/>
              <a:t>Data cleaning and feature selection</a:t>
            </a:r>
          </a:p>
        </p:txBody>
      </p:sp>
      <p:sp>
        <p:nvSpPr>
          <p:cNvPr id="3" name="Content Placeholder 2">
            <a:extLst>
              <a:ext uri="{FF2B5EF4-FFF2-40B4-BE49-F238E27FC236}">
                <a16:creationId xmlns:a16="http://schemas.microsoft.com/office/drawing/2014/main" id="{586ECA1A-69C4-4813-9FB5-5CB4ECE814FA}"/>
              </a:ext>
            </a:extLst>
          </p:cNvPr>
          <p:cNvSpPr>
            <a:spLocks noGrp="1"/>
          </p:cNvSpPr>
          <p:nvPr>
            <p:ph idx="1"/>
          </p:nvPr>
        </p:nvSpPr>
        <p:spPr/>
        <p:txBody>
          <a:bodyPr/>
          <a:lstStyle/>
          <a:p>
            <a:r>
              <a:rPr lang="en-GB" dirty="0"/>
              <a:t>Some of the variables are highly correlated with each other as they provide similar information so we will leave only those who will be relevant to our aim:</a:t>
            </a:r>
          </a:p>
          <a:p>
            <a:pPr marL="0" indent="0">
              <a:buNone/>
            </a:pPr>
            <a:r>
              <a:rPr lang="en-GB" dirty="0"/>
              <a:t>Area, Element and Item and all the time series columns (from Y1961 to Y2013)</a:t>
            </a:r>
          </a:p>
          <a:p>
            <a:r>
              <a:rPr lang="en-GB" dirty="0"/>
              <a:t>No outliers are found in the data</a:t>
            </a:r>
          </a:p>
          <a:p>
            <a:r>
              <a:rPr lang="en-GB" dirty="0"/>
              <a:t>The data is relatively complete – just a few countries that do not exist anymore, such as Czechoslovakia, were deleted from the database.  </a:t>
            </a:r>
          </a:p>
        </p:txBody>
      </p:sp>
    </p:spTree>
    <p:extLst>
      <p:ext uri="{BB962C8B-B14F-4D97-AF65-F5344CB8AC3E}">
        <p14:creationId xmlns:p14="http://schemas.microsoft.com/office/powerpoint/2010/main" val="64172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33331E7-27A3-4B70-8344-52A48C574C40}"/>
              </a:ext>
            </a:extLst>
          </p:cNvPr>
          <p:cNvSpPr>
            <a:spLocks noGrp="1"/>
          </p:cNvSpPr>
          <p:nvPr>
            <p:ph type="title"/>
          </p:nvPr>
        </p:nvSpPr>
        <p:spPr>
          <a:xfrm>
            <a:off x="1451580" y="804520"/>
            <a:ext cx="4176511" cy="1049235"/>
          </a:xfrm>
        </p:spPr>
        <p:txBody>
          <a:bodyPr vert="horz" lIns="91440" tIns="45720" rIns="91440" bIns="0" rtlCol="0">
            <a:normAutofit/>
          </a:bodyPr>
          <a:lstStyle/>
          <a:p>
            <a:r>
              <a:rPr lang="en-US"/>
              <a:t>Aim 1):  analysis</a:t>
            </a:r>
          </a:p>
        </p:txBody>
      </p:sp>
      <p:sp>
        <p:nvSpPr>
          <p:cNvPr id="74" name="Rectangle 7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Content Placeholder 45">
            <a:extLst>
              <a:ext uri="{FF2B5EF4-FFF2-40B4-BE49-F238E27FC236}">
                <a16:creationId xmlns:a16="http://schemas.microsoft.com/office/drawing/2014/main" id="{C6FB9CCD-F440-4650-8F56-FBBE06C8F733}"/>
              </a:ext>
            </a:extLst>
          </p:cNvPr>
          <p:cNvSpPr>
            <a:spLocks noGrp="1"/>
          </p:cNvSpPr>
          <p:nvPr>
            <p:ph idx="1"/>
          </p:nvPr>
        </p:nvSpPr>
        <p:spPr>
          <a:xfrm>
            <a:off x="1451581" y="2015732"/>
            <a:ext cx="4172212" cy="3450613"/>
          </a:xfrm>
        </p:spPr>
        <p:txBody>
          <a:bodyPr vert="horz" lIns="91440" tIns="91440" rIns="91440" bIns="91440" rtlCol="0">
            <a:normAutofit/>
          </a:bodyPr>
          <a:lstStyle/>
          <a:p>
            <a:pPr marL="0" indent="0">
              <a:buNone/>
            </a:pPr>
            <a:r>
              <a:rPr lang="en-US" sz="2400" dirty="0"/>
              <a:t>Top 10 total food producers:</a:t>
            </a:r>
            <a:endParaRPr lang="en-US" sz="2400" cap="all" dirty="0"/>
          </a:p>
        </p:txBody>
      </p:sp>
      <p:pic>
        <p:nvPicPr>
          <p:cNvPr id="44" name="Content Placeholder 4" descr="A screenshot of a cell phone&#10;&#10;Description automatically generated">
            <a:extLst>
              <a:ext uri="{FF2B5EF4-FFF2-40B4-BE49-F238E27FC236}">
                <a16:creationId xmlns:a16="http://schemas.microsoft.com/office/drawing/2014/main" id="{32EA94FF-4975-4616-891A-A26E81F35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450" y="398348"/>
            <a:ext cx="5911135" cy="5936787"/>
          </a:xfrm>
          <a:prstGeom prst="rect">
            <a:avLst/>
          </a:prstGeom>
        </p:spPr>
      </p:pic>
      <p:pic>
        <p:nvPicPr>
          <p:cNvPr id="76" name="Picture 7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8" name="Straight Connector 7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66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1479</TotalTime>
  <Words>945</Words>
  <Application>Microsoft Office PowerPoint</Application>
  <PresentationFormat>Widescreen</PresentationFormat>
  <Paragraphs>67</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Gill Sans MT</vt:lpstr>
      <vt:lpstr>Gallery</vt:lpstr>
      <vt:lpstr>Supervised Learning capstone presentation</vt:lpstr>
      <vt:lpstr>Overview</vt:lpstr>
      <vt:lpstr>Food vs. feed</vt:lpstr>
      <vt:lpstr>The Dataset</vt:lpstr>
      <vt:lpstr>Our aim</vt:lpstr>
      <vt:lpstr>Snapshot of the dataset</vt:lpstr>
      <vt:lpstr>Variables</vt:lpstr>
      <vt:lpstr>Data cleaning and feature selection</vt:lpstr>
      <vt:lpstr>Aim 1):  analysis</vt:lpstr>
      <vt:lpstr>PowerPoint Presentation</vt:lpstr>
      <vt:lpstr>Total Food vs total feed production</vt:lpstr>
      <vt:lpstr>Top 10 items    of production </vt:lpstr>
      <vt:lpstr>Food + Feed throughout the years (top 5 countries)</vt:lpstr>
      <vt:lpstr>The food production in Bulgaria over the years in units:</vt:lpstr>
      <vt:lpstr>Aim 2): Modelling using arima</vt:lpstr>
      <vt:lpstr>Modelling using arima cont.</vt:lpstr>
      <vt:lpstr>Aim 3): constructing a classification model</vt:lpstr>
      <vt:lpstr>PowerPoint Presentation</vt:lpstr>
      <vt:lpstr>bernoulli Naive Bayes Classifier</vt:lpstr>
      <vt:lpstr>Knn classifier</vt:lpstr>
      <vt:lpstr>Logistic regression </vt:lpstr>
      <vt:lpstr>Logistic regression cont</vt:lpstr>
      <vt:lpstr>The grande conclusion</vt:lpstr>
      <vt:lpstr>Thanks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capstone presentation</dc:title>
  <dc:creator>Kristin Kusheva</dc:creator>
  <cp:lastModifiedBy>Kristin Kusheva</cp:lastModifiedBy>
  <cp:revision>14</cp:revision>
  <dcterms:created xsi:type="dcterms:W3CDTF">2019-07-05T15:40:52Z</dcterms:created>
  <dcterms:modified xsi:type="dcterms:W3CDTF">2019-07-19T08:17:30Z</dcterms:modified>
</cp:coreProperties>
</file>