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1CF4D-32AE-DC49-6B06-64367A27F8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373C35-E82F-86D1-B91F-A2BF27A8C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84D762-A717-7A56-B730-23AA034D7FF7}"/>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2428DBD7-3528-62CD-98C0-2E41AD088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2D8ECB-8FA8-0FD1-3437-3B7443C709E4}"/>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10987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CEF1E-04FE-227A-46F3-05A7E401A97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74C579-6664-E0FC-2C20-45416C704EA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74D3FC-76D4-B24F-9299-103488A57FF9}"/>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4A8F259C-8854-0A86-2FD4-120A42D723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DD2788-C6E8-DF80-AA77-26A535BBC3DB}"/>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397765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E9579F-A03D-66B0-D2BD-C3ED96EB75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7717F2-E669-0E39-9FEE-68DF587916C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2B9028-0EB4-7C20-5C5F-6D3B40E9B5D9}"/>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24337C6A-C41A-6614-CE7E-F3E5787D67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29CDC7-6391-D43E-4895-EC6475C86033}"/>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355189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B23D1-4DA8-D140-0A1E-D8F3424ADF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A528B7-D46D-A94A-C2F0-FCD73FBC333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5E58B2-9904-AD3D-55A6-79DFFFB75945}"/>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CFD63602-F9C6-4301-8F70-D395097D92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E42179-913D-65AF-83FD-17D9675F7071}"/>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43004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E7D14-20C6-EC86-3E94-D3608FEE3F2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4EF0BB-97C8-9BB2-B856-6BCA056E7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ED2B99-7FD3-5BA3-0D39-5A220EC5EF71}"/>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AC67FA98-F9D1-BE01-DB8F-7AB602B030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A51CED-2F40-2793-1F07-EE65C8632A5F}"/>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20559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24082-1A76-7BCF-9086-3BBB698AD5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5AD207-B658-95F1-2B2D-467FA3580C4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F0735B-2AA6-AF31-FF4D-99643F0559C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A06732-838B-82B7-B910-198128F4CD0A}"/>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4462C21D-91C2-5831-6BFB-B4A1AB713C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084AE8-48A9-572B-C55C-18F4DAE71789}"/>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98755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5213A-74C4-E479-1F49-344B762CF7B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CB83F2-E263-3FAE-400B-6FD4BEFB2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0110AE-3715-B660-0855-F85F26F95C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34D39B-0036-F43F-D1EE-B26CDD3AE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2A95E2-7FC6-5297-D19C-90D35D8AA7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FAC049-1AB1-DAD3-6523-4BD5A7970428}"/>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8" name="页脚占位符 7">
            <a:extLst>
              <a:ext uri="{FF2B5EF4-FFF2-40B4-BE49-F238E27FC236}">
                <a16:creationId xmlns:a16="http://schemas.microsoft.com/office/drawing/2014/main" id="{649D24D1-8D15-CF2E-8D1F-17751EF24C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AF0B4B-8165-D430-F82F-7354605D80B0}"/>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42734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B6DDE-0625-5426-C5FA-4992D0AEC1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C5228D-493C-F26D-6400-571001F18CEA}"/>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4" name="页脚占位符 3">
            <a:extLst>
              <a:ext uri="{FF2B5EF4-FFF2-40B4-BE49-F238E27FC236}">
                <a16:creationId xmlns:a16="http://schemas.microsoft.com/office/drawing/2014/main" id="{754746C0-535C-E00D-CC1C-28FC43254B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7E21B6-E7A9-74AD-DA4E-32B7D41C7A0C}"/>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44539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F9531F-F45B-73F0-AACB-B0D03C9DFE2A}"/>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3" name="页脚占位符 2">
            <a:extLst>
              <a:ext uri="{FF2B5EF4-FFF2-40B4-BE49-F238E27FC236}">
                <a16:creationId xmlns:a16="http://schemas.microsoft.com/office/drawing/2014/main" id="{E9246D72-5473-EB5C-D55E-496E0A6268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6740B1-094D-2DFC-94C7-FFC3662BF3B2}"/>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397676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1DA98-5890-60BB-89EF-B2B4BB7686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BDBCC8-D4BD-C939-C2BA-0E24CA0CB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098F64-E23E-0F91-8079-FF22D3DEA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1214DB-97A9-3100-AB57-219FCBC3BA8D}"/>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58F5ECA1-DA6D-25D5-C8CC-7F319644F4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D9A744-49D8-65C3-14CE-3851E2D08170}"/>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416190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1803B-7D7A-12E2-378B-8DC8201EA7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A5C96D8-9DDB-5350-4793-28154C8F0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8FB0DF-67B0-9831-79AD-45EE4FCA7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D42355-63CA-6919-21FF-F7988FEF7177}"/>
              </a:ext>
            </a:extLst>
          </p:cNvPr>
          <p:cNvSpPr>
            <a:spLocks noGrp="1"/>
          </p:cNvSpPr>
          <p:nvPr>
            <p:ph type="dt" sz="half" idx="10"/>
          </p:nvPr>
        </p:nvSpPr>
        <p:spPr/>
        <p:txBody>
          <a:bodyPr/>
          <a:lstStyle/>
          <a:p>
            <a:fld id="{689B2AD6-0178-40B2-8275-7C2F09BD8631}"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46F397B2-909F-435C-20BE-4D604E9F2E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38A491-A25C-77B4-3268-EEB1873B97C7}"/>
              </a:ext>
            </a:extLst>
          </p:cNvPr>
          <p:cNvSpPr>
            <a:spLocks noGrp="1"/>
          </p:cNvSpPr>
          <p:nvPr>
            <p:ph type="sldNum" sz="quarter" idx="12"/>
          </p:nvPr>
        </p:nvSpPr>
        <p:spPr/>
        <p:txBody>
          <a:body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311269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F76B1F-FF3A-1469-50A6-B5347D2DD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EB7F558-10AD-6C6B-50E8-189BE800C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930DEB-D935-2D52-9276-76A8690AD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B2AD6-0178-40B2-8275-7C2F09BD8631}"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1E811C4D-DD6C-2BA6-BED9-CE3B99CC0D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BAC284-9D28-E003-B44B-434963E46B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FF9F5-505A-490F-8F5B-3E4D4BD19A94}" type="slidenum">
              <a:rPr lang="zh-CN" altLang="en-US" smtClean="0"/>
              <a:t>‹#›</a:t>
            </a:fld>
            <a:endParaRPr lang="zh-CN" altLang="en-US"/>
          </a:p>
        </p:txBody>
      </p:sp>
    </p:spTree>
    <p:extLst>
      <p:ext uri="{BB962C8B-B14F-4D97-AF65-F5344CB8AC3E}">
        <p14:creationId xmlns:p14="http://schemas.microsoft.com/office/powerpoint/2010/main" val="277851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1FF4E-BAF6-677F-7BE2-14A8406FBE2F}"/>
              </a:ext>
            </a:extLst>
          </p:cNvPr>
          <p:cNvSpPr>
            <a:spLocks noGrp="1"/>
          </p:cNvSpPr>
          <p:nvPr>
            <p:ph type="ctrTitle"/>
          </p:nvPr>
        </p:nvSpPr>
        <p:spPr/>
        <p:txBody>
          <a:bodyPr/>
          <a:lstStyle/>
          <a:p>
            <a:r>
              <a:rPr lang="en-US" altLang="zh-CN" dirty="0"/>
              <a:t>2023 CCPC </a:t>
            </a:r>
            <a:r>
              <a:rPr lang="zh-CN" altLang="en-US" dirty="0"/>
              <a:t>北京市赛</a:t>
            </a:r>
            <a:br>
              <a:rPr lang="en-US" altLang="zh-CN" dirty="0"/>
            </a:br>
            <a:r>
              <a:rPr lang="en-US" altLang="zh-CN" dirty="0"/>
              <a:t>E. </a:t>
            </a:r>
            <a:r>
              <a:rPr lang="zh-CN" altLang="en-US" dirty="0"/>
              <a:t>广播</a:t>
            </a:r>
          </a:p>
        </p:txBody>
      </p:sp>
      <p:sp>
        <p:nvSpPr>
          <p:cNvPr id="3" name="副标题 2">
            <a:extLst>
              <a:ext uri="{FF2B5EF4-FFF2-40B4-BE49-F238E27FC236}">
                <a16:creationId xmlns:a16="http://schemas.microsoft.com/office/drawing/2014/main" id="{1B9F956B-A308-49DD-E21A-D2216794B1D4}"/>
              </a:ext>
            </a:extLst>
          </p:cNvPr>
          <p:cNvSpPr>
            <a:spLocks noGrp="1"/>
          </p:cNvSpPr>
          <p:nvPr>
            <p:ph type="subTitle" idx="1"/>
          </p:nvPr>
        </p:nvSpPr>
        <p:spPr/>
        <p:txBody>
          <a:bodyPr/>
          <a:lstStyle/>
          <a:p>
            <a:r>
              <a:rPr lang="en-US" altLang="zh-CN"/>
              <a:t>Itst</a:t>
            </a:r>
            <a:endParaRPr lang="zh-CN" altLang="en-US" dirty="0"/>
          </a:p>
        </p:txBody>
      </p:sp>
    </p:spTree>
    <p:extLst>
      <p:ext uri="{BB962C8B-B14F-4D97-AF65-F5344CB8AC3E}">
        <p14:creationId xmlns:p14="http://schemas.microsoft.com/office/powerpoint/2010/main" val="166680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E389F-81DF-E1A5-B66B-7AAF05A1B858}"/>
              </a:ext>
            </a:extLst>
          </p:cNvPr>
          <p:cNvSpPr>
            <a:spLocks noGrp="1"/>
          </p:cNvSpPr>
          <p:nvPr>
            <p:ph type="title"/>
          </p:nvPr>
        </p:nvSpPr>
        <p:spPr/>
        <p:txBody>
          <a:bodyPr/>
          <a:lstStyle/>
          <a:p>
            <a:r>
              <a:rPr lang="zh-CN" altLang="en-US" dirty="0"/>
              <a:t>题意简述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A4DF26-F4C2-E72F-CAC0-EF14121C87C5}"/>
                  </a:ext>
                </a:extLst>
              </p:cNvPr>
              <p:cNvSpPr>
                <a:spLocks noGrp="1"/>
              </p:cNvSpPr>
              <p:nvPr>
                <p:ph idx="1"/>
              </p:nvPr>
            </p:nvSpPr>
            <p:spPr/>
            <p:txBody>
              <a:bodyPr>
                <a:normAutofit/>
              </a:bodyPr>
              <a:lstStyle/>
              <a:p>
                <a:r>
                  <a:rPr lang="zh-CN" altLang="en-US" dirty="0"/>
                  <a:t>称两个序列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 </m:t>
                    </m:r>
                    <m:r>
                      <a:rPr lang="zh-CN" altLang="en-US" i="1">
                        <a:latin typeface="Cambria Math" panose="02040503050406030204" pitchFamily="18" charset="0"/>
                      </a:rPr>
                      <m:t>和</m:t>
                    </m:r>
                  </m:oMath>
                </a14:m>
                <a:r>
                  <a:rPr lang="zh-CN" altLang="en-US"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 </m:t>
                    </m:r>
                    <m:r>
                      <a:rPr lang="zh-CN" altLang="en-US" i="1" dirty="0">
                        <a:latin typeface="Cambria Math" panose="02040503050406030204" pitchFamily="18" charset="0"/>
                      </a:rPr>
                      <m:t>是</m:t>
                    </m:r>
                  </m:oMath>
                </a14:m>
                <a:r>
                  <a:rPr lang="zh-CN" altLang="en-US" dirty="0"/>
                  <a:t>可广播的当且仅当以下条件成立：</a:t>
                </a:r>
                <a:endParaRPr lang="en-US" altLang="zh-CN" dirty="0"/>
              </a:p>
              <a:p>
                <a:pPr lvl="1"/>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min</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−1</m:t>
                    </m:r>
                  </m:oMath>
                </a14:m>
                <a:r>
                  <a:rPr lang="zh-CN" altLang="en-US" dirty="0"/>
                  <a:t>，要么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要么</a:t>
                </a:r>
                <a14:m>
                  <m:oMath xmlns:m="http://schemas.openxmlformats.org/officeDocument/2006/math">
                    <m:r>
                      <a:rPr lang="en-US" altLang="zh-CN" i="1" dirty="0">
                        <a:latin typeface="Cambria Math" panose="02040503050406030204" pitchFamily="18" charset="0"/>
                      </a:rPr>
                      <m:t> </m:t>
                    </m:r>
                    <m:r>
                      <m:rPr>
                        <m:sty m:val="p"/>
                      </m:rPr>
                      <a:rPr lang="en-US" altLang="zh-CN" b="0" i="1" dirty="0" smtClean="0">
                        <a:latin typeface="Cambria Math" panose="02040503050406030204" pitchFamily="18" charset="0"/>
                      </a:rPr>
                      <m:t>min</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sub>
                        </m:sSub>
                      </m:e>
                    </m:d>
                    <m:r>
                      <a:rPr lang="en-US" altLang="zh-CN" b="0" i="1" dirty="0" smtClean="0">
                        <a:latin typeface="Cambria Math" panose="02040503050406030204" pitchFamily="18" charset="0"/>
                      </a:rPr>
                      <m:t>=1</m:t>
                    </m:r>
                  </m:oMath>
                </a14:m>
                <a:r>
                  <a:rPr lang="zh-CN" altLang="en-US" dirty="0"/>
                  <a:t>。</a:t>
                </a:r>
                <a:endParaRPr lang="en-US" altLang="zh-CN" dirty="0"/>
              </a:p>
              <a:p>
                <a:r>
                  <a:rPr lang="zh-CN" altLang="en-US" dirty="0"/>
                  <a:t>给定两个正整数序列，你需要向两个序列中插入若干个 </a:t>
                </a:r>
                <a:r>
                  <a:rPr lang="en-US" altLang="zh-CN" dirty="0"/>
                  <a:t>1</a:t>
                </a:r>
                <a:r>
                  <a:rPr lang="zh-CN" altLang="en-US" dirty="0"/>
                  <a:t>，使得插入 </a:t>
                </a:r>
                <a:r>
                  <a:rPr lang="en-US" altLang="zh-CN" dirty="0"/>
                  <a:t>1 </a:t>
                </a:r>
                <a:r>
                  <a:rPr lang="zh-CN" altLang="en-US" dirty="0"/>
                  <a:t>的个数最少，同时插入完后两个序列是可广播的。</a:t>
                </a:r>
                <a:endParaRPr lang="en-US" altLang="zh-CN" dirty="0"/>
              </a:p>
              <a:p>
                <a14:m>
                  <m:oMath xmlns:m="http://schemas.openxmlformats.org/officeDocument/2006/math">
                    <m:r>
                      <a:rPr lang="zh-CN" altLang="en-US" i="1" dirty="0">
                        <a:latin typeface="Cambria Math" panose="02040503050406030204" pitchFamily="18" charset="0"/>
                      </a:rPr>
                      <m:t>序列长度、</m:t>
                    </m:r>
                  </m:oMath>
                </a14:m>
                <a:r>
                  <a:rPr lang="zh-CN" altLang="en-US" dirty="0"/>
                  <a:t>值域 </a:t>
                </a:r>
                <a14:m>
                  <m:oMath xmlns:m="http://schemas.openxmlformats.org/officeDocument/2006/math">
                    <m:r>
                      <a:rPr lang="en-US" altLang="zh-CN" b="0" i="1" smtClean="0">
                        <a:latin typeface="Cambria Math" panose="02040503050406030204" pitchFamily="18" charset="0"/>
                      </a:rPr>
                      <m:t>≤2000</m:t>
                    </m:r>
                  </m:oMath>
                </a14:m>
                <a:endParaRPr lang="zh-CN" altLang="en-US" dirty="0"/>
              </a:p>
            </p:txBody>
          </p:sp>
        </mc:Choice>
        <mc:Fallback xmlns="">
          <p:sp>
            <p:nvSpPr>
              <p:cNvPr id="3" name="内容占位符 2">
                <a:extLst>
                  <a:ext uri="{FF2B5EF4-FFF2-40B4-BE49-F238E27FC236}">
                    <a16:creationId xmlns:a16="http://schemas.microsoft.com/office/drawing/2014/main" id="{3BA4DF26-F4C2-E72F-CAC0-EF14121C87C5}"/>
                  </a:ext>
                </a:extLst>
              </p:cNvPr>
              <p:cNvSpPr>
                <a:spLocks noGrp="1" noRot="1" noChangeAspect="1" noMove="1" noResize="1" noEditPoints="1" noAdjustHandles="1" noChangeArrowheads="1" noChangeShapeType="1" noTextEdit="1"/>
              </p:cNvSpPr>
              <p:nvPr>
                <p:ph idx="1"/>
              </p:nvPr>
            </p:nvSpPr>
            <p:spPr>
              <a:blipFill>
                <a:blip r:embed="rId2"/>
                <a:stretch>
                  <a:fillRect l="-1043" t="-238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627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E389F-81DF-E1A5-B66B-7AAF05A1B858}"/>
              </a:ext>
            </a:extLst>
          </p:cNvPr>
          <p:cNvSpPr>
            <a:spLocks noGrp="1"/>
          </p:cNvSpPr>
          <p:nvPr>
            <p:ph type="title"/>
          </p:nvPr>
        </p:nvSpPr>
        <p:spPr/>
        <p:txBody>
          <a:bodyPr/>
          <a:lstStyle/>
          <a:p>
            <a:r>
              <a:rPr lang="zh-CN" altLang="en-US" dirty="0"/>
              <a:t>解法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BA4DF26-F4C2-E72F-CAC0-EF14121C87C5}"/>
                  </a:ext>
                </a:extLst>
              </p:cNvPr>
              <p:cNvSpPr>
                <a:spLocks noGrp="1"/>
              </p:cNvSpPr>
              <p:nvPr>
                <p:ph idx="1"/>
              </p:nvPr>
            </p:nvSpPr>
            <p:spPr/>
            <p:txBody>
              <a:bodyPr>
                <a:normAutofit/>
              </a:bodyPr>
              <a:lstStyle/>
              <a:p>
                <a:r>
                  <a:rPr lang="zh-CN" altLang="en-US" sz="2100" dirty="0"/>
                  <a:t>由于可广播需要匹配序列的两段后缀，考虑从后往前进行匹配的决策。同时这个插入和匹配的过程跟编辑距离很像，于是考虑动态规划。</a:t>
                </a:r>
                <a:endParaRPr lang="en-US" altLang="zh-CN" sz="2100" dirty="0"/>
              </a:p>
              <a:p>
                <a:r>
                  <a:rPr lang="zh-CN" altLang="en-US" sz="2100" dirty="0"/>
                  <a:t>设动态规划状态 </a:t>
                </a:r>
                <a14:m>
                  <m:oMath xmlns:m="http://schemas.openxmlformats.org/officeDocument/2006/math">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𝑓</m:t>
                        </m:r>
                      </m:e>
                      <m:sub>
                        <m:r>
                          <a:rPr lang="en-US" altLang="zh-CN" sz="2100" b="0" i="1" smtClean="0">
                            <a:latin typeface="Cambria Math" panose="02040503050406030204" pitchFamily="18" charset="0"/>
                          </a:rPr>
                          <m:t>𝑖</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𝑗</m:t>
                        </m:r>
                      </m:sub>
                    </m:sSub>
                    <m:r>
                      <a:rPr lang="en-US" altLang="zh-CN" sz="2100" b="0" i="1" smtClean="0">
                        <a:latin typeface="Cambria Math" panose="02040503050406030204" pitchFamily="18" charset="0"/>
                      </a:rPr>
                      <m:t> </m:t>
                    </m:r>
                    <m:r>
                      <a:rPr lang="zh-CN" altLang="en-US" sz="2100" i="1">
                        <a:latin typeface="Cambria Math" panose="02040503050406030204" pitchFamily="18" charset="0"/>
                      </a:rPr>
                      <m:t>表示</m:t>
                    </m:r>
                  </m:oMath>
                </a14:m>
                <a:r>
                  <a:rPr lang="zh-CN" altLang="en-US" sz="2100" dirty="0"/>
                  <a:t>第一个序列已经匹配了 </a:t>
                </a:r>
                <a14:m>
                  <m:oMath xmlns:m="http://schemas.openxmlformats.org/officeDocument/2006/math">
                    <m:r>
                      <a:rPr lang="en-US" altLang="zh-CN" sz="2100" b="0" i="1" smtClean="0">
                        <a:latin typeface="Cambria Math" panose="02040503050406030204" pitchFamily="18" charset="0"/>
                      </a:rPr>
                      <m:t>𝑖</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𝑚</m:t>
                    </m:r>
                  </m:oMath>
                </a14:m>
                <a:r>
                  <a:rPr lang="zh-CN" altLang="en-US" sz="2100" dirty="0"/>
                  <a:t>、第二个序列已经匹配了 </a:t>
                </a:r>
                <a14:m>
                  <m:oMath xmlns:m="http://schemas.openxmlformats.org/officeDocument/2006/math">
                    <m:r>
                      <a:rPr lang="en-US" altLang="zh-CN" sz="2100" b="0" i="1" smtClean="0">
                        <a:latin typeface="Cambria Math" panose="02040503050406030204" pitchFamily="18" charset="0"/>
                      </a:rPr>
                      <m:t>𝑗</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𝑛</m:t>
                    </m:r>
                  </m:oMath>
                </a14:m>
                <a:r>
                  <a:rPr lang="en-US" altLang="zh-CN" sz="2100" dirty="0"/>
                  <a:t> </a:t>
                </a:r>
                <a:r>
                  <a:rPr lang="zh-CN" altLang="en-US" sz="2100" dirty="0"/>
                  <a:t>时最少插入几个额外的 </a:t>
                </a:r>
                <a:r>
                  <a:rPr lang="en-US" altLang="zh-CN" sz="2100" dirty="0"/>
                  <a:t>1</a:t>
                </a:r>
                <a:r>
                  <a:rPr lang="zh-CN" altLang="en-US" sz="2100" dirty="0"/>
                  <a:t>。三种转移：</a:t>
                </a:r>
                <a:endParaRPr lang="en-US" altLang="zh-CN" sz="2100" dirty="0"/>
              </a:p>
              <a:p>
                <a:pPr lvl="1"/>
                <a14:m>
                  <m:oMath xmlns:m="http://schemas.openxmlformats.org/officeDocument/2006/math">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𝑎</m:t>
                        </m:r>
                      </m:e>
                      <m:sub>
                        <m:r>
                          <a:rPr lang="en-US" altLang="zh-CN" sz="1700" b="0" i="1" smtClean="0">
                            <a:latin typeface="Cambria Math" panose="02040503050406030204" pitchFamily="18" charset="0"/>
                          </a:rPr>
                          <m:t>𝑖</m:t>
                        </m:r>
                      </m:sub>
                    </m:sSub>
                  </m:oMath>
                </a14:m>
                <a:r>
                  <a:rPr lang="en-US" altLang="zh-CN" sz="1700" dirty="0"/>
                  <a:t> </a:t>
                </a:r>
                <a:r>
                  <a:rPr lang="zh-CN" altLang="en-US" sz="1700" dirty="0"/>
                  <a:t>是新插入的 </a:t>
                </a:r>
                <a:r>
                  <a:rPr lang="en-US" altLang="zh-CN" sz="1700" dirty="0"/>
                  <a:t>1 </a:t>
                </a:r>
                <a:r>
                  <a:rPr lang="zh-CN" altLang="en-US" sz="1700" dirty="0"/>
                  <a:t>匹配的，从 </a:t>
                </a:r>
                <a14:m>
                  <m:oMath xmlns:m="http://schemas.openxmlformats.org/officeDocument/2006/math">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𝑓</m:t>
                        </m:r>
                      </m:e>
                      <m:sub>
                        <m:r>
                          <a:rPr lang="en-US" altLang="zh-CN" sz="1700" b="0" i="1" smtClean="0">
                            <a:latin typeface="Cambria Math" panose="02040503050406030204" pitchFamily="18" charset="0"/>
                          </a:rPr>
                          <m:t>𝑖</m:t>
                        </m:r>
                        <m:r>
                          <a:rPr lang="en-US" altLang="zh-CN" sz="1700" b="0" i="1" smtClean="0">
                            <a:latin typeface="Cambria Math" panose="02040503050406030204" pitchFamily="18" charset="0"/>
                          </a:rPr>
                          <m:t>+1,</m:t>
                        </m:r>
                        <m:r>
                          <a:rPr lang="en-US" altLang="zh-CN" sz="1700" b="0" i="1" smtClean="0">
                            <a:latin typeface="Cambria Math" panose="02040503050406030204" pitchFamily="18" charset="0"/>
                          </a:rPr>
                          <m:t>𝑗</m:t>
                        </m:r>
                      </m:sub>
                    </m:sSub>
                    <m:r>
                      <a:rPr lang="en-US" altLang="zh-CN" sz="1700" b="0" i="1" smtClean="0">
                        <a:latin typeface="Cambria Math" panose="02040503050406030204" pitchFamily="18" charset="0"/>
                      </a:rPr>
                      <m:t>+1</m:t>
                    </m:r>
                  </m:oMath>
                </a14:m>
                <a:r>
                  <a:rPr lang="en-US" altLang="zh-CN" sz="1700" dirty="0"/>
                  <a:t> </a:t>
                </a:r>
                <a:r>
                  <a:rPr lang="zh-CN" altLang="en-US" sz="1700" dirty="0"/>
                  <a:t>转移来；</a:t>
                </a:r>
                <a:endParaRPr lang="en-US" altLang="zh-CN" sz="1700" dirty="0"/>
              </a:p>
              <a:p>
                <a:pPr lvl="1"/>
                <a14:m>
                  <m:oMath xmlns:m="http://schemas.openxmlformats.org/officeDocument/2006/math">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𝑏</m:t>
                        </m:r>
                      </m:e>
                      <m:sub>
                        <m:r>
                          <a:rPr lang="en-US" altLang="zh-CN" sz="1700" b="0" i="1" smtClean="0">
                            <a:latin typeface="Cambria Math" panose="02040503050406030204" pitchFamily="18" charset="0"/>
                          </a:rPr>
                          <m:t>𝑗</m:t>
                        </m:r>
                      </m:sub>
                    </m:sSub>
                  </m:oMath>
                </a14:m>
                <a:r>
                  <a:rPr lang="en-US" altLang="zh-CN" sz="1700" dirty="0"/>
                  <a:t> </a:t>
                </a:r>
                <a:r>
                  <a:rPr lang="zh-CN" altLang="en-US" sz="1700" dirty="0"/>
                  <a:t>是新插入的 </a:t>
                </a:r>
                <a:r>
                  <a:rPr lang="en-US" altLang="zh-CN" sz="1700" dirty="0"/>
                  <a:t>1 </a:t>
                </a:r>
                <a:r>
                  <a:rPr lang="zh-CN" altLang="en-US" sz="1700" dirty="0"/>
                  <a:t>匹配的，从 </a:t>
                </a:r>
                <a14:m>
                  <m:oMath xmlns:m="http://schemas.openxmlformats.org/officeDocument/2006/math">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𝑓</m:t>
                        </m:r>
                      </m:e>
                      <m:sub>
                        <m:r>
                          <a:rPr lang="en-US" altLang="zh-CN" sz="1700" b="0" i="1" smtClean="0">
                            <a:latin typeface="Cambria Math" panose="02040503050406030204" pitchFamily="18" charset="0"/>
                          </a:rPr>
                          <m:t>𝑖</m:t>
                        </m:r>
                        <m:r>
                          <a:rPr lang="en-US" altLang="zh-CN" sz="1700" b="0" i="1" smtClean="0">
                            <a:latin typeface="Cambria Math" panose="02040503050406030204" pitchFamily="18" charset="0"/>
                          </a:rPr>
                          <m:t>,</m:t>
                        </m:r>
                        <m:r>
                          <a:rPr lang="en-US" altLang="zh-CN" sz="1700" b="0" i="1" smtClean="0">
                            <a:latin typeface="Cambria Math" panose="02040503050406030204" pitchFamily="18" charset="0"/>
                          </a:rPr>
                          <m:t>𝑗</m:t>
                        </m:r>
                        <m:r>
                          <a:rPr lang="en-US" altLang="zh-CN" sz="1700" b="0" i="1" smtClean="0">
                            <a:latin typeface="Cambria Math" panose="02040503050406030204" pitchFamily="18" charset="0"/>
                          </a:rPr>
                          <m:t>+1</m:t>
                        </m:r>
                      </m:sub>
                    </m:sSub>
                    <m:r>
                      <a:rPr lang="en-US" altLang="zh-CN" sz="1700" b="0" i="1" smtClean="0">
                        <a:latin typeface="Cambria Math" panose="02040503050406030204" pitchFamily="18" charset="0"/>
                      </a:rPr>
                      <m:t>+1</m:t>
                    </m:r>
                  </m:oMath>
                </a14:m>
                <a:r>
                  <a:rPr lang="en-US" altLang="zh-CN" sz="1700" dirty="0"/>
                  <a:t> </a:t>
                </a:r>
                <a:r>
                  <a:rPr lang="zh-CN" altLang="en-US" sz="1700" dirty="0"/>
                  <a:t>转移来；</a:t>
                </a:r>
                <a:endParaRPr lang="en-US" altLang="zh-CN" sz="1700" dirty="0"/>
              </a:p>
              <a:p>
                <a:pPr lvl="1"/>
                <a14:m>
                  <m:oMath xmlns:m="http://schemas.openxmlformats.org/officeDocument/2006/math">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𝑎</m:t>
                        </m:r>
                      </m:e>
                      <m:sub>
                        <m:r>
                          <a:rPr lang="en-US" altLang="zh-CN" sz="1700" b="0" i="1" smtClean="0">
                            <a:latin typeface="Cambria Math" panose="02040503050406030204" pitchFamily="18" charset="0"/>
                          </a:rPr>
                          <m:t>𝑖</m:t>
                        </m:r>
                      </m:sub>
                    </m:sSub>
                  </m:oMath>
                </a14:m>
                <a:r>
                  <a:rPr lang="en-US" altLang="zh-CN" sz="1700" dirty="0"/>
                  <a:t> </a:t>
                </a:r>
                <a:r>
                  <a:rPr lang="zh-CN" altLang="en-US" sz="1700" dirty="0"/>
                  <a:t>和 </a:t>
                </a:r>
                <a14:m>
                  <m:oMath xmlns:m="http://schemas.openxmlformats.org/officeDocument/2006/math">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𝑏</m:t>
                        </m:r>
                      </m:e>
                      <m:sub>
                        <m:r>
                          <a:rPr lang="en-US" altLang="zh-CN" sz="1700" b="0" i="1" smtClean="0">
                            <a:latin typeface="Cambria Math" panose="02040503050406030204" pitchFamily="18" charset="0"/>
                          </a:rPr>
                          <m:t>𝑗</m:t>
                        </m:r>
                      </m:sub>
                    </m:sSub>
                  </m:oMath>
                </a14:m>
                <a:r>
                  <a:rPr lang="en-US" altLang="zh-CN" sz="1700" dirty="0"/>
                  <a:t> </a:t>
                </a:r>
                <a:r>
                  <a:rPr lang="zh-CN" altLang="en-US" sz="1700" dirty="0"/>
                  <a:t>本身可以匹配（</a:t>
                </a:r>
                <a14:m>
                  <m:oMath xmlns:m="http://schemas.openxmlformats.org/officeDocument/2006/math">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𝑎</m:t>
                        </m:r>
                      </m:e>
                      <m:sub>
                        <m:r>
                          <a:rPr lang="en-US" altLang="zh-CN" sz="1700" b="0" i="1" smtClean="0">
                            <a:latin typeface="Cambria Math" panose="02040503050406030204" pitchFamily="18" charset="0"/>
                          </a:rPr>
                          <m:t>𝑖</m:t>
                        </m:r>
                      </m:sub>
                    </m:sSub>
                    <m:r>
                      <a:rPr lang="en-US" altLang="zh-CN" sz="1700" b="0" i="1" smtClean="0">
                        <a:latin typeface="Cambria Math" panose="02040503050406030204" pitchFamily="18" charset="0"/>
                      </a:rPr>
                      <m:t>=</m:t>
                    </m:r>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𝑏</m:t>
                        </m:r>
                      </m:e>
                      <m:sub>
                        <m:r>
                          <a:rPr lang="en-US" altLang="zh-CN" sz="1700" b="0" i="1" smtClean="0">
                            <a:latin typeface="Cambria Math" panose="02040503050406030204" pitchFamily="18" charset="0"/>
                          </a:rPr>
                          <m:t>𝑗</m:t>
                        </m:r>
                      </m:sub>
                    </m:sSub>
                  </m:oMath>
                </a14:m>
                <a:r>
                  <a:rPr lang="en-US" altLang="zh-CN" sz="1700" dirty="0"/>
                  <a:t> </a:t>
                </a:r>
                <a:r>
                  <a:rPr lang="zh-CN" altLang="en-US" sz="1700" dirty="0"/>
                  <a:t>或 </a:t>
                </a:r>
                <a14:m>
                  <m:oMath xmlns:m="http://schemas.openxmlformats.org/officeDocument/2006/math">
                    <m:r>
                      <m:rPr>
                        <m:sty m:val="p"/>
                      </m:rPr>
                      <a:rPr lang="en-US" altLang="zh-CN" sz="1700" b="0" i="1" smtClean="0">
                        <a:latin typeface="Cambria Math" panose="02040503050406030204" pitchFamily="18" charset="0"/>
                      </a:rPr>
                      <m:t>min</m:t>
                    </m:r>
                    <m:d>
                      <m:dPr>
                        <m:ctrlPr>
                          <a:rPr lang="en-US" altLang="zh-CN" sz="1700" b="0" i="1" smtClean="0">
                            <a:latin typeface="Cambria Math" panose="02040503050406030204" pitchFamily="18" charset="0"/>
                          </a:rPr>
                        </m:ctrlPr>
                      </m:dPr>
                      <m:e>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𝑎</m:t>
                            </m:r>
                          </m:e>
                          <m:sub>
                            <m:r>
                              <a:rPr lang="en-US" altLang="zh-CN" sz="1700" b="0" i="1" smtClean="0">
                                <a:latin typeface="Cambria Math" panose="02040503050406030204" pitchFamily="18" charset="0"/>
                              </a:rPr>
                              <m:t>𝑖</m:t>
                            </m:r>
                          </m:sub>
                        </m:sSub>
                        <m:r>
                          <a:rPr lang="en-US" altLang="zh-CN" sz="1700" b="0" i="1" smtClean="0">
                            <a:latin typeface="Cambria Math" panose="02040503050406030204" pitchFamily="18" charset="0"/>
                          </a:rPr>
                          <m:t>, </m:t>
                        </m:r>
                        <m:sSub>
                          <m:sSubPr>
                            <m:ctrlPr>
                              <a:rPr lang="en-US" altLang="zh-CN" sz="1700" b="0" i="1" smtClean="0">
                                <a:latin typeface="Cambria Math" panose="02040503050406030204" pitchFamily="18" charset="0"/>
                              </a:rPr>
                            </m:ctrlPr>
                          </m:sSubPr>
                          <m:e>
                            <m:r>
                              <a:rPr lang="en-US" altLang="zh-CN" sz="1700" b="0" i="1" smtClean="0">
                                <a:latin typeface="Cambria Math" panose="02040503050406030204" pitchFamily="18" charset="0"/>
                              </a:rPr>
                              <m:t>𝑏</m:t>
                            </m:r>
                          </m:e>
                          <m:sub>
                            <m:r>
                              <a:rPr lang="en-US" altLang="zh-CN" sz="1700" b="0" i="1" smtClean="0">
                                <a:latin typeface="Cambria Math" panose="02040503050406030204" pitchFamily="18" charset="0"/>
                              </a:rPr>
                              <m:t>𝑗</m:t>
                            </m:r>
                          </m:sub>
                        </m:sSub>
                      </m:e>
                    </m:d>
                    <m:r>
                      <a:rPr lang="en-US" altLang="zh-CN" sz="1700" b="0" i="1" smtClean="0">
                        <a:latin typeface="Cambria Math" panose="02040503050406030204" pitchFamily="18" charset="0"/>
                      </a:rPr>
                      <m:t>=1</m:t>
                    </m:r>
                    <m:r>
                      <a:rPr lang="zh-CN" altLang="en-US" sz="1700" i="1">
                        <a:latin typeface="Cambria Math" panose="02040503050406030204" pitchFamily="18" charset="0"/>
                      </a:rPr>
                      <m:t>）</m:t>
                    </m:r>
                  </m:oMath>
                </a14:m>
                <a:r>
                  <a:rPr lang="zh-CN" altLang="en-US" sz="1700" dirty="0"/>
                  <a:t>，从 </a:t>
                </a:r>
                <a14:m>
                  <m:oMath xmlns:m="http://schemas.openxmlformats.org/officeDocument/2006/math">
                    <m:sSub>
                      <m:sSubPr>
                        <m:ctrlPr>
                          <a:rPr lang="en-US" altLang="zh-CN" sz="1700" b="0" i="1" dirty="0" smtClean="0">
                            <a:latin typeface="Cambria Math" panose="02040503050406030204" pitchFamily="18" charset="0"/>
                          </a:rPr>
                        </m:ctrlPr>
                      </m:sSubPr>
                      <m:e>
                        <m:r>
                          <a:rPr lang="en-US" altLang="zh-CN" sz="1700" b="0" i="1" dirty="0" smtClean="0">
                            <a:latin typeface="Cambria Math" panose="02040503050406030204" pitchFamily="18" charset="0"/>
                          </a:rPr>
                          <m:t>𝑓</m:t>
                        </m:r>
                      </m:e>
                      <m:sub>
                        <m:r>
                          <a:rPr lang="en-US" altLang="zh-CN" sz="1700" b="0" i="1" dirty="0" smtClean="0">
                            <a:latin typeface="Cambria Math" panose="02040503050406030204" pitchFamily="18" charset="0"/>
                          </a:rPr>
                          <m:t>𝑖</m:t>
                        </m:r>
                        <m:r>
                          <a:rPr lang="en-US" altLang="zh-CN" sz="1700" b="0" i="1" dirty="0" smtClean="0">
                            <a:latin typeface="Cambria Math" panose="02040503050406030204" pitchFamily="18" charset="0"/>
                          </a:rPr>
                          <m:t>+1,</m:t>
                        </m:r>
                        <m:r>
                          <a:rPr lang="en-US" altLang="zh-CN" sz="1700" b="0" i="1" dirty="0" smtClean="0">
                            <a:latin typeface="Cambria Math" panose="02040503050406030204" pitchFamily="18" charset="0"/>
                          </a:rPr>
                          <m:t>𝑗</m:t>
                        </m:r>
                        <m:r>
                          <a:rPr lang="en-US" altLang="zh-CN" sz="1700" b="0" i="1" dirty="0" smtClean="0">
                            <a:latin typeface="Cambria Math" panose="02040503050406030204" pitchFamily="18" charset="0"/>
                          </a:rPr>
                          <m:t>+1</m:t>
                        </m:r>
                      </m:sub>
                    </m:sSub>
                  </m:oMath>
                </a14:m>
                <a:r>
                  <a:rPr lang="zh-CN" altLang="en-US" sz="1700" dirty="0"/>
                  <a:t> 转移来。</a:t>
                </a:r>
                <a:endParaRPr lang="en-US" altLang="zh-CN" sz="1700" dirty="0"/>
              </a:p>
              <a:p>
                <a:r>
                  <a:rPr lang="zh-CN" altLang="en-US" sz="2100" dirty="0"/>
                  <a:t>初始值为 </a:t>
                </a:r>
                <a14:m>
                  <m:oMath xmlns:m="http://schemas.openxmlformats.org/officeDocument/2006/math">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𝑓</m:t>
                        </m:r>
                      </m:e>
                      <m:sub>
                        <m:r>
                          <a:rPr lang="en-US" altLang="zh-CN" sz="2100" b="0" i="1" smtClean="0">
                            <a:latin typeface="Cambria Math" panose="02040503050406030204" pitchFamily="18" charset="0"/>
                          </a:rPr>
                          <m:t>𝑚</m:t>
                        </m:r>
                        <m:r>
                          <a:rPr lang="en-US" altLang="zh-CN" sz="2100" b="0" i="1" smtClean="0">
                            <a:latin typeface="Cambria Math" panose="02040503050406030204" pitchFamily="18" charset="0"/>
                          </a:rPr>
                          <m:t>+1,</m:t>
                        </m:r>
                        <m:r>
                          <a:rPr lang="en-US" altLang="zh-CN" sz="2100" b="0" i="1" smtClean="0">
                            <a:latin typeface="Cambria Math" panose="02040503050406030204" pitchFamily="18" charset="0"/>
                          </a:rPr>
                          <m:t>𝑛</m:t>
                        </m:r>
                        <m:r>
                          <a:rPr lang="en-US" altLang="zh-CN" sz="2100" b="0" i="1" smtClean="0">
                            <a:latin typeface="Cambria Math" panose="02040503050406030204" pitchFamily="18" charset="0"/>
                          </a:rPr>
                          <m:t>+1</m:t>
                        </m:r>
                      </m:sub>
                    </m:sSub>
                    <m:r>
                      <a:rPr lang="en-US" altLang="zh-CN" sz="2100" b="0" i="1" smtClean="0">
                        <a:latin typeface="Cambria Math" panose="02040503050406030204" pitchFamily="18" charset="0"/>
                      </a:rPr>
                      <m:t>=0</m:t>
                    </m:r>
                  </m:oMath>
                </a14:m>
                <a:r>
                  <a:rPr lang="zh-CN" altLang="en-US" sz="2100" dirty="0"/>
                  <a:t>，最终答案为 </a:t>
                </a:r>
                <a14:m>
                  <m:oMath xmlns:m="http://schemas.openxmlformats.org/officeDocument/2006/math">
                    <m:sSub>
                      <m:sSubPr>
                        <m:ctrlPr>
                          <a:rPr lang="en-US" altLang="zh-CN" sz="2100" b="0" i="1" smtClean="0">
                            <a:latin typeface="Cambria Math" panose="02040503050406030204" pitchFamily="18" charset="0"/>
                          </a:rPr>
                        </m:ctrlPr>
                      </m:sSubPr>
                      <m:e>
                        <m:limLow>
                          <m:limLowPr>
                            <m:ctrlPr>
                              <a:rPr lang="en-US" altLang="zh-CN" sz="2100" b="0" i="1" smtClean="0">
                                <a:latin typeface="Cambria Math" panose="02040503050406030204" pitchFamily="18" charset="0"/>
                              </a:rPr>
                            </m:ctrlPr>
                          </m:limLowPr>
                          <m:e>
                            <m:r>
                              <m:rPr>
                                <m:sty m:val="p"/>
                              </m:rPr>
                              <a:rPr lang="en-US" altLang="zh-CN" sz="2100" b="0" i="0" smtClean="0">
                                <a:latin typeface="Cambria Math" panose="02040503050406030204" pitchFamily="18" charset="0"/>
                              </a:rPr>
                              <m:t>min</m:t>
                            </m:r>
                          </m:e>
                          <m:lim>
                            <m:r>
                              <m:rPr>
                                <m:sty m:val="p"/>
                              </m:rPr>
                              <a:rPr lang="en-US" altLang="zh-CN" sz="2100" b="0" i="1" smtClean="0">
                                <a:latin typeface="Cambria Math" panose="02040503050406030204" pitchFamily="18" charset="0"/>
                              </a:rPr>
                              <m:t>min</m:t>
                            </m:r>
                            <m:r>
                              <a:rPr lang="en-US" altLang="zh-CN" sz="2100" b="0" i="1" smtClean="0">
                                <a:latin typeface="Cambria Math" panose="02040503050406030204" pitchFamily="18" charset="0"/>
                              </a:rPr>
                              <m:t> (</m:t>
                            </m:r>
                            <m:r>
                              <a:rPr lang="en-US" altLang="zh-CN" sz="2100" b="0" i="1" smtClean="0">
                                <a:latin typeface="Cambria Math" panose="02040503050406030204" pitchFamily="18" charset="0"/>
                              </a:rPr>
                              <m:t>𝑖</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𝑗</m:t>
                            </m:r>
                            <m:r>
                              <a:rPr lang="en-US" altLang="zh-CN" sz="2100" b="0" i="1" smtClean="0">
                                <a:latin typeface="Cambria Math" panose="02040503050406030204" pitchFamily="18" charset="0"/>
                              </a:rPr>
                              <m:t>)=1</m:t>
                            </m:r>
                          </m:lim>
                        </m:limLow>
                        <m:r>
                          <a:rPr lang="en-US" altLang="zh-CN" sz="2100" b="0" i="1" smtClean="0">
                            <a:latin typeface="Cambria Math" panose="02040503050406030204" pitchFamily="18" charset="0"/>
                          </a:rPr>
                          <m:t> </m:t>
                        </m:r>
                        <m:r>
                          <a:rPr lang="en-US" altLang="zh-CN" sz="2100" b="0" i="1" smtClean="0">
                            <a:latin typeface="Cambria Math" panose="02040503050406030204" pitchFamily="18" charset="0"/>
                          </a:rPr>
                          <m:t>𝑓</m:t>
                        </m:r>
                      </m:e>
                      <m:sub>
                        <m:r>
                          <a:rPr lang="en-US" altLang="zh-CN" sz="2100" b="0" i="1" smtClean="0">
                            <a:latin typeface="Cambria Math" panose="02040503050406030204" pitchFamily="18" charset="0"/>
                          </a:rPr>
                          <m:t>𝑖</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𝑗</m:t>
                        </m:r>
                      </m:sub>
                    </m:sSub>
                    <m:r>
                      <a:rPr lang="zh-CN" altLang="en-US" sz="2100" i="1">
                        <a:latin typeface="Cambria Math" panose="02040503050406030204" pitchFamily="18" charset="0"/>
                      </a:rPr>
                      <m:t>，</m:t>
                    </m:r>
                  </m:oMath>
                </a14:m>
                <a:r>
                  <a:rPr lang="zh-CN" altLang="en-US" sz="2100" dirty="0"/>
                  <a:t>这是由于根据可广播的定义，两个序列有一个匹配完了之后另外一个部分的剩下的前缀就不用匹配了。</a:t>
                </a:r>
                <a:endParaRPr lang="en-US" altLang="zh-CN" sz="2100" dirty="0"/>
              </a:p>
              <a:p>
                <a:r>
                  <a:rPr lang="zh-CN" altLang="en-US" sz="2100" dirty="0"/>
                  <a:t>复杂度 </a:t>
                </a:r>
                <a14:m>
                  <m:oMath xmlns:m="http://schemas.openxmlformats.org/officeDocument/2006/math">
                    <m:r>
                      <a:rPr lang="en-US" altLang="zh-CN" sz="2100" b="0" i="1" smtClean="0">
                        <a:latin typeface="Cambria Math" panose="02040503050406030204" pitchFamily="18" charset="0"/>
                      </a:rPr>
                      <m:t>𝑂</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𝑛𝑚</m:t>
                    </m:r>
                    <m:r>
                      <a:rPr lang="en-US" altLang="zh-CN" sz="2100" b="0" i="1" smtClean="0">
                        <a:latin typeface="Cambria Math" panose="02040503050406030204" pitchFamily="18" charset="0"/>
                      </a:rPr>
                      <m:t>)</m:t>
                    </m:r>
                  </m:oMath>
                </a14:m>
                <a:r>
                  <a:rPr lang="zh-CN" altLang="en-US" sz="2100"/>
                  <a:t>。</a:t>
                </a:r>
                <a:endParaRPr lang="en-US" altLang="zh-CN" sz="2100" dirty="0"/>
              </a:p>
            </p:txBody>
          </p:sp>
        </mc:Choice>
        <mc:Fallback>
          <p:sp>
            <p:nvSpPr>
              <p:cNvPr id="3" name="内容占位符 2">
                <a:extLst>
                  <a:ext uri="{FF2B5EF4-FFF2-40B4-BE49-F238E27FC236}">
                    <a16:creationId xmlns:a16="http://schemas.microsoft.com/office/drawing/2014/main" id="{3BA4DF26-F4C2-E72F-CAC0-EF14121C87C5}"/>
                  </a:ext>
                </a:extLst>
              </p:cNvPr>
              <p:cNvSpPr>
                <a:spLocks noGrp="1" noRot="1" noChangeAspect="1" noMove="1" noResize="1" noEditPoints="1" noAdjustHandles="1" noChangeArrowheads="1" noChangeShapeType="1" noTextEdit="1"/>
              </p:cNvSpPr>
              <p:nvPr>
                <p:ph idx="1"/>
              </p:nvPr>
            </p:nvSpPr>
            <p:spPr>
              <a:blipFill>
                <a:blip r:embed="rId2"/>
                <a:stretch>
                  <a:fillRect l="-580" t="-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9948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268</Words>
  <Application>Microsoft Office PowerPoint</Application>
  <PresentationFormat>宽屏</PresentationFormat>
  <Paragraphs>15</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Arial</vt:lpstr>
      <vt:lpstr>Cambria Math</vt:lpstr>
      <vt:lpstr>Office 主题​​</vt:lpstr>
      <vt:lpstr>2023 CCPC 北京市赛 E. 广播</vt:lpstr>
      <vt:lpstr>题意简述</vt:lpstr>
      <vt:lpstr>解法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思进 彭</dc:creator>
  <cp:lastModifiedBy>思进 彭</cp:lastModifiedBy>
  <cp:revision>80</cp:revision>
  <dcterms:created xsi:type="dcterms:W3CDTF">2023-10-17T07:12:47Z</dcterms:created>
  <dcterms:modified xsi:type="dcterms:W3CDTF">2023-12-17T11:34:36Z</dcterms:modified>
</cp:coreProperties>
</file>