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1CF4D-32AE-DC49-6B06-64367A27F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373C35-E82F-86D1-B91F-A2BF27A8C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84D762-A717-7A56-B730-23AA034D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2AD6-0178-40B2-8275-7C2F09BD863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28DBD7-3528-62CD-98C0-2E41AD088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D8ECB-8FA8-0FD1-3437-3B7443C7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F9F5-505A-490F-8F5B-3E4D4BD19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72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CEF1E-04FE-227A-46F3-05A7E401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74C579-6664-E0FC-2C20-45416C704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74D3FC-76D4-B24F-9299-103488A57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2AD6-0178-40B2-8275-7C2F09BD863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8F259C-8854-0A86-2FD4-120A42D72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DD2788-C6E8-DF80-AA77-26A535BB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F9F5-505A-490F-8F5B-3E4D4BD19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65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E9579F-A03D-66B0-D2BD-C3ED96EB7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7717F2-E669-0E39-9FEE-68DF58791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2B9028-0EB4-7C20-5C5F-6D3B40E9B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2AD6-0178-40B2-8275-7C2F09BD863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37C6A-C41A-6614-CE7E-F3E5787D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29CDC7-6391-D43E-4895-EC6475C8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F9F5-505A-490F-8F5B-3E4D4BD19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89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B23D1-4DA8-D140-0A1E-D8F3424A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A528B7-D46D-A94A-C2F0-FCD73FBC3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E58B2-9904-AD3D-55A6-79DFFFB7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2AD6-0178-40B2-8275-7C2F09BD863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63602-F9C6-4301-8F70-D395097D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42179-913D-65AF-83FD-17D9675F7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F9F5-505A-490F-8F5B-3E4D4BD19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04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E7D14-20C6-EC86-3E94-D3608FEE3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4EF0BB-97C8-9BB2-B856-6BCA056E7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ED2B99-7FD3-5BA3-0D39-5A220EC5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2AD6-0178-40B2-8275-7C2F09BD863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67FA98-F9D1-BE01-DB8F-7AB602B03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A51CED-2F40-2793-1F07-EE65C863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F9F5-505A-490F-8F5B-3E4D4BD19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59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24082-1A76-7BCF-9086-3BBB698A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AD207-B658-95F1-2B2D-467FA3580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F0735B-2AA6-AF31-FF4D-99643F055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A06732-838B-82B7-B910-198128F4C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2AD6-0178-40B2-8275-7C2F09BD863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2C21D-91C2-5831-6BFB-B4A1AB71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084AE8-48A9-572B-C55C-18F4DAE7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F9F5-505A-490F-8F5B-3E4D4BD19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55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5213A-74C4-E479-1F49-344B762CF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CB83F2-E263-3FAE-400B-6FD4BEFB2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0110AE-3715-B660-0855-F85F26F95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34D39B-0036-F43F-D1EE-B26CDD3AE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2A95E2-7FC6-5297-D19C-90D35D8AA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FAC049-1AB1-DAD3-6523-4BD5A797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2AD6-0178-40B2-8275-7C2F09BD863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9D24D1-8D15-CF2E-8D1F-17751EF24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AF0B4B-8165-D430-F82F-7354605D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F9F5-505A-490F-8F5B-3E4D4BD19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4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B6DDE-0625-5426-C5FA-4992D0AE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C5228D-493C-F26D-6400-571001F18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2AD6-0178-40B2-8275-7C2F09BD863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4746C0-535C-E00D-CC1C-28FC4325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7E21B6-E7A9-74AD-DA4E-32B7D41C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F9F5-505A-490F-8F5B-3E4D4BD19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39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F9531F-F45B-73F0-AACB-B0D03C9D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2AD6-0178-40B2-8275-7C2F09BD863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246D72-5473-EB5C-D55E-496E0A62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6740B1-094D-2DFC-94C7-FFC3662B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F9F5-505A-490F-8F5B-3E4D4BD19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76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1DA98-5890-60BB-89EF-B2B4BB76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DBCC8-D4BD-C939-C2BA-0E24CA0CB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098F64-E23E-0F91-8079-FF22D3DEA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1214DB-97A9-3100-AB57-219FCBC3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2AD6-0178-40B2-8275-7C2F09BD863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F5ECA1-DA6D-25D5-C8CC-7F319644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D9A744-49D8-65C3-14CE-3851E2D0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F9F5-505A-490F-8F5B-3E4D4BD19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90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1803B-7D7A-12E2-378B-8DC8201EA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5C96D8-9DDB-5350-4793-28154C8F0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8FB0DF-67B0-9831-79AD-45EE4FCA7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D42355-63CA-6919-21FF-F7988FEF7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2AD6-0178-40B2-8275-7C2F09BD863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F397B2-909F-435C-20BE-4D604E9F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8A491-A25C-77B4-3268-EEB1873B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F9F5-505A-490F-8F5B-3E4D4BD19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69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F76B1F-FF3A-1469-50A6-B5347D2DD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B7F558-10AD-6C6B-50E8-189BE800C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930DEB-D935-2D52-9276-76A8690AD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B2AD6-0178-40B2-8275-7C2F09BD863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811C4D-DD6C-2BA6-BED9-CE3B99CC0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BAC284-9D28-E003-B44B-434963E46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FF9F5-505A-490F-8F5B-3E4D4BD19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51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1FF4E-BAF6-677F-7BE2-14A8406FBE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2023 CCPC </a:t>
            </a:r>
            <a:r>
              <a:rPr lang="zh-CN" altLang="en-US" dirty="0"/>
              <a:t>北京市赛</a:t>
            </a:r>
            <a:br>
              <a:rPr lang="en-US" altLang="zh-CN" dirty="0"/>
            </a:br>
            <a:r>
              <a:rPr lang="en-US" altLang="zh-CN" dirty="0"/>
              <a:t>H. </a:t>
            </a:r>
            <a:r>
              <a:rPr lang="zh-CN" altLang="en-US" dirty="0"/>
              <a:t>哈密顿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9F956B-A308-49DD-E21A-D2216794B1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Itst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80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E389F-81DF-E1A5-B66B-7AAF05A1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题意简述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A4DF26-F4C2-E72F-CAC0-EF14121C87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给出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个二元组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考虑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个节点的带权有向完全图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，其中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边权为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的一条哈密顿回路使得其经过的边的边权和最大，并给出这个最大值。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A4DF26-F4C2-E72F-CAC0-EF14121C87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274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E389F-81DF-E1A5-B66B-7AAF05A1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A4DF26-F4C2-E72F-CAC0-EF14121C87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100" dirty="0"/>
                  <a:t>我们需要一些绝对值的和最大。</a:t>
                </a:r>
                <a:endParaRPr lang="en-US" altLang="zh-CN" sz="2100" dirty="0"/>
              </a:p>
              <a:p>
                <a:r>
                  <a:rPr lang="zh-CN" altLang="en-US" sz="2100" dirty="0"/>
                  <a:t>由于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zh-CN" sz="2100" b="0" i="1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100" dirty="0"/>
                  <a:t>，我们可以在找哈密顿回路的基础上，要求给每个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100" dirty="0"/>
                  <a:t> </a:t>
                </a:r>
                <a:r>
                  <a:rPr lang="zh-CN" altLang="en-US" sz="2100" dirty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100" dirty="0"/>
                  <a:t> </a:t>
                </a:r>
                <a:r>
                  <a:rPr lang="zh-CN" altLang="en-US" sz="2100" dirty="0"/>
                  <a:t>一个正负号，使得每条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100" dirty="0"/>
                  <a:t> </a:t>
                </a:r>
                <a:r>
                  <a:rPr lang="zh-CN" altLang="en-US" sz="2100" dirty="0"/>
                  <a:t>的边上的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100" dirty="0"/>
                  <a:t> </a:t>
                </a:r>
                <a:r>
                  <a:rPr lang="zh-CN" altLang="en-US" sz="2100" dirty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100" dirty="0"/>
                  <a:t> </a:t>
                </a:r>
                <a:r>
                  <a:rPr lang="zh-CN" altLang="en-US" sz="2100" dirty="0"/>
                  <a:t>一正一负，并要求按照符号加权的和尽可能大。这个最大值就是我们想求的原问题的最大值。</a:t>
                </a:r>
                <a:endParaRPr lang="en-US" altLang="zh-CN" sz="2100" dirty="0"/>
              </a:p>
              <a:p>
                <a:r>
                  <a:rPr lang="zh-CN" altLang="en-US" sz="2100" dirty="0"/>
                  <a:t>由于哈密顿路上每个点入度和出度都是 </a:t>
                </a:r>
                <a:r>
                  <a:rPr lang="en-US" altLang="zh-CN" sz="2100" dirty="0"/>
                  <a:t>1</a:t>
                </a:r>
                <a:r>
                  <a:rPr lang="zh-CN" altLang="en-US" sz="2100" dirty="0"/>
                  <a:t>，所以最终这个标符号的方案就是在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100" dirty="0"/>
                  <a:t> 个元素中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100" dirty="0"/>
                  <a:t> </a:t>
                </a:r>
                <a:r>
                  <a:rPr lang="zh-CN" altLang="en-US" sz="2100" dirty="0"/>
                  <a:t>个正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100" dirty="0"/>
                  <a:t> </a:t>
                </a:r>
                <a:r>
                  <a:rPr lang="zh-CN" altLang="en-US" sz="2100" dirty="0"/>
                  <a:t>个负。因此我们实际上需要求的是一个给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100" dirty="0"/>
                  <a:t> </a:t>
                </a:r>
                <a:r>
                  <a:rPr lang="zh-CN" altLang="en-US" sz="2100" dirty="0"/>
                  <a:t>个元素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100" dirty="0"/>
                  <a:t> </a:t>
                </a:r>
                <a:r>
                  <a:rPr lang="zh-CN" altLang="en-US" sz="2100" dirty="0"/>
                  <a:t>个正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100" dirty="0"/>
                  <a:t> </a:t>
                </a:r>
                <a:r>
                  <a:rPr lang="zh-CN" altLang="en-US" sz="2100" dirty="0"/>
                  <a:t>个负的方案，使得和尽可能大，且能够找到一条回路满足上面的条件（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100" dirty="0"/>
                  <a:t> </a:t>
                </a:r>
                <a:r>
                  <a:rPr lang="zh-CN" altLang="en-US" sz="2100" dirty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100" dirty="0"/>
                  <a:t> </a:t>
                </a:r>
                <a:r>
                  <a:rPr lang="zh-CN" altLang="en-US" sz="2100" dirty="0"/>
                  <a:t>一正一负）。</a:t>
                </a:r>
                <a:endParaRPr lang="en-US" altLang="zh-CN" sz="2100" dirty="0"/>
              </a:p>
              <a:p>
                <a:r>
                  <a:rPr lang="zh-CN" altLang="en-US" sz="2100" dirty="0"/>
                  <a:t>如果我们扔掉回路的限制，那么这个最大的和的方案是简单的：按照大小排序，取较大的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100" dirty="0"/>
                  <a:t> </a:t>
                </a:r>
                <a:r>
                  <a:rPr lang="zh-CN" altLang="en-US" sz="2100" dirty="0"/>
                  <a:t>个为正、较小的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100" dirty="0"/>
                  <a:t> </a:t>
                </a:r>
                <a:r>
                  <a:rPr lang="zh-CN" altLang="en-US" sz="2100" dirty="0"/>
                  <a:t>个为负。但这样可能不存在哈密顿回路，我们需要仔细考虑这个哈密顿回路的条件。</a:t>
                </a:r>
                <a:endParaRPr lang="en-US" altLang="zh-CN" sz="2100" dirty="0"/>
              </a:p>
              <a:p>
                <a:pPr marL="0" indent="0">
                  <a:buNone/>
                </a:pPr>
                <a:endParaRPr lang="en-US" altLang="zh-CN" sz="21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A4DF26-F4C2-E72F-CAC0-EF14121C87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948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E389F-81DF-E1A5-B66B-7AAF05A1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A4DF26-F4C2-E72F-CAC0-EF14121C87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100" dirty="0"/>
                  <a:t>考察怎样的正负号标记会违背回路的限制。</a:t>
                </a:r>
                <a:endParaRPr lang="en-US" altLang="zh-CN" sz="2100" dirty="0"/>
              </a:p>
              <a:p>
                <a:r>
                  <a:rPr lang="zh-CN" altLang="en-US" sz="2100" dirty="0"/>
                  <a:t>注意到回路的连边需要要求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100" dirty="0"/>
                  <a:t> </a:t>
                </a:r>
                <a:r>
                  <a:rPr lang="zh-CN" altLang="en-US" sz="2100" dirty="0"/>
                  <a:t>中标为负（正）的必须和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100" dirty="0"/>
                  <a:t> </a:t>
                </a:r>
                <a:r>
                  <a:rPr lang="zh-CN" altLang="en-US" sz="2100" dirty="0"/>
                  <a:t>中标为正（负）的连边。那么如果所有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100" dirty="0"/>
                  <a:t> </a:t>
                </a:r>
                <a:r>
                  <a:rPr lang="zh-CN" altLang="en-US" sz="2100" dirty="0"/>
                  <a:t>为负的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100" dirty="0"/>
                  <a:t> </a:t>
                </a:r>
                <a:r>
                  <a:rPr lang="zh-CN" altLang="en-US" sz="2100" dirty="0"/>
                  <a:t>对应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100" dirty="0"/>
                  <a:t> 都为正，那么由于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100" dirty="0"/>
                  <a:t> 为负、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100" dirty="0"/>
                  <a:t> 为正的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100" dirty="0"/>
                  <a:t>必然不能和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100" dirty="0"/>
                  <a:t> </a:t>
                </a:r>
                <a:r>
                  <a:rPr lang="zh-CN" altLang="en-US" sz="2100" dirty="0"/>
                  <a:t>为正、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100" dirty="0"/>
                  <a:t> 为负的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100" dirty="0"/>
                  <a:t> </a:t>
                </a:r>
                <a:r>
                  <a:rPr lang="zh-CN" altLang="en-US" sz="2100" dirty="0"/>
                  <a:t>连边，那么当两种情况都存在的时候就没法连成大环。</a:t>
                </a:r>
                <a:endParaRPr lang="en-US" altLang="zh-CN" sz="2100" dirty="0"/>
              </a:p>
              <a:p>
                <a:r>
                  <a:rPr lang="zh-CN" altLang="en-US" sz="2100" dirty="0"/>
                  <a:t>而如果只存在一种情况，或者存在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100" dirty="0"/>
                  <a:t> </a:t>
                </a:r>
                <a:r>
                  <a:rPr lang="zh-CN" altLang="en-US" sz="2100" dirty="0"/>
                  <a:t>都为正的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100" dirty="0"/>
                  <a:t>，那么可以通过这样的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100" dirty="0"/>
                  <a:t> </a:t>
                </a:r>
                <a:r>
                  <a:rPr lang="zh-CN" altLang="en-US" sz="2100" dirty="0"/>
                  <a:t>把两个部分连接在一起，从而可以构造出哈密顿回路。</a:t>
                </a:r>
                <a:endParaRPr lang="en-US" altLang="zh-CN" sz="2100" dirty="0"/>
              </a:p>
              <a:p>
                <a:r>
                  <a:rPr lang="zh-CN" altLang="en-US" sz="2100" dirty="0"/>
                  <a:t>因此不存在哈密顿回路的条件为：</a:t>
                </a:r>
                <a:endParaRPr lang="en-US" altLang="zh-CN" sz="2100" dirty="0"/>
              </a:p>
              <a:p>
                <a:pPr lvl="1"/>
                <a:r>
                  <a:rPr lang="zh-CN" altLang="en-US" sz="1700" b="0" dirty="0"/>
                  <a:t>存在</a:t>
                </a:r>
                <a14:m>
                  <m:oMath xmlns:m="http://schemas.openxmlformats.org/officeDocument/2006/math">
                    <m:r>
                      <a:rPr lang="en-US" altLang="zh-CN" sz="17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700" dirty="0"/>
                  <a:t> </a:t>
                </a:r>
                <a:r>
                  <a:rPr lang="zh-CN" altLang="en-US" sz="1700" dirty="0"/>
                  <a:t>为负、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700" dirty="0"/>
                  <a:t> </a:t>
                </a:r>
                <a:r>
                  <a:rPr lang="zh-CN" altLang="en-US" sz="1700" dirty="0"/>
                  <a:t>为正的 </a:t>
                </a:r>
                <a14:m>
                  <m:oMath xmlns:m="http://schemas.openxmlformats.org/officeDocument/2006/math">
                    <m:r>
                      <a:rPr lang="en-US" altLang="zh-CN" sz="17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700" dirty="0"/>
                  <a:t> </a:t>
                </a:r>
                <a:r>
                  <a:rPr lang="zh-CN" altLang="en-US" sz="1700" dirty="0"/>
                  <a:t>以及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700" dirty="0"/>
                  <a:t> </a:t>
                </a:r>
                <a:r>
                  <a:rPr lang="zh-CN" altLang="en-US" sz="1700" dirty="0"/>
                  <a:t>为正、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700" dirty="0"/>
                  <a:t> </a:t>
                </a:r>
                <a:r>
                  <a:rPr lang="zh-CN" altLang="en-US" sz="1700" dirty="0"/>
                  <a:t>为负的 </a:t>
                </a:r>
                <a14:m>
                  <m:oMath xmlns:m="http://schemas.openxmlformats.org/officeDocument/2006/math">
                    <m:r>
                      <a:rPr lang="en-US" altLang="zh-CN" sz="17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700" dirty="0"/>
                  <a:t>；</a:t>
                </a:r>
                <a:endParaRPr lang="en-US" altLang="zh-CN" sz="1700" dirty="0"/>
              </a:p>
              <a:p>
                <a:pPr lvl="1"/>
                <a:r>
                  <a:rPr lang="zh-CN" altLang="en-US" sz="1700" dirty="0"/>
                  <a:t>不存在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7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1700" dirty="0"/>
                  <a:t> </a:t>
                </a:r>
                <a:r>
                  <a:rPr lang="zh-CN" altLang="en-US" sz="1700" dirty="0"/>
                  <a:t>均为正的 </a:t>
                </a:r>
                <a14:m>
                  <m:oMath xmlns:m="http://schemas.openxmlformats.org/officeDocument/2006/math">
                    <m:r>
                      <a:rPr lang="en-US" altLang="zh-CN" sz="17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700" dirty="0"/>
                  <a:t>。</a:t>
                </a:r>
                <a:endParaRPr lang="en-US" altLang="zh-CN" sz="17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A4DF26-F4C2-E72F-CAC0-EF14121C87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1541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33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E389F-81DF-E1A5-B66B-7AAF05A1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A4DF26-F4C2-E72F-CAC0-EF14121C87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100" dirty="0"/>
                  <a:t>由于初始的贪心解可能不满足限制，我们考虑用尽可能小的调整得到满足限制的解。</a:t>
                </a:r>
                <a:endParaRPr lang="en-US" altLang="zh-CN" sz="2100" dirty="0"/>
              </a:p>
              <a:p>
                <a:r>
                  <a:rPr lang="zh-CN" altLang="en-US" sz="2100" dirty="0"/>
                  <a:t>首先想到的贪心调整为交换排名为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100" dirty="0"/>
                  <a:t> 和 </a:t>
                </a:r>
                <a14:m>
                  <m:oMath xmlns:m="http://schemas.openxmlformats.org/officeDocument/2006/math">
                    <m:r>
                      <a:rPr lang="en-US" altLang="zh-CN" sz="21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1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100" dirty="0"/>
                  <a:t> 的两个元素的符号，但这样依然可能不满足限制。但如果这样不满足限制的话，排名为 </a:t>
                </a:r>
                <a14:m>
                  <m:oMath xmlns:m="http://schemas.openxmlformats.org/officeDocument/2006/math">
                    <m:r>
                      <a:rPr lang="en-US" altLang="zh-CN" sz="21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100" dirty="0"/>
                  <a:t> 和 </a:t>
                </a:r>
                <a14:m>
                  <m:oMath xmlns:m="http://schemas.openxmlformats.org/officeDocument/2006/math">
                    <m:r>
                      <a:rPr lang="en-US" altLang="zh-CN" sz="21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100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100" dirty="0"/>
                  <a:t> 的两个元素就是某个二元组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100" dirty="0"/>
                  <a:t> 了。因此进一步的调整</a:t>
                </a:r>
                <a:r>
                  <a:rPr lang="en-US" altLang="zh-CN" sz="2100" dirty="0"/>
                  <a:t>——</a:t>
                </a:r>
                <a:r>
                  <a:rPr lang="zh-CN" altLang="en-US" sz="2100" dirty="0"/>
                  <a:t>交换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100" dirty="0"/>
                  <a:t> </a:t>
                </a:r>
                <a:r>
                  <a:rPr lang="zh-CN" altLang="en-US" sz="2100" dirty="0"/>
                  <a:t>和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altLang="zh-CN" sz="2100" dirty="0"/>
                  <a:t> </a:t>
                </a:r>
                <a:r>
                  <a:rPr lang="zh-CN" altLang="en-US" sz="2100" dirty="0"/>
                  <a:t>或者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100" dirty="0"/>
                  <a:t> </a:t>
                </a:r>
                <a:r>
                  <a:rPr lang="zh-CN" altLang="en-US" sz="2100" dirty="0"/>
                  <a:t>和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100" dirty="0"/>
                  <a:t> </a:t>
                </a:r>
                <a:r>
                  <a:rPr lang="zh-CN" altLang="en-US" sz="2100" dirty="0"/>
                  <a:t>的符号，就都会得到合法的方案。</a:t>
                </a:r>
                <a:endParaRPr lang="en-US" altLang="zh-CN" sz="2100" dirty="0"/>
              </a:p>
              <a:p>
                <a:r>
                  <a:rPr lang="zh-CN" altLang="en-US" sz="2100" dirty="0"/>
                  <a:t>比较所有四种方案的合法性并取符合条件的方案中的最优解即可。</a:t>
                </a:r>
                <a:endParaRPr lang="en-US" altLang="zh-CN" sz="2100" dirty="0"/>
              </a:p>
              <a:p>
                <a:r>
                  <a:rPr lang="zh-CN" altLang="en-US" sz="2100" dirty="0"/>
                  <a:t>复杂度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100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1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A4DF26-F4C2-E72F-CAC0-EF14121C87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792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615</Words>
  <Application>Microsoft Office PowerPoint</Application>
  <PresentationFormat>宽屏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2023 CCPC 北京市赛 H. 哈密顿</vt:lpstr>
      <vt:lpstr>题意简述</vt:lpstr>
      <vt:lpstr>解法</vt:lpstr>
      <vt:lpstr>解法</vt:lpstr>
      <vt:lpstr>解法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思进 彭</dc:creator>
  <cp:lastModifiedBy>思进 彭</cp:lastModifiedBy>
  <cp:revision>96</cp:revision>
  <dcterms:created xsi:type="dcterms:W3CDTF">2023-10-17T07:12:47Z</dcterms:created>
  <dcterms:modified xsi:type="dcterms:W3CDTF">2023-12-17T11:36:21Z</dcterms:modified>
</cp:coreProperties>
</file>