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70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E138F-A3F0-8391-A5E3-E31D71A73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2B7029-7248-767E-1489-E1B48AB3A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AFA25-25F1-3A19-ECD4-941BAB7B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B645A-35E9-AD50-7373-38BFC2BB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93B8D-AB68-20DB-953D-B2CAF0BA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3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7050B-6DA2-9FC2-67EC-41A37584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D55DF2-3B55-DFED-750F-BD18F52A2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A4B60-9C23-0ABB-050B-6274E3BC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57D0B-3937-B9E5-015A-854F60E1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8F1E9-9CF5-20F8-F1BC-1B174DA7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5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7FAFCA-9F20-A5B3-17A9-2FC133218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029B3B-1C57-6FB4-72E3-6CBE324C8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FDEC6-DCF8-A0C1-564B-F16061FC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387BE-60DA-CA86-80AE-CF1A0336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EE9FE-C0F2-F593-351C-05D402A5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8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82806-19B0-5D5A-D11D-7B344BBD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4833A-55C2-55FB-4AED-1C922D9E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0B2B3-EED7-3569-0774-761865D9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EE215-BB43-7555-EA16-B39F9541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5C249-21FA-55D1-8DC0-002E2B16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8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907EB-8C38-FF60-6C7C-4CBE32BD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0512B-A67B-6AB7-686D-77BD33D0D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A12B1-DAA7-387C-57E2-412B161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CC96C-9230-E4A0-C5B8-81860875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29F91-89A4-42C2-E25A-E09B8231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A4C30-C7CB-FA3C-7B80-A9DFC465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C8212-4263-0A9E-70C7-A08FB3476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6C1A01-58C1-BC09-CDCD-85BB75581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B3FA5-37F4-4B6E-BFB9-A2E8D944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F982F1-4FF9-3C78-3C1E-16A67227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2A670-9DD3-5C3E-7AA2-2E57910C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5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8FF2B-DD52-F0FA-76A7-10BEF868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8F217-890B-3EE9-64CC-DD3E871AF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AC01C-CA7C-B4D7-051E-A35B27998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CE32D6-EB02-95C4-F58F-7B9E4EC9A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88CDB7-64E2-9524-F84F-161B09608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326CBC-A73F-17C1-B8A8-86D66BFA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F77563-0735-8B0E-ABEE-46C8AE8A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E514A2-7141-6823-954C-8F71AF60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33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A5710-F101-0BA0-A5DA-0B6A7964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E9C1A9-C99C-DD1C-946E-EE206773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6647C8-DA55-96A2-2B3F-5B420839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98F4C5-2B4E-8543-6070-45CB29C2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0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6396AE-7274-66B1-F379-262C54FB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FCD253-0C6C-F3BE-1D40-473E4D04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686D4-CCD6-89A9-DA94-3D615864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92EFB-052D-0AAC-F436-F65DD494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D321B-1F7E-F374-0F19-6C3DFCE2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73C76-C383-0E24-3F57-D0B52A9EB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BD95BF-ECBF-28A4-C828-C4D97A3E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863719-88EA-C562-FD10-E8CD949C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F06BE-7BAF-D105-B48F-9AEDEDFE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6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348E1-7AF4-4521-0AA6-E9928BDB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CD65FC-10BC-58CA-69AD-7F86B4D61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DC80C-538E-E074-F6D2-AAA6DA2A0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9C2222-FDA6-47AD-492C-F9DAAA64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5AB39-1518-D502-D030-2C1997E1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A1DA5D-825D-59BC-440E-3311A8FB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994CFB-1A59-E51C-F9B6-2EDBF0CC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FF5F8-31EF-1206-F562-6DF3605EF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A4036-0242-F72B-198C-BCE2B9380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F300-0710-4AE9-BE7D-E6D302B55B6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D329B-BB2E-DEA4-1D04-4E831AB41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572FA-8CA7-CB3C-B1B8-6AB7985FE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6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7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E639A-E6B0-AC50-AA93-E2109534E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THUPC2024 </a:t>
            </a:r>
            <a:r>
              <a:rPr lang="zh-CN" altLang="en-US" dirty="0"/>
              <a:t>初赛</a:t>
            </a:r>
            <a:r>
              <a:rPr lang="en-US" altLang="zh-CN" dirty="0"/>
              <a:t> A</a:t>
            </a:r>
            <a:br>
              <a:rPr lang="en-US" altLang="zh-CN" dirty="0"/>
            </a:br>
            <a:r>
              <a:rPr lang="zh-CN" altLang="en-US" dirty="0"/>
              <a:t>排序大师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8BB1DC-DF01-FC42-D97D-AD3D32272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Itst &amp; </a:t>
            </a:r>
            <a:r>
              <a:rPr lang="en-US" altLang="zh-CN" dirty="0" err="1"/>
              <a:t>He_Ren</a:t>
            </a:r>
            <a:endParaRPr lang="en-US" altLang="zh-CN" dirty="0"/>
          </a:p>
          <a:p>
            <a:r>
              <a:rPr lang="en-US" altLang="zh-CN" dirty="0"/>
              <a:t>THU, IIIS</a:t>
            </a:r>
          </a:p>
          <a:p>
            <a:r>
              <a:rPr lang="en-US" altLang="zh-CN" dirty="0"/>
              <a:t>2023/12/17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DFE06F-E84E-8A66-1C02-72B1A7489635}"/>
              </a:ext>
            </a:extLst>
          </p:cNvPr>
          <p:cNvSpPr txBox="1"/>
          <p:nvPr/>
        </p:nvSpPr>
        <p:spPr>
          <a:xfrm flipH="1">
            <a:off x="1480" y="6504040"/>
            <a:ext cx="1180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 comes from: </a:t>
            </a:r>
            <a:r>
              <a:rPr lang="zh-CN" altLang="en-US" dirty="0"/>
              <a:t>抄的论文           ，但核仁给了一个比较自然的做法。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DEFBEE-F023-23AD-BE88-1EA43D9F0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63" y="6152857"/>
            <a:ext cx="702365" cy="7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4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9CAFE-E916-0717-0DAA-F4BC6E2A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8182C6-2A88-502C-93B5-8AFA3B63A7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因此我们只要能找到一种操作方案每次将环数增加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就行了。</a:t>
                </a:r>
                <a:endParaRPr lang="en-US" altLang="zh-CN" dirty="0"/>
              </a:p>
              <a:p>
                <a:r>
                  <a:rPr lang="zh-CN" altLang="en-US" dirty="0"/>
                  <a:t>考虑如下构造：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选择一个最小的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前面有比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大的元素；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再选择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前面最大的元素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此时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/>
                  <a:t> 一定在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前面（否则与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的最小性矛盾），且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dirty="0"/>
                  <a:t> 一定在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后面（否则与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的最大性矛盾）。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因此用一次操作将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 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变为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8182C6-2A88-502C-93B5-8AFA3B63A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75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9CAFE-E916-0717-0DAA-F4BC6E2A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8182C6-2A88-502C-93B5-8AFA3B63A7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 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中被修改的四（或三）条边为与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相邻的两条边和与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相邻的两条边，所以这四（或三）条边一定在一个或两个环里；</a:t>
                </a:r>
                <a:endParaRPr lang="en-US" altLang="zh-CN" dirty="0"/>
              </a:p>
              <a:p>
                <a:r>
                  <a:rPr lang="zh-CN" altLang="en-US" dirty="0"/>
                  <a:t>而修改过后，出现了额外的两个自环（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以及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）。因为环数奇偶不会改变，因此环数一定加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trike="sngStrike" dirty="0"/>
                  <a:t>当然也有一些其他的构造可能满足以上条件。所以这题正确的做法是，猜一堆结论，写个 </a:t>
                </a:r>
                <a:r>
                  <a:rPr lang="en-US" altLang="zh-CN" strike="sngStrike" dirty="0"/>
                  <a:t>gen </a:t>
                </a:r>
                <a:r>
                  <a:rPr lang="zh-CN" altLang="en-US" strike="sngStrike" dirty="0"/>
                  <a:t>拍一拍，拍过了就交。</a:t>
                </a:r>
                <a:endParaRPr lang="en-US" altLang="zh-CN" strike="sngStrike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8182C6-2A88-502C-93B5-8AFA3B63A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3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0335F-8AE8-9FF8-8A6F-BEAA0ABF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3927CD-4E1A-9FDB-2A47-9D62637A8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1140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用最少的“段交换”操作将长度为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的排列排序。</a:t>
                </a:r>
                <a:endParaRPr lang="en-US" altLang="zh-CN" dirty="0"/>
              </a:p>
              <a:p>
                <a:r>
                  <a:rPr lang="zh-CN" altLang="en-US" dirty="0"/>
                  <a:t>“段交换”操作为以下操作：将排列分成五段，其中第二段和第四段不能为空、其他段可以为空，交换第二段和第四段再拼回去。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3927CD-4E1A-9FDB-2A47-9D62637A8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11402"/>
              </a:xfrm>
              <a:blipFill>
                <a:blip r:embed="rId2"/>
                <a:stretch>
                  <a:fillRect l="-1043" t="-2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89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C8E7-17B2-8E33-0940-E5863917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需要最小化交换次数，意味着我们同时需要上界和下界的分析。</a:t>
                </a:r>
                <a:endParaRPr lang="en-US" altLang="zh-CN" dirty="0"/>
              </a:p>
              <a:p>
                <a:r>
                  <a:rPr lang="zh-CN" altLang="en-US" dirty="0"/>
                  <a:t>下界分析的常用办法是图模型，最常见的是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的模型。但对于这个操作来说它不适用，因为一次交换会导致图上很多的边产生改变。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38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C8E7-17B2-8E33-0940-E5863917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需要最小化交换次数，意味着我们同时需要上界和下界的分析。</a:t>
                </a:r>
                <a:endParaRPr lang="en-US" altLang="zh-CN" dirty="0"/>
              </a:p>
              <a:p>
                <a:r>
                  <a:rPr lang="zh-CN" altLang="en-US" dirty="0"/>
                  <a:t>下界分析的常用办法是图模型，最常见的是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的模型。但对于这个操作来说它不适用，因为一次交换会导致图上很多的边产生改变。</a:t>
                </a:r>
                <a:endParaRPr lang="en-US" altLang="zh-CN" dirty="0"/>
              </a:p>
              <a:p>
                <a:r>
                  <a:rPr lang="zh-CN" altLang="en-US" dirty="0"/>
                  <a:t>这提示我们需要考虑这样的图模型：在这个模型下，一次段交换操作只会改变其中常数条边。</a:t>
                </a:r>
                <a:endParaRPr lang="en-US" altLang="zh-CN" dirty="0"/>
              </a:p>
              <a:p>
                <a:r>
                  <a:rPr lang="zh-CN" altLang="en-US" dirty="0"/>
                  <a:t>再注意到，一次交换中形如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的边只会改变最多四条，符合我们的要求，但这个模型并不能直接用于下界分析，因为目标状态是一条特殊的链，不能用环数分析。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93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2ADC1-DE4F-03A0-32D1-C12E84A4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9E327F-EF59-0585-8974-71944EFBF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我们做一些简单的调整：在排列最前面加入一个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、最后加入一个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，然后加入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的边。此时终态是一个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个自环构成的图，符合“单次操作改变边数少”，同时环数相关的下界分析可以利用了。</a:t>
                </a:r>
                <a:endParaRPr lang="en-US" altLang="zh-CN" dirty="0"/>
              </a:p>
              <a:p>
                <a:r>
                  <a:rPr lang="zh-CN" altLang="en-US" dirty="0"/>
                  <a:t>此时我们来考虑一次操作究竟会干什么。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9E327F-EF59-0585-8974-71944EFBF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19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2892C-1512-7ADF-C5C8-314F5FF8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53DB7C-CC66-CA5B-1EF7-1A32D0B0D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不妨假设第三段非空，此时交换前后的状况如下：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最初的四条边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被改为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看起来还是画图比较直观（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53DB7C-CC66-CA5B-1EF7-1A32D0B0D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F7B0CA2-E327-4B27-FAFB-F5FE7831EB3E}"/>
                  </a:ext>
                </a:extLst>
              </p:cNvPr>
              <p:cNvSpPr/>
              <p:nvPr/>
            </p:nvSpPr>
            <p:spPr>
              <a:xfrm>
                <a:off x="1137038" y="2552369"/>
                <a:ext cx="1892410" cy="47707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F7B0CA2-E327-4B27-FAFB-F5FE7831E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38" y="2552369"/>
                <a:ext cx="1892410" cy="477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F63E7F1-4EEF-C59E-7C60-66934CE5CE5C}"/>
                  </a:ext>
                </a:extLst>
              </p:cNvPr>
              <p:cNvSpPr/>
              <p:nvPr/>
            </p:nvSpPr>
            <p:spPr>
              <a:xfrm>
                <a:off x="3157995" y="2552369"/>
                <a:ext cx="1892410" cy="4770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F63E7F1-4EEF-C59E-7C60-66934CE5C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995" y="2552369"/>
                <a:ext cx="1892410" cy="4770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67ABBC0-A75B-DE23-9637-120A7293D50A}"/>
                  </a:ext>
                </a:extLst>
              </p:cNvPr>
              <p:cNvSpPr/>
              <p:nvPr/>
            </p:nvSpPr>
            <p:spPr>
              <a:xfrm>
                <a:off x="5213406" y="2552369"/>
                <a:ext cx="1892410" cy="4770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67ABBC0-A75B-DE23-9637-120A7293D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406" y="2552369"/>
                <a:ext cx="1892410" cy="4770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62848F-603D-6544-C59C-501CE928C62C}"/>
                  </a:ext>
                </a:extLst>
              </p:cNvPr>
              <p:cNvSpPr/>
              <p:nvPr/>
            </p:nvSpPr>
            <p:spPr>
              <a:xfrm>
                <a:off x="7268817" y="2552369"/>
                <a:ext cx="1892410" cy="4770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62848F-603D-6544-C59C-501CE928C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817" y="2552369"/>
                <a:ext cx="1892410" cy="477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B9724A-AF0F-259C-4542-F6BDB18D623B}"/>
                  </a:ext>
                </a:extLst>
              </p:cNvPr>
              <p:cNvSpPr/>
              <p:nvPr/>
            </p:nvSpPr>
            <p:spPr>
              <a:xfrm>
                <a:off x="9311308" y="2552369"/>
                <a:ext cx="1892410" cy="47707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B9724A-AF0F-259C-4542-F6BDB18D6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308" y="2552369"/>
                <a:ext cx="1892410" cy="4770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D831C96-8895-7B09-72BC-A0912C799919}"/>
                  </a:ext>
                </a:extLst>
              </p:cNvPr>
              <p:cNvSpPr/>
              <p:nvPr/>
            </p:nvSpPr>
            <p:spPr>
              <a:xfrm>
                <a:off x="1137038" y="3212092"/>
                <a:ext cx="1892410" cy="47707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D831C96-8895-7B09-72BC-A0912C799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38" y="3212092"/>
                <a:ext cx="1892410" cy="4770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380963A-32F4-A0C5-65A2-2D5765AAE404}"/>
                  </a:ext>
                </a:extLst>
              </p:cNvPr>
              <p:cNvSpPr/>
              <p:nvPr/>
            </p:nvSpPr>
            <p:spPr>
              <a:xfrm>
                <a:off x="7268817" y="3212092"/>
                <a:ext cx="1892410" cy="4770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380963A-32F4-A0C5-65A2-2D5765AAE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817" y="3212092"/>
                <a:ext cx="1892410" cy="4770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DED3FD-898C-7971-8B9B-C9F7D43A46A5}"/>
                  </a:ext>
                </a:extLst>
              </p:cNvPr>
              <p:cNvSpPr/>
              <p:nvPr/>
            </p:nvSpPr>
            <p:spPr>
              <a:xfrm>
                <a:off x="5213406" y="3212092"/>
                <a:ext cx="1892410" cy="4770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DED3FD-898C-7971-8B9B-C9F7D43A4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406" y="3212092"/>
                <a:ext cx="1892410" cy="4770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6CA90A7-8603-3A20-53F8-B6F5D0D86D26}"/>
                  </a:ext>
                </a:extLst>
              </p:cNvPr>
              <p:cNvSpPr/>
              <p:nvPr/>
            </p:nvSpPr>
            <p:spPr>
              <a:xfrm>
                <a:off x="9311308" y="3212092"/>
                <a:ext cx="1892410" cy="47707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6CA90A7-8603-3A20-53F8-B6F5D0D86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308" y="3212092"/>
                <a:ext cx="1892410" cy="4770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A4C22C1-836C-9DB2-8337-C100860CFAA9}"/>
                  </a:ext>
                </a:extLst>
              </p:cNvPr>
              <p:cNvSpPr/>
              <p:nvPr/>
            </p:nvSpPr>
            <p:spPr>
              <a:xfrm>
                <a:off x="3157995" y="3212092"/>
                <a:ext cx="1892410" cy="4770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A4C22C1-836C-9DB2-8337-C100860CF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995" y="3212092"/>
                <a:ext cx="1892410" cy="4770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67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2892C-1512-7ADF-C5C8-314F5FF8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DEC8653-4074-9685-ACA2-F9D9CAAA4E1A}"/>
                  </a:ext>
                </a:extLst>
              </p:cNvPr>
              <p:cNvSpPr/>
              <p:nvPr/>
            </p:nvSpPr>
            <p:spPr>
              <a:xfrm>
                <a:off x="4725228" y="842039"/>
                <a:ext cx="925009" cy="9250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DEC8653-4074-9685-ACA2-F9D9CAAA4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228" y="842039"/>
                <a:ext cx="925009" cy="92500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EBC90A3-B150-E496-1667-7D504B7855C4}"/>
                  </a:ext>
                </a:extLst>
              </p:cNvPr>
              <p:cNvSpPr/>
              <p:nvPr/>
            </p:nvSpPr>
            <p:spPr>
              <a:xfrm>
                <a:off x="1094623" y="5538883"/>
                <a:ext cx="1892410" cy="47707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EBC90A3-B150-E496-1667-7D504B785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23" y="5538883"/>
                <a:ext cx="1892410" cy="477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B40075-0778-57EB-8E24-38BF98B1F0E6}"/>
                  </a:ext>
                </a:extLst>
              </p:cNvPr>
              <p:cNvSpPr/>
              <p:nvPr/>
            </p:nvSpPr>
            <p:spPr>
              <a:xfrm>
                <a:off x="3115580" y="5538883"/>
                <a:ext cx="1892410" cy="4770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B40075-0778-57EB-8E24-38BF98B1F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80" y="5538883"/>
                <a:ext cx="1892410" cy="4770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568E816-BA79-B215-7F9A-872BA91267E8}"/>
                  </a:ext>
                </a:extLst>
              </p:cNvPr>
              <p:cNvSpPr/>
              <p:nvPr/>
            </p:nvSpPr>
            <p:spPr>
              <a:xfrm>
                <a:off x="5170991" y="5538883"/>
                <a:ext cx="1892410" cy="4770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568E816-BA79-B215-7F9A-872BA9126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991" y="5538883"/>
                <a:ext cx="1892410" cy="4770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D31B25A-9316-2E79-7BE7-B1D38BC8B580}"/>
                  </a:ext>
                </a:extLst>
              </p:cNvPr>
              <p:cNvSpPr/>
              <p:nvPr/>
            </p:nvSpPr>
            <p:spPr>
              <a:xfrm>
                <a:off x="7226402" y="5538883"/>
                <a:ext cx="1892410" cy="4770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D31B25A-9316-2E79-7BE7-B1D38BC8B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402" y="5538883"/>
                <a:ext cx="1892410" cy="477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C7D92DB-E1F2-9717-0E01-E7054E18D293}"/>
                  </a:ext>
                </a:extLst>
              </p:cNvPr>
              <p:cNvSpPr/>
              <p:nvPr/>
            </p:nvSpPr>
            <p:spPr>
              <a:xfrm>
                <a:off x="9268893" y="5538883"/>
                <a:ext cx="1892410" cy="47707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C7D92DB-E1F2-9717-0E01-E7054E18D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893" y="5538883"/>
                <a:ext cx="1892410" cy="4770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E2A000B-029E-93AD-68C1-B23DC35A1476}"/>
                  </a:ext>
                </a:extLst>
              </p:cNvPr>
              <p:cNvSpPr/>
              <p:nvPr/>
            </p:nvSpPr>
            <p:spPr>
              <a:xfrm>
                <a:off x="1094623" y="6198606"/>
                <a:ext cx="1892410" cy="47707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E2A000B-029E-93AD-68C1-B23DC35A1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23" y="6198606"/>
                <a:ext cx="1892410" cy="4770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9C24396-704C-BF27-4F8C-99243DBEDF87}"/>
                  </a:ext>
                </a:extLst>
              </p:cNvPr>
              <p:cNvSpPr/>
              <p:nvPr/>
            </p:nvSpPr>
            <p:spPr>
              <a:xfrm>
                <a:off x="7226402" y="6198606"/>
                <a:ext cx="1892410" cy="4770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9C24396-704C-BF27-4F8C-99243DBED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402" y="6198606"/>
                <a:ext cx="1892410" cy="4770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6AFE275-5EA8-6438-5BF3-4DC4023FBD05}"/>
                  </a:ext>
                </a:extLst>
              </p:cNvPr>
              <p:cNvSpPr/>
              <p:nvPr/>
            </p:nvSpPr>
            <p:spPr>
              <a:xfrm>
                <a:off x="5170991" y="6198606"/>
                <a:ext cx="1892410" cy="4770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6AFE275-5EA8-6438-5BF3-4DC4023FB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991" y="6198606"/>
                <a:ext cx="1892410" cy="4770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D04FD04-85A3-DCBE-26B3-27EDD454995A}"/>
                  </a:ext>
                </a:extLst>
              </p:cNvPr>
              <p:cNvSpPr/>
              <p:nvPr/>
            </p:nvSpPr>
            <p:spPr>
              <a:xfrm>
                <a:off x="9268893" y="6198606"/>
                <a:ext cx="1892410" cy="47707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D04FD04-85A3-DCBE-26B3-27EDD4549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893" y="6198606"/>
                <a:ext cx="1892410" cy="4770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86755D9-8CF9-0775-AAA1-C69BA6E9A939}"/>
                  </a:ext>
                </a:extLst>
              </p:cNvPr>
              <p:cNvSpPr/>
              <p:nvPr/>
            </p:nvSpPr>
            <p:spPr>
              <a:xfrm>
                <a:off x="3115580" y="6198606"/>
                <a:ext cx="1892410" cy="4770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86755D9-8CF9-0775-AAA1-C69BA6E9A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80" y="6198606"/>
                <a:ext cx="1892410" cy="4770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D649FB94-FC60-D6E4-0EEE-B713F2824B41}"/>
                  </a:ext>
                </a:extLst>
              </p:cNvPr>
              <p:cNvSpPr/>
              <p:nvPr/>
            </p:nvSpPr>
            <p:spPr>
              <a:xfrm>
                <a:off x="6324766" y="842039"/>
                <a:ext cx="925009" cy="925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D649FB94-FC60-D6E4-0EEE-B713F2824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766" y="842039"/>
                <a:ext cx="925009" cy="92500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E6FE531-F02F-2525-699C-D8BE237A639A}"/>
                  </a:ext>
                </a:extLst>
              </p:cNvPr>
              <p:cNvSpPr/>
              <p:nvPr/>
            </p:nvSpPr>
            <p:spPr>
              <a:xfrm>
                <a:off x="7924304" y="1714100"/>
                <a:ext cx="925009" cy="925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E6FE531-F02F-2525-699C-D8BE237A6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304" y="1714100"/>
                <a:ext cx="925009" cy="92500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ED1992E-C59B-8F87-D91E-070CCD97D6F4}"/>
                  </a:ext>
                </a:extLst>
              </p:cNvPr>
              <p:cNvSpPr/>
              <p:nvPr/>
            </p:nvSpPr>
            <p:spPr>
              <a:xfrm>
                <a:off x="7924304" y="3099333"/>
                <a:ext cx="925009" cy="92500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ED1992E-C59B-8F87-D91E-070CCD97D6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304" y="3099333"/>
                <a:ext cx="925009" cy="92500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CAB5176-370F-35DC-3BF3-AD66B60C32E3}"/>
                  </a:ext>
                </a:extLst>
              </p:cNvPr>
              <p:cNvSpPr/>
              <p:nvPr/>
            </p:nvSpPr>
            <p:spPr>
              <a:xfrm>
                <a:off x="4725228" y="4018713"/>
                <a:ext cx="925009" cy="92500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CAB5176-370F-35DC-3BF3-AD66B60C3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228" y="4018713"/>
                <a:ext cx="925009" cy="92500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8639E6E9-0307-1427-B333-2E13236680CF}"/>
                  </a:ext>
                </a:extLst>
              </p:cNvPr>
              <p:cNvSpPr/>
              <p:nvPr/>
            </p:nvSpPr>
            <p:spPr>
              <a:xfrm>
                <a:off x="6324766" y="4018713"/>
                <a:ext cx="925009" cy="92500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8639E6E9-0307-1427-B333-2E1323668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766" y="4018713"/>
                <a:ext cx="925009" cy="925009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B24BFE3-08C4-E2CF-FC85-A17141F77A15}"/>
                  </a:ext>
                </a:extLst>
              </p:cNvPr>
              <p:cNvSpPr/>
              <p:nvPr/>
            </p:nvSpPr>
            <p:spPr>
              <a:xfrm>
                <a:off x="3115580" y="1714100"/>
                <a:ext cx="925009" cy="9250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B24BFE3-08C4-E2CF-FC85-A17141F77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80" y="1714100"/>
                <a:ext cx="925009" cy="92500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0B6A03E3-818D-6165-D16D-27D1227FFC1D}"/>
                  </a:ext>
                </a:extLst>
              </p:cNvPr>
              <p:cNvSpPr/>
              <p:nvPr/>
            </p:nvSpPr>
            <p:spPr>
              <a:xfrm>
                <a:off x="3115580" y="3099333"/>
                <a:ext cx="925009" cy="92500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0B6A03E3-818D-6165-D16D-27D1227FF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80" y="3099333"/>
                <a:ext cx="925009" cy="92500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BDD7458-EFC3-F85A-F250-61E7ADCEB363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650237" y="1304544"/>
            <a:ext cx="674529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7C889AF-39DC-7578-76BD-8A3FDC8E1F37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>
            <a:off x="8386809" y="2639109"/>
            <a:ext cx="0" cy="46022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1D19DC1-9DD0-36D4-884D-A89F572C488C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>
            <a:off x="5650237" y="4481218"/>
            <a:ext cx="674529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23DF869-C852-2398-2565-2E98CD30617F}"/>
              </a:ext>
            </a:extLst>
          </p:cNvPr>
          <p:cNvCxnSpPr>
            <a:cxnSpLocks/>
            <a:stCxn id="51" idx="0"/>
            <a:endCxn id="50" idx="4"/>
          </p:cNvCxnSpPr>
          <p:nvPr/>
        </p:nvCxnSpPr>
        <p:spPr>
          <a:xfrm flipV="1">
            <a:off x="3578085" y="2639109"/>
            <a:ext cx="0" cy="46022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39E9DFB-896B-C78C-BD80-B4836D264F7D}"/>
              </a:ext>
            </a:extLst>
          </p:cNvPr>
          <p:cNvCxnSpPr>
            <a:cxnSpLocks/>
            <a:stCxn id="12" idx="4"/>
            <a:endCxn id="48" idx="0"/>
          </p:cNvCxnSpPr>
          <p:nvPr/>
        </p:nvCxnSpPr>
        <p:spPr>
          <a:xfrm>
            <a:off x="5187733" y="1767048"/>
            <a:ext cx="0" cy="2251665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03F8388-24F0-A84D-C608-C54F4B6452CD}"/>
              </a:ext>
            </a:extLst>
          </p:cNvPr>
          <p:cNvCxnSpPr>
            <a:cxnSpLocks/>
            <a:stCxn id="49" idx="0"/>
            <a:endCxn id="45" idx="4"/>
          </p:cNvCxnSpPr>
          <p:nvPr/>
        </p:nvCxnSpPr>
        <p:spPr>
          <a:xfrm flipV="1">
            <a:off x="6787271" y="1767048"/>
            <a:ext cx="0" cy="2251665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36AF19A-9FAA-F34A-5A72-3921EB9803B7}"/>
              </a:ext>
            </a:extLst>
          </p:cNvPr>
          <p:cNvCxnSpPr>
            <a:cxnSpLocks/>
            <a:stCxn id="51" idx="6"/>
            <a:endCxn id="47" idx="2"/>
          </p:cNvCxnSpPr>
          <p:nvPr/>
        </p:nvCxnSpPr>
        <p:spPr>
          <a:xfrm>
            <a:off x="4040589" y="3561838"/>
            <a:ext cx="3883715" cy="0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5E11845-E3F5-CCE6-A2D2-3F81301B341C}"/>
              </a:ext>
            </a:extLst>
          </p:cNvPr>
          <p:cNvCxnSpPr>
            <a:cxnSpLocks/>
            <a:stCxn id="46" idx="2"/>
            <a:endCxn id="50" idx="6"/>
          </p:cNvCxnSpPr>
          <p:nvPr/>
        </p:nvCxnSpPr>
        <p:spPr>
          <a:xfrm flipH="1">
            <a:off x="4040589" y="2176605"/>
            <a:ext cx="3883715" cy="0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2892C-1512-7ADF-C5C8-314F5FF8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31F23-2A8C-9C67-B286-BC638CBF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01" y="5143900"/>
            <a:ext cx="10515600" cy="1670960"/>
          </a:xfrm>
        </p:spPr>
        <p:txBody>
          <a:bodyPr>
            <a:normAutofit/>
          </a:bodyPr>
          <a:lstStyle/>
          <a:p>
            <a:r>
              <a:rPr lang="zh-CN" altLang="en-US" dirty="0"/>
              <a:t>这个修改操作相当于做以下操作两次：选两条边交换它们的出点。这个操作会恰好将环数改变 </a:t>
            </a:r>
            <a:r>
              <a:rPr lang="en-US" altLang="zh-CN" dirty="0"/>
              <a:t>1</a:t>
            </a:r>
            <a:r>
              <a:rPr lang="zh-CN" altLang="en-US" dirty="0"/>
              <a:t>（读者自证不难），因此一次操作最多将环数减少 </a:t>
            </a:r>
            <a:r>
              <a:rPr lang="en-US" altLang="zh-CN" dirty="0"/>
              <a:t>2</a:t>
            </a:r>
            <a:r>
              <a:rPr lang="zh-CN" altLang="en-US" dirty="0"/>
              <a:t>，且不会改变环数的奇偶性。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442FC10-93C1-2DB6-8571-4DDDCAED8455}"/>
                  </a:ext>
                </a:extLst>
              </p:cNvPr>
              <p:cNvSpPr/>
              <p:nvPr/>
            </p:nvSpPr>
            <p:spPr>
              <a:xfrm>
                <a:off x="4725228" y="842039"/>
                <a:ext cx="925009" cy="9250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442FC10-93C1-2DB6-8571-4DDDCAED84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228" y="842039"/>
                <a:ext cx="925009" cy="92500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892888E-3B8C-DA70-294C-01BFB8FE09AA}"/>
                  </a:ext>
                </a:extLst>
              </p:cNvPr>
              <p:cNvSpPr/>
              <p:nvPr/>
            </p:nvSpPr>
            <p:spPr>
              <a:xfrm>
                <a:off x="6324766" y="842039"/>
                <a:ext cx="925009" cy="925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892888E-3B8C-DA70-294C-01BFB8FE0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766" y="842039"/>
                <a:ext cx="925009" cy="92500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E2C5BB4-F15F-B98A-EABF-717A03CAF9E0}"/>
                  </a:ext>
                </a:extLst>
              </p:cNvPr>
              <p:cNvSpPr/>
              <p:nvPr/>
            </p:nvSpPr>
            <p:spPr>
              <a:xfrm>
                <a:off x="7924304" y="1714100"/>
                <a:ext cx="925009" cy="925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E2C5BB4-F15F-B98A-EABF-717A03CAF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304" y="1714100"/>
                <a:ext cx="925009" cy="92500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627E7E31-2972-96E7-247D-2BB90190C606}"/>
                  </a:ext>
                </a:extLst>
              </p:cNvPr>
              <p:cNvSpPr/>
              <p:nvPr/>
            </p:nvSpPr>
            <p:spPr>
              <a:xfrm>
                <a:off x="7924304" y="3099333"/>
                <a:ext cx="925009" cy="92500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627E7E31-2972-96E7-247D-2BB90190C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304" y="3099333"/>
                <a:ext cx="925009" cy="92500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D6165E0-D495-774F-EB03-0FC40FB685C4}"/>
                  </a:ext>
                </a:extLst>
              </p:cNvPr>
              <p:cNvSpPr/>
              <p:nvPr/>
            </p:nvSpPr>
            <p:spPr>
              <a:xfrm>
                <a:off x="4725228" y="4018713"/>
                <a:ext cx="925009" cy="92500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D6165E0-D495-774F-EB03-0FC40FB68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228" y="4018713"/>
                <a:ext cx="925009" cy="92500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5246C73-62DF-021D-A5F2-8F355427E32B}"/>
                  </a:ext>
                </a:extLst>
              </p:cNvPr>
              <p:cNvSpPr/>
              <p:nvPr/>
            </p:nvSpPr>
            <p:spPr>
              <a:xfrm>
                <a:off x="6324766" y="4018713"/>
                <a:ext cx="925009" cy="92500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5246C73-62DF-021D-A5F2-8F355427E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766" y="4018713"/>
                <a:ext cx="925009" cy="92500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E897CF9-C9F7-3498-2F56-915081625346}"/>
                  </a:ext>
                </a:extLst>
              </p:cNvPr>
              <p:cNvSpPr/>
              <p:nvPr/>
            </p:nvSpPr>
            <p:spPr>
              <a:xfrm>
                <a:off x="3115580" y="1714100"/>
                <a:ext cx="925009" cy="9250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E897CF9-C9F7-3498-2F56-915081625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80" y="1714100"/>
                <a:ext cx="925009" cy="92500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DA8D4A9-8730-A031-F4BB-1D15EB48DB6B}"/>
                  </a:ext>
                </a:extLst>
              </p:cNvPr>
              <p:cNvSpPr/>
              <p:nvPr/>
            </p:nvSpPr>
            <p:spPr>
              <a:xfrm>
                <a:off x="3115580" y="3099333"/>
                <a:ext cx="925009" cy="92500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DA8D4A9-8730-A031-F4BB-1D15EB48D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80" y="3099333"/>
                <a:ext cx="925009" cy="92500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A222836-665C-AF3A-E098-A735496BC492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650237" y="1304544"/>
            <a:ext cx="674529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2308C1-BA67-37A6-AFD5-98C9716F3624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8386809" y="2639109"/>
            <a:ext cx="0" cy="46022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4C7E9C-66E0-F211-EA35-A45FF2439CAF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5650237" y="4481218"/>
            <a:ext cx="674529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0F16876-0521-B30A-E17C-A0E187A0AA55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V="1">
            <a:off x="3578085" y="2639109"/>
            <a:ext cx="0" cy="46022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4F36352-D8DF-511D-C80A-A96F31073395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5187733" y="1767048"/>
            <a:ext cx="0" cy="2251665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261938E-AE4E-C62A-6BF8-DB8B8F7778DA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flipV="1">
            <a:off x="6787271" y="1767048"/>
            <a:ext cx="0" cy="2251665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E68DD1B-9C38-8763-5691-8DF40A131BB6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040589" y="3561838"/>
            <a:ext cx="3883715" cy="0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419B23-56E0-4D00-15E8-A8A6151D0700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>
            <a:off x="4040589" y="2176605"/>
            <a:ext cx="3883715" cy="0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1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2892C-1512-7ADF-C5C8-314F5FF8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631F23-2A8C-9C67-B286-BC638CBF48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9701" y="5143900"/>
                <a:ext cx="10515600" cy="16709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对于第三段为空（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情况，可以认为是先交换了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的出边，再交换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的出边，所以环数也最多改变不超过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，且不改变环数奇偶性。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631F23-2A8C-9C67-B286-BC638CBF4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701" y="5143900"/>
                <a:ext cx="10515600" cy="1670960"/>
              </a:xfrm>
              <a:blipFill>
                <a:blip r:embed="rId2"/>
                <a:stretch>
                  <a:fillRect l="-1043" t="-6569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442FC10-93C1-2DB6-8571-4DDDCAED8455}"/>
                  </a:ext>
                </a:extLst>
              </p:cNvPr>
              <p:cNvSpPr/>
              <p:nvPr/>
            </p:nvSpPr>
            <p:spPr>
              <a:xfrm>
                <a:off x="4725228" y="842039"/>
                <a:ext cx="925009" cy="9250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442FC10-93C1-2DB6-8571-4DDDCAED84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228" y="842039"/>
                <a:ext cx="925009" cy="92500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892888E-3B8C-DA70-294C-01BFB8FE09AA}"/>
                  </a:ext>
                </a:extLst>
              </p:cNvPr>
              <p:cNvSpPr/>
              <p:nvPr/>
            </p:nvSpPr>
            <p:spPr>
              <a:xfrm>
                <a:off x="6429866" y="842039"/>
                <a:ext cx="925009" cy="925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892888E-3B8C-DA70-294C-01BFB8FE0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866" y="842039"/>
                <a:ext cx="925009" cy="92500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E2C5BB4-F15F-B98A-EABF-717A03CAF9E0}"/>
                  </a:ext>
                </a:extLst>
              </p:cNvPr>
              <p:cNvSpPr/>
              <p:nvPr/>
            </p:nvSpPr>
            <p:spPr>
              <a:xfrm>
                <a:off x="7915186" y="1847998"/>
                <a:ext cx="925009" cy="925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E2C5BB4-F15F-B98A-EABF-717A03CAF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186" y="1847998"/>
                <a:ext cx="925009" cy="92500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D6165E0-D495-774F-EB03-0FC40FB685C4}"/>
                  </a:ext>
                </a:extLst>
              </p:cNvPr>
              <p:cNvSpPr/>
              <p:nvPr/>
            </p:nvSpPr>
            <p:spPr>
              <a:xfrm>
                <a:off x="7056953" y="3758667"/>
                <a:ext cx="925009" cy="92500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D6165E0-D495-774F-EB03-0FC40FB68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53" y="3758667"/>
                <a:ext cx="925009" cy="92500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E897CF9-C9F7-3498-2F56-915081625346}"/>
                  </a:ext>
                </a:extLst>
              </p:cNvPr>
              <p:cNvSpPr/>
              <p:nvPr/>
            </p:nvSpPr>
            <p:spPr>
              <a:xfrm>
                <a:off x="3219320" y="1837847"/>
                <a:ext cx="925009" cy="9250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E897CF9-C9F7-3498-2F56-915081625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20" y="1837847"/>
                <a:ext cx="925009" cy="92500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DA8D4A9-8730-A031-F4BB-1D15EB48DB6B}"/>
                  </a:ext>
                </a:extLst>
              </p:cNvPr>
              <p:cNvSpPr/>
              <p:nvPr/>
            </p:nvSpPr>
            <p:spPr>
              <a:xfrm>
                <a:off x="4031471" y="3756387"/>
                <a:ext cx="925009" cy="92500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DA8D4A9-8730-A031-F4BB-1D15EB48D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71" y="3756387"/>
                <a:ext cx="925009" cy="92500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A222836-665C-AF3A-E098-A735496BC492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650237" y="1304544"/>
            <a:ext cx="779629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2308C1-BA67-37A6-AFD5-98C9716F3624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7519458" y="2637543"/>
            <a:ext cx="531192" cy="112112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0F16876-0521-B30A-E17C-A0E187A0AA55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H="1" flipV="1">
            <a:off x="4008865" y="2627392"/>
            <a:ext cx="485111" cy="112899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4F36352-D8DF-511D-C80A-A96F31073395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5514773" y="1631584"/>
            <a:ext cx="2004685" cy="2127083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E68DD1B-9C38-8763-5691-8DF40A131BB6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4493976" y="1631584"/>
            <a:ext cx="2071354" cy="2124803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419B23-56E0-4D00-15E8-A8A6151D0700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4144329" y="2300352"/>
            <a:ext cx="3770857" cy="10151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2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958</Words>
  <Application>Microsoft Office PowerPoint</Application>
  <PresentationFormat>宽屏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THUPC2024 初赛 A 排序大师</vt:lpstr>
      <vt:lpstr>题意</vt:lpstr>
      <vt:lpstr>解法</vt:lpstr>
      <vt:lpstr>解法</vt:lpstr>
      <vt:lpstr>解法</vt:lpstr>
      <vt:lpstr>解法</vt:lpstr>
      <vt:lpstr>解法</vt:lpstr>
      <vt:lpstr>解法</vt:lpstr>
      <vt:lpstr>解法</vt:lpstr>
      <vt:lpstr>解法</vt:lpstr>
      <vt:lpstr>解法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THUPC2023 B 物理实验</dc:title>
  <dc:creator>彭 思进</dc:creator>
  <cp:lastModifiedBy>思进 彭</cp:lastModifiedBy>
  <cp:revision>82</cp:revision>
  <dcterms:created xsi:type="dcterms:W3CDTF">2023-05-24T11:51:00Z</dcterms:created>
  <dcterms:modified xsi:type="dcterms:W3CDTF">2023-12-17T04:58:23Z</dcterms:modified>
</cp:coreProperties>
</file>