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8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6FED-62F7-13E5-70AF-41C660A61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4EA0D879-CAB2-F139-28EE-EC3906345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E1D020D-2E5C-476C-345C-AD76931EDE48}"/>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22659A0D-76AD-2A48-55BE-98337225D23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3DB5FE4-99EC-00E0-C5D4-1B8412055334}"/>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6804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2964-FBF7-7D3B-33E6-D85578F7F778}"/>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C08DE52-E7AF-4C78-BF94-613319E85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1C68FF4-2BC9-0769-8C0D-985AEB72F2BA}"/>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683C55FB-153D-668E-18EE-4E1C7033280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E39CE18-4784-56B4-F21C-485E144E0A41}"/>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7012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ADCDB-4CBD-88A3-A637-8D085E69DE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D5CCD09-361B-0F7B-E28D-AC535C6D5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197F002-25C1-DE85-5A99-A391CBCC071A}"/>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748DE1CB-CA54-E8F2-B2F9-778C6C69CFC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43E41AD-8778-A03B-A0BF-653F4EA043D1}"/>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99173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9176-B7BA-E033-FA29-090DD088A02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D50C451-B8D4-C3B6-2659-0DFF8EF83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FCC60F0-7922-E06A-6E03-3F87F0F5CDFB}"/>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F69809E9-026B-910A-0EC9-E97D603C1CA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EE806DF-E0CD-DEAA-E732-08502A309190}"/>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30366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071F-9D35-5876-2665-3B252630E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AB19994F-F6B9-245B-01C6-5F2FD8A50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32FDF-8ADE-7FF5-99F5-AFC80A3CAE56}"/>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08E7F052-3B72-D15E-288E-C540195A2F7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3740DAC-E216-569E-6C11-8DFAAF44636F}"/>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217017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81C2-88EA-28B3-842E-3F6F560CCE3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9CEF654-4738-A25C-E375-A112C682C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B641FAD-D661-0EC8-63E4-11A540362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0496E92C-89BB-F580-F3AB-D89A00331131}"/>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6" name="Footer Placeholder 5">
            <a:extLst>
              <a:ext uri="{FF2B5EF4-FFF2-40B4-BE49-F238E27FC236}">
                <a16:creationId xmlns:a16="http://schemas.microsoft.com/office/drawing/2014/main" id="{389B26F9-AEC8-7214-6EC2-CE1688638C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E5126F1-7C00-3A35-9283-0B006A08265D}"/>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66442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0353-CCB2-BC6B-F7D8-2F8E87994746}"/>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DC9831EF-1292-22FC-6B56-71F68B7F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D377D-2A64-B95F-177B-B69F8DED5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502B3A8-4FAB-2452-AA5C-1126E48F6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20ADB-638B-A31D-AD73-87DCE78AD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64555D7-AAD3-26AB-7836-54AF639CFB9A}"/>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8" name="Footer Placeholder 7">
            <a:extLst>
              <a:ext uri="{FF2B5EF4-FFF2-40B4-BE49-F238E27FC236}">
                <a16:creationId xmlns:a16="http://schemas.microsoft.com/office/drawing/2014/main" id="{E9E508D7-072B-83E3-5D30-F87048086EA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5EE2D6F5-AC2F-DDE6-471B-5C76C11798EA}"/>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91168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2A9D-8935-8D76-4DB7-5F33127E88F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ADC2EF6C-5D05-835E-936B-25F394C496AB}"/>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4" name="Footer Placeholder 3">
            <a:extLst>
              <a:ext uri="{FF2B5EF4-FFF2-40B4-BE49-F238E27FC236}">
                <a16:creationId xmlns:a16="http://schemas.microsoft.com/office/drawing/2014/main" id="{A026D7B0-5F98-6DF4-D620-CC479F655FB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F6741D70-D95B-30A0-BDD5-8092DDEE302F}"/>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336067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216C-1647-AB6A-EB79-1E5EE8A21321}"/>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3" name="Footer Placeholder 2">
            <a:extLst>
              <a:ext uri="{FF2B5EF4-FFF2-40B4-BE49-F238E27FC236}">
                <a16:creationId xmlns:a16="http://schemas.microsoft.com/office/drawing/2014/main" id="{20695383-65C4-8AA5-31B3-E5061CDDDF35}"/>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726FCB51-00F7-EF11-2987-6D612069AAAA}"/>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14451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6934-105A-6ECF-FDDB-6A825D1E8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D77C884D-C4F5-6E05-60FE-CD73CF0A3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6DA87228-9664-3EEA-FFC7-33570404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517A1-E103-5E41-3307-A053C7BD7EC7}"/>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6" name="Footer Placeholder 5">
            <a:extLst>
              <a:ext uri="{FF2B5EF4-FFF2-40B4-BE49-F238E27FC236}">
                <a16:creationId xmlns:a16="http://schemas.microsoft.com/office/drawing/2014/main" id="{ECC8FFD2-8B11-0375-B0B8-2C388B3C0D3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2BCBF17-8E42-6369-85CD-11B7F0759012}"/>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269949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F902-0247-A72E-7E49-D5EE4AC23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53C8A85-37AD-E26A-5272-B13F554C5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F2EC684F-EEE5-AE0F-2867-244E1AEEC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EB1A7-2A6B-014C-2FCD-A9D4E68C563C}"/>
              </a:ext>
            </a:extLst>
          </p:cNvPr>
          <p:cNvSpPr>
            <a:spLocks noGrp="1"/>
          </p:cNvSpPr>
          <p:nvPr>
            <p:ph type="dt" sz="half" idx="10"/>
          </p:nvPr>
        </p:nvSpPr>
        <p:spPr/>
        <p:txBody>
          <a:bodyPr/>
          <a:lstStyle/>
          <a:p>
            <a:fld id="{AC308D19-77E9-A044-8A27-5239A36B0A66}" type="datetimeFigureOut">
              <a:rPr lang="en-CN" smtClean="0"/>
              <a:t>2023/12/14</a:t>
            </a:fld>
            <a:endParaRPr lang="en-CN"/>
          </a:p>
        </p:txBody>
      </p:sp>
      <p:sp>
        <p:nvSpPr>
          <p:cNvPr id="6" name="Footer Placeholder 5">
            <a:extLst>
              <a:ext uri="{FF2B5EF4-FFF2-40B4-BE49-F238E27FC236}">
                <a16:creationId xmlns:a16="http://schemas.microsoft.com/office/drawing/2014/main" id="{6857712B-E1C7-7B29-035C-E5FA39F929C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1B04E11-A56D-1B1B-46F6-2D71B6926CD4}"/>
              </a:ext>
            </a:extLst>
          </p:cNvPr>
          <p:cNvSpPr>
            <a:spLocks noGrp="1"/>
          </p:cNvSpPr>
          <p:nvPr>
            <p:ph type="sldNum" sz="quarter" idx="12"/>
          </p:nvPr>
        </p:nvSpPr>
        <p:spPr/>
        <p:txBody>
          <a:bodyPr/>
          <a:lstStyle/>
          <a:p>
            <a:fld id="{C4D7D23F-88F2-9E43-8D61-AB9F6968AEFE}" type="slidenum">
              <a:rPr lang="en-CN" smtClean="0"/>
              <a:t>‹#›</a:t>
            </a:fld>
            <a:endParaRPr lang="en-CN"/>
          </a:p>
        </p:txBody>
      </p:sp>
    </p:spTree>
    <p:extLst>
      <p:ext uri="{BB962C8B-B14F-4D97-AF65-F5344CB8AC3E}">
        <p14:creationId xmlns:p14="http://schemas.microsoft.com/office/powerpoint/2010/main" val="23242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56FCA-9DCE-8169-6548-9E0007A2B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64A7720-D322-F481-576C-72CD16BA8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9F5B265-10A7-989E-31D3-8081AD2D8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8D19-77E9-A044-8A27-5239A36B0A66}" type="datetimeFigureOut">
              <a:rPr lang="en-CN" smtClean="0"/>
              <a:t>2023/12/14</a:t>
            </a:fld>
            <a:endParaRPr lang="en-CN"/>
          </a:p>
        </p:txBody>
      </p:sp>
      <p:sp>
        <p:nvSpPr>
          <p:cNvPr id="5" name="Footer Placeholder 4">
            <a:extLst>
              <a:ext uri="{FF2B5EF4-FFF2-40B4-BE49-F238E27FC236}">
                <a16:creationId xmlns:a16="http://schemas.microsoft.com/office/drawing/2014/main" id="{970BDF6F-35A6-11AD-89CB-B6F99212B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0ACB370B-5C81-6877-9183-FBDB67F2D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7D23F-88F2-9E43-8D61-AB9F6968AEFE}" type="slidenum">
              <a:rPr lang="en-CN" smtClean="0"/>
              <a:t>‹#›</a:t>
            </a:fld>
            <a:endParaRPr lang="en-CN"/>
          </a:p>
        </p:txBody>
      </p:sp>
    </p:spTree>
    <p:extLst>
      <p:ext uri="{BB962C8B-B14F-4D97-AF65-F5344CB8AC3E}">
        <p14:creationId xmlns:p14="http://schemas.microsoft.com/office/powerpoint/2010/main" val="375273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64CC-AB27-8552-1A4E-B0D5ADF85966}"/>
              </a:ext>
            </a:extLst>
          </p:cNvPr>
          <p:cNvSpPr>
            <a:spLocks noGrp="1"/>
          </p:cNvSpPr>
          <p:nvPr>
            <p:ph type="ctrTitle"/>
          </p:nvPr>
        </p:nvSpPr>
        <p:spPr/>
        <p:txBody>
          <a:bodyPr/>
          <a:lstStyle/>
          <a:p>
            <a:r>
              <a:rPr lang="en-US" altLang="zh-CN" dirty="0"/>
              <a:t>I</a:t>
            </a:r>
            <a:r>
              <a:rPr lang="zh-CN" altLang="en-US" dirty="0"/>
              <a:t> 分治乘法</a:t>
            </a:r>
            <a:endParaRPr lang="en-CN" dirty="0"/>
          </a:p>
        </p:txBody>
      </p:sp>
      <p:sp>
        <p:nvSpPr>
          <p:cNvPr id="3" name="Subtitle 2">
            <a:extLst>
              <a:ext uri="{FF2B5EF4-FFF2-40B4-BE49-F238E27FC236}">
                <a16:creationId xmlns:a16="http://schemas.microsoft.com/office/drawing/2014/main" id="{DF0F87EF-14F2-F793-0359-56960BD1EE36}"/>
              </a:ext>
            </a:extLst>
          </p:cNvPr>
          <p:cNvSpPr>
            <a:spLocks noGrp="1"/>
          </p:cNvSpPr>
          <p:nvPr>
            <p:ph type="subTitle" idx="1"/>
          </p:nvPr>
        </p:nvSpPr>
        <p:spPr/>
        <p:txBody>
          <a:bodyPr/>
          <a:lstStyle/>
          <a:p>
            <a:r>
              <a:rPr lang="en-CN" dirty="0"/>
              <a:t>Elegia</a:t>
            </a:r>
          </a:p>
        </p:txBody>
      </p:sp>
    </p:spTree>
    <p:extLst>
      <p:ext uri="{BB962C8B-B14F-4D97-AF65-F5344CB8AC3E}">
        <p14:creationId xmlns:p14="http://schemas.microsoft.com/office/powerpoint/2010/main" val="403031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3EA9-C36B-78A7-BBD0-D88BB65AD592}"/>
              </a:ext>
            </a:extLst>
          </p:cNvPr>
          <p:cNvSpPr>
            <a:spLocks noGrp="1"/>
          </p:cNvSpPr>
          <p:nvPr>
            <p:ph type="title"/>
          </p:nvPr>
        </p:nvSpPr>
        <p:spPr/>
        <p:txBody>
          <a:bodyPr/>
          <a:lstStyle/>
          <a:p>
            <a:r>
              <a:rPr lang="en-CN" dirty="0"/>
              <a:t>回顾题意</a:t>
            </a:r>
          </a:p>
        </p:txBody>
      </p:sp>
      <p:sp>
        <p:nvSpPr>
          <p:cNvPr id="3" name="Content Placeholder 2">
            <a:extLst>
              <a:ext uri="{FF2B5EF4-FFF2-40B4-BE49-F238E27FC236}">
                <a16:creationId xmlns:a16="http://schemas.microsoft.com/office/drawing/2014/main" id="{C951C529-88ED-6E02-E92D-55895AE93AA6}"/>
              </a:ext>
            </a:extLst>
          </p:cNvPr>
          <p:cNvSpPr>
            <a:spLocks noGrp="1"/>
          </p:cNvSpPr>
          <p:nvPr>
            <p:ph idx="1"/>
          </p:nvPr>
        </p:nvSpPr>
        <p:spPr/>
        <p:txBody>
          <a:bodyPr/>
          <a:lstStyle/>
          <a:p>
            <a:r>
              <a:rPr lang="en-CN" dirty="0"/>
              <a:t>有三种构造集合的方式</a:t>
            </a:r>
            <a:r>
              <a:rPr lang="zh-CN" altLang="en-US" dirty="0"/>
              <a:t>：</a:t>
            </a:r>
            <a:endParaRPr lang="en-US" altLang="zh-CN" dirty="0"/>
          </a:p>
          <a:p>
            <a:pPr lvl="1"/>
            <a:r>
              <a:rPr lang="zh-CN" altLang="en-US" dirty="0"/>
              <a:t>创建一个集合 </a:t>
            </a:r>
            <a:r>
              <a:rPr lang="en-US" altLang="zh-CN" dirty="0"/>
              <a:t>{x}</a:t>
            </a:r>
          </a:p>
          <a:p>
            <a:pPr lvl="1"/>
            <a:r>
              <a:rPr lang="en-CN" dirty="0"/>
              <a:t>将两个不交集合</a:t>
            </a:r>
            <a:r>
              <a:rPr lang="zh-CN" altLang="en-US" dirty="0"/>
              <a:t> </a:t>
            </a:r>
            <a:r>
              <a:rPr lang="en-US" altLang="zh-CN" dirty="0"/>
              <a:t>X,</a:t>
            </a:r>
            <a:r>
              <a:rPr lang="zh-CN" altLang="en-US" dirty="0"/>
              <a:t> </a:t>
            </a:r>
            <a:r>
              <a:rPr lang="en-US" altLang="zh-CN" dirty="0"/>
              <a:t>Y</a:t>
            </a:r>
            <a:r>
              <a:rPr lang="zh-CN" altLang="en-US" dirty="0"/>
              <a:t> 合并</a:t>
            </a:r>
            <a:endParaRPr lang="en-US" altLang="zh-CN" dirty="0"/>
          </a:p>
          <a:p>
            <a:pPr lvl="1"/>
            <a:r>
              <a:rPr lang="zh-CN" altLang="en-US" dirty="0"/>
              <a:t>将集合平移 </a:t>
            </a:r>
            <a:r>
              <a:rPr lang="en-US" altLang="zh-CN" dirty="0"/>
              <a:t>X</a:t>
            </a:r>
            <a:r>
              <a:rPr lang="zh-CN" altLang="en-US" dirty="0"/>
              <a:t> </a:t>
            </a:r>
            <a:r>
              <a:rPr lang="en-US" altLang="zh-CN" dirty="0"/>
              <a:t>+</a:t>
            </a:r>
            <a:r>
              <a:rPr lang="zh-CN" altLang="en-US" dirty="0"/>
              <a:t> </a:t>
            </a:r>
            <a:r>
              <a:rPr lang="en-US" altLang="zh-CN" dirty="0"/>
              <a:t>y</a:t>
            </a:r>
          </a:p>
          <a:p>
            <a:r>
              <a:rPr lang="en-CN" dirty="0"/>
              <a:t>之前构造的集合可以重复使用</a:t>
            </a:r>
          </a:p>
          <a:p>
            <a:r>
              <a:rPr lang="en-CN" dirty="0"/>
              <a:t>构造的总代价是构造出的所有集合大小之和</a:t>
            </a:r>
            <a:endParaRPr lang="en-US" dirty="0"/>
          </a:p>
          <a:p>
            <a:r>
              <a:rPr lang="zh-CN" altLang="en-US" dirty="0"/>
              <a:t>一个数均不超过 </a:t>
            </a:r>
            <a:r>
              <a:rPr lang="en-US" altLang="zh-CN" dirty="0"/>
              <a:t>5</a:t>
            </a:r>
            <a:r>
              <a:rPr lang="zh-CN" altLang="en-US" dirty="0"/>
              <a:t> </a:t>
            </a:r>
            <a:r>
              <a:rPr lang="en-US" altLang="zh-CN" dirty="0"/>
              <a:t>x</a:t>
            </a:r>
            <a:r>
              <a:rPr lang="zh-CN" altLang="en-US" dirty="0"/>
              <a:t> </a:t>
            </a:r>
            <a:r>
              <a:rPr lang="en-US" altLang="zh-CN" dirty="0"/>
              <a:t>10</a:t>
            </a:r>
            <a:r>
              <a:rPr lang="en-US" altLang="zh-CN" baseline="30000" dirty="0"/>
              <a:t>5</a:t>
            </a:r>
            <a:r>
              <a:rPr lang="zh-CN" altLang="en-US" dirty="0"/>
              <a:t> 的集合，用不超过 </a:t>
            </a:r>
            <a:r>
              <a:rPr lang="en-US" altLang="zh-CN" dirty="0"/>
              <a:t>5</a:t>
            </a:r>
            <a:r>
              <a:rPr lang="zh-CN" altLang="en-US" dirty="0"/>
              <a:t> </a:t>
            </a:r>
            <a:r>
              <a:rPr lang="en-US" altLang="zh-CN" dirty="0"/>
              <a:t>x</a:t>
            </a:r>
            <a:r>
              <a:rPr lang="zh-CN" altLang="en-US" dirty="0"/>
              <a:t> </a:t>
            </a:r>
            <a:r>
              <a:rPr lang="en-US" altLang="zh-CN" dirty="0"/>
              <a:t>10</a:t>
            </a:r>
            <a:r>
              <a:rPr lang="en-US" altLang="zh-CN" baseline="30000" dirty="0"/>
              <a:t>6</a:t>
            </a:r>
            <a:r>
              <a:rPr lang="zh-CN" altLang="en-US" dirty="0"/>
              <a:t> 的代价构造出它。</a:t>
            </a:r>
            <a:endParaRPr lang="en-CN" dirty="0"/>
          </a:p>
        </p:txBody>
      </p:sp>
    </p:spTree>
    <p:extLst>
      <p:ext uri="{BB962C8B-B14F-4D97-AF65-F5344CB8AC3E}">
        <p14:creationId xmlns:p14="http://schemas.microsoft.com/office/powerpoint/2010/main" val="82401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1A5E-D300-3731-4431-0E0F8E2E21B6}"/>
              </a:ext>
            </a:extLst>
          </p:cNvPr>
          <p:cNvSpPr>
            <a:spLocks noGrp="1"/>
          </p:cNvSpPr>
          <p:nvPr>
            <p:ph type="title"/>
          </p:nvPr>
        </p:nvSpPr>
        <p:spPr/>
        <p:txBody>
          <a:bodyPr/>
          <a:lstStyle/>
          <a:p>
            <a:r>
              <a:rPr lang="en-CN" dirty="0"/>
              <a:t>两个初步的思路</a:t>
            </a:r>
          </a:p>
        </p:txBody>
      </p:sp>
      <p:sp>
        <p:nvSpPr>
          <p:cNvPr id="3" name="Content Placeholder 2">
            <a:extLst>
              <a:ext uri="{FF2B5EF4-FFF2-40B4-BE49-F238E27FC236}">
                <a16:creationId xmlns:a16="http://schemas.microsoft.com/office/drawing/2014/main" id="{4F55EC26-D763-2A28-C55C-C920D0947035}"/>
              </a:ext>
            </a:extLst>
          </p:cNvPr>
          <p:cNvSpPr>
            <a:spLocks noGrp="1"/>
          </p:cNvSpPr>
          <p:nvPr>
            <p:ph idx="1"/>
          </p:nvPr>
        </p:nvSpPr>
        <p:spPr/>
        <p:txBody>
          <a:bodyPr/>
          <a:lstStyle/>
          <a:p>
            <a:r>
              <a:rPr lang="en-CN" dirty="0"/>
              <a:t>不能直接按照标题分治吗</a:t>
            </a:r>
            <a:r>
              <a:rPr lang="zh-CN" altLang="en-US" dirty="0"/>
              <a:t>？</a:t>
            </a:r>
            <a:endParaRPr lang="en-US" altLang="zh-CN" dirty="0"/>
          </a:p>
          <a:p>
            <a:pPr lvl="1"/>
            <a:r>
              <a:rPr lang="zh-CN" altLang="en-US" dirty="0"/>
              <a:t>按照题目的要求计算，分治的代价大概是 </a:t>
            </a:r>
            <a:r>
              <a:rPr lang="en-US" altLang="zh-CN" dirty="0"/>
              <a:t>N</a:t>
            </a:r>
            <a:r>
              <a:rPr lang="zh-CN" altLang="en-US" dirty="0"/>
              <a:t> </a:t>
            </a:r>
            <a:r>
              <a:rPr lang="en-US" altLang="zh-CN" dirty="0"/>
              <a:t>lg</a:t>
            </a:r>
            <a:r>
              <a:rPr lang="zh-CN" altLang="en-US" dirty="0"/>
              <a:t> </a:t>
            </a:r>
            <a:r>
              <a:rPr lang="en-US" altLang="zh-CN" dirty="0"/>
              <a:t>N</a:t>
            </a:r>
            <a:r>
              <a:rPr lang="zh-CN" altLang="en-US" dirty="0"/>
              <a:t>，要比题目限制多出一倍</a:t>
            </a:r>
            <a:endParaRPr lang="en-US" altLang="zh-CN" dirty="0"/>
          </a:p>
          <a:p>
            <a:r>
              <a:rPr lang="en-CN" dirty="0"/>
              <a:t>什么样的集合能借助平移操作显著快速地构造</a:t>
            </a:r>
            <a:r>
              <a:rPr lang="zh-CN" altLang="en-US" dirty="0"/>
              <a:t>？</a:t>
            </a:r>
            <a:endParaRPr lang="en-US" altLang="zh-CN" dirty="0"/>
          </a:p>
          <a:p>
            <a:pPr lvl="1"/>
            <a:r>
              <a:rPr lang="zh-CN" altLang="en-US" dirty="0"/>
              <a:t>考虑 </a:t>
            </a:r>
            <a:r>
              <a:rPr lang="en-US" altLang="zh-CN" dirty="0"/>
              <a:t>[1,</a:t>
            </a:r>
            <a:r>
              <a:rPr lang="zh-CN" altLang="en-US" dirty="0"/>
              <a:t> </a:t>
            </a:r>
            <a:r>
              <a:rPr lang="en-US" altLang="zh-CN" dirty="0"/>
              <a:t>n]</a:t>
            </a:r>
            <a:r>
              <a:rPr lang="zh-CN" altLang="en-US" dirty="0"/>
              <a:t>，可以先构造出 </a:t>
            </a:r>
            <a:r>
              <a:rPr lang="en-US" altLang="zh-CN" dirty="0"/>
              <a:t>[1,</a:t>
            </a:r>
            <a:r>
              <a:rPr lang="zh-CN" altLang="en-US" dirty="0"/>
              <a:t> </a:t>
            </a:r>
            <a:r>
              <a:rPr lang="en-US" altLang="zh-CN" dirty="0"/>
              <a:t>n/2]</a:t>
            </a:r>
            <a:r>
              <a:rPr lang="zh-CN" altLang="en-US" dirty="0"/>
              <a:t>，再平移，如果需要的话再补上最后一个元素</a:t>
            </a:r>
            <a:endParaRPr lang="en-US" altLang="zh-CN" dirty="0"/>
          </a:p>
          <a:p>
            <a:pPr lvl="1"/>
            <a:r>
              <a:rPr lang="en-US" altLang="zh-CN" dirty="0"/>
              <a:t>T(N)</a:t>
            </a:r>
            <a:r>
              <a:rPr lang="zh-CN" altLang="en-US" dirty="0"/>
              <a:t> </a:t>
            </a:r>
            <a:r>
              <a:rPr lang="en-US" altLang="zh-CN" dirty="0"/>
              <a:t>=</a:t>
            </a:r>
            <a:r>
              <a:rPr lang="zh-CN" altLang="en-US" dirty="0"/>
              <a:t> </a:t>
            </a:r>
            <a:r>
              <a:rPr lang="en-US" altLang="zh-CN" dirty="0"/>
              <a:t>T(N/2)</a:t>
            </a:r>
            <a:r>
              <a:rPr lang="zh-CN" altLang="en-US" dirty="0"/>
              <a:t> </a:t>
            </a:r>
            <a:r>
              <a:rPr lang="en-US" altLang="zh-CN" dirty="0"/>
              <a:t>+</a:t>
            </a:r>
            <a:r>
              <a:rPr lang="zh-CN" altLang="en-US" dirty="0"/>
              <a:t> </a:t>
            </a:r>
            <a:r>
              <a:rPr lang="en-US" altLang="zh-CN" dirty="0"/>
              <a:t>O(N)</a:t>
            </a:r>
            <a:r>
              <a:rPr lang="zh-CN" altLang="en-US" dirty="0"/>
              <a:t> 最后总代价还是 </a:t>
            </a:r>
            <a:r>
              <a:rPr lang="en-US" altLang="zh-CN" dirty="0"/>
              <a:t>O(N)</a:t>
            </a:r>
          </a:p>
          <a:p>
            <a:r>
              <a:rPr lang="en-CN" dirty="0"/>
              <a:t>如何将二者有效地结合</a:t>
            </a:r>
            <a:r>
              <a:rPr lang="zh-CN" altLang="en-US" dirty="0"/>
              <a:t>？</a:t>
            </a:r>
            <a:endParaRPr lang="en-CN" dirty="0"/>
          </a:p>
        </p:txBody>
      </p:sp>
    </p:spTree>
    <p:extLst>
      <p:ext uri="{BB962C8B-B14F-4D97-AF65-F5344CB8AC3E}">
        <p14:creationId xmlns:p14="http://schemas.microsoft.com/office/powerpoint/2010/main" val="145682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3D66-0628-041F-C17E-61FC6AE1AB74}"/>
              </a:ext>
            </a:extLst>
          </p:cNvPr>
          <p:cNvSpPr>
            <a:spLocks noGrp="1"/>
          </p:cNvSpPr>
          <p:nvPr>
            <p:ph type="title"/>
          </p:nvPr>
        </p:nvSpPr>
        <p:spPr/>
        <p:txBody>
          <a:bodyPr/>
          <a:lstStyle/>
          <a:p>
            <a:r>
              <a:rPr lang="en-CN" dirty="0"/>
              <a:t>四毛子</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0BA9FD-0E1F-1E01-9091-C8DD5AFE6B0E}"/>
                  </a:ext>
                </a:extLst>
              </p:cNvPr>
              <p:cNvSpPr>
                <a:spLocks noGrp="1"/>
              </p:cNvSpPr>
              <p:nvPr>
                <p:ph idx="1"/>
              </p:nvPr>
            </p:nvSpPr>
            <p:spPr/>
            <p:txBody>
              <a:bodyPr/>
              <a:lstStyle/>
              <a:p>
                <a:r>
                  <a:rPr lang="en-CN" dirty="0"/>
                  <a:t>考虑设置一个块大小</a:t>
                </a:r>
                <a:r>
                  <a:rPr lang="zh-CN" altLang="en-US" dirty="0"/>
                  <a:t> </a:t>
                </a:r>
                <a:r>
                  <a:rPr lang="en-US" altLang="zh-CN" dirty="0"/>
                  <a:t>L</a:t>
                </a:r>
                <a:r>
                  <a:rPr lang="zh-CN" altLang="en-US" dirty="0"/>
                  <a:t>，将集合剖成 </a:t>
                </a:r>
                <a:r>
                  <a:rPr lang="en-US" altLang="zh-CN" dirty="0"/>
                  <a:t>N/L</a:t>
                </a:r>
                <a:r>
                  <a:rPr lang="zh-CN" altLang="en-US" dirty="0"/>
                  <a:t> 个大小为 </a:t>
                </a:r>
                <a:r>
                  <a:rPr lang="en-US" altLang="zh-CN" dirty="0"/>
                  <a:t>L</a:t>
                </a:r>
                <a:r>
                  <a:rPr lang="zh-CN" altLang="en-US" dirty="0"/>
                  <a:t> 的块</a:t>
                </a:r>
                <a:endParaRPr lang="en-US" altLang="zh-CN" dirty="0"/>
              </a:p>
              <a:p>
                <a:r>
                  <a:rPr lang="zh-CN" altLang="en-US" dirty="0"/>
                  <a:t>一个块有 </a:t>
                </a:r>
                <a:r>
                  <a:rPr lang="en-US" altLang="zh-CN" dirty="0"/>
                  <a:t>2</a:t>
                </a:r>
                <a:r>
                  <a:rPr lang="en-US" altLang="zh-CN" baseline="30000" dirty="0"/>
                  <a:t>L</a:t>
                </a:r>
                <a:r>
                  <a:rPr lang="zh-CN" altLang="en-US" dirty="0"/>
                  <a:t> 种可能性，我们记每种可能性的块构成的集合为 </a:t>
                </a:r>
                <a:r>
                  <a:rPr lang="en-US" altLang="zh-CN" dirty="0"/>
                  <a:t>S</a:t>
                </a:r>
                <a:r>
                  <a:rPr lang="en-US" altLang="zh-CN" baseline="-25000" dirty="0"/>
                  <a:t>i</a:t>
                </a:r>
              </a:p>
              <a:p>
                <a:r>
                  <a:rPr lang="en-US" dirty="0" err="1"/>
                  <a:t>所有</a:t>
                </a:r>
                <a:r>
                  <a:rPr lang="zh-CN" altLang="en-US" dirty="0"/>
                  <a:t> </a:t>
                </a:r>
                <a:r>
                  <a:rPr lang="en-US" altLang="zh-CN" dirty="0"/>
                  <a:t>S</a:t>
                </a:r>
                <a:r>
                  <a:rPr lang="en-US" altLang="zh-CN" baseline="-25000" dirty="0"/>
                  <a:t>i</a:t>
                </a:r>
                <a:r>
                  <a:rPr lang="zh-CN" altLang="en-US" dirty="0"/>
                  <a:t> 的大小总和是 </a:t>
                </a:r>
                <a:r>
                  <a:rPr lang="en-US" altLang="zh-CN" dirty="0"/>
                  <a:t>N/L</a:t>
                </a:r>
                <a:r>
                  <a:rPr lang="zh-CN" altLang="en-US" dirty="0"/>
                  <a:t>，我们先构造出每个 </a:t>
                </a:r>
                <a:r>
                  <a:rPr lang="en-US" altLang="zh-CN" dirty="0"/>
                  <a:t>S</a:t>
                </a:r>
                <a:r>
                  <a:rPr lang="en-US" altLang="zh-CN" baseline="-25000" dirty="0"/>
                  <a:t>i</a:t>
                </a:r>
                <a:r>
                  <a:rPr lang="zh-CN" altLang="en-US" dirty="0"/>
                  <a:t>，然后平移出它在原序列中的 </a:t>
                </a:r>
                <a:r>
                  <a:rPr lang="en-US" altLang="zh-CN" dirty="0" err="1"/>
                  <a:t>S</a:t>
                </a:r>
                <a:r>
                  <a:rPr lang="en-US" altLang="zh-CN" baseline="-25000" dirty="0" err="1"/>
                  <a:t>i</a:t>
                </a:r>
                <a:r>
                  <a:rPr lang="en-US" altLang="zh-CN" dirty="0" err="1"/>
                  <a:t>+x</a:t>
                </a:r>
                <a:r>
                  <a:rPr lang="zh-CN" altLang="en-US" dirty="0"/>
                  <a:t>，这一步的总代价是 </a:t>
                </a:r>
                <a:r>
                  <a:rPr lang="en-US" altLang="zh-CN" dirty="0"/>
                  <a:t>(N/L)lg</a:t>
                </a:r>
                <a:r>
                  <a:rPr lang="zh-CN" altLang="en-US" dirty="0"/>
                  <a:t> </a:t>
                </a:r>
                <a:r>
                  <a:rPr lang="en-US" altLang="zh-CN" dirty="0"/>
                  <a:t>N</a:t>
                </a:r>
                <a:r>
                  <a:rPr lang="zh-CN" altLang="en-US" dirty="0"/>
                  <a:t> </a:t>
                </a:r>
                <a:r>
                  <a:rPr lang="en-US" altLang="zh-CN" dirty="0"/>
                  <a:t>+</a:t>
                </a:r>
                <a:r>
                  <a:rPr lang="zh-CN" altLang="en-US" dirty="0"/>
                  <a:t> </a:t>
                </a:r>
                <a:r>
                  <a:rPr lang="en-US" altLang="zh-CN" dirty="0"/>
                  <a:t>N</a:t>
                </a:r>
              </a:p>
              <a:p>
                <a:r>
                  <a:rPr lang="en-CN" dirty="0"/>
                  <a:t>现在我们要合并</a:t>
                </a:r>
                <a:r>
                  <a:rPr lang="zh-CN" altLang="en-US" dirty="0"/>
                  <a:t> </a:t>
                </a:r>
                <a:r>
                  <a:rPr lang="en-US" altLang="zh-CN" dirty="0"/>
                  <a:t>L2</a:t>
                </a:r>
                <a:r>
                  <a:rPr lang="en-US" altLang="zh-CN" baseline="30000" dirty="0"/>
                  <a:t>L</a:t>
                </a:r>
                <a:r>
                  <a:rPr lang="zh-CN" altLang="en-US" dirty="0"/>
                  <a:t> 个集合，把它们用 </a:t>
                </a:r>
                <a:r>
                  <a:rPr lang="en-US" altLang="zh-CN" dirty="0"/>
                  <a:t>Huffman</a:t>
                </a:r>
                <a:r>
                  <a:rPr lang="zh-CN" altLang="en-US" dirty="0"/>
                  <a:t> 树合并，代价是 </a:t>
                </a:r>
                <a:r>
                  <a:rPr lang="en-US" altLang="zh-CN" dirty="0"/>
                  <a:t>N</a:t>
                </a:r>
                <a:r>
                  <a:rPr lang="zh-CN" altLang="en-US" dirty="0"/>
                  <a:t> </a:t>
                </a:r>
                <a:r>
                  <a:rPr lang="en-US" altLang="zh-CN" dirty="0"/>
                  <a:t>lg</a:t>
                </a:r>
                <a:r>
                  <a:rPr lang="zh-CN" altLang="en-US" dirty="0"/>
                  <a:t> </a:t>
                </a:r>
                <a:r>
                  <a:rPr lang="en-US" altLang="zh-CN" dirty="0"/>
                  <a:t>(L2</a:t>
                </a:r>
                <a:r>
                  <a:rPr lang="en-US" altLang="zh-CN" baseline="30000" dirty="0"/>
                  <a:t>L</a:t>
                </a:r>
                <a:r>
                  <a:rPr lang="en-US" altLang="zh-CN" dirty="0"/>
                  <a:t>)</a:t>
                </a:r>
                <a:r>
                  <a:rPr lang="zh-CN" altLang="en-US" dirty="0"/>
                  <a:t> ≈ </a:t>
                </a:r>
                <a:r>
                  <a:rPr lang="en-US" altLang="zh-CN" dirty="0"/>
                  <a:t>NL</a:t>
                </a:r>
              </a:p>
              <a:p>
                <a:r>
                  <a:rPr lang="zh-CN" altLang="en-US" dirty="0"/>
                  <a:t>取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lg</m:t>
                            </m:r>
                          </m:fName>
                          <m:e>
                            <m:r>
                              <a:rPr lang="en-US" altLang="zh-CN" b="0" i="1" smtClean="0">
                                <a:latin typeface="Cambria Math" panose="02040503050406030204" pitchFamily="18" charset="0"/>
                              </a:rPr>
                              <m:t>𝑁</m:t>
                            </m:r>
                          </m:e>
                        </m:func>
                      </m:e>
                    </m:rad>
                  </m:oMath>
                </a14:m>
                <a:r>
                  <a:rPr lang="zh-CN" altLang="en-US" dirty="0"/>
                  <a:t>，总代价是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ad>
                      <m:radPr>
                        <m:degHide m:val="on"/>
                        <m:ctrlPr>
                          <a:rPr lang="en-US" altLang="zh-CN" b="0" i="1" smtClean="0">
                            <a:latin typeface="Cambria Math" panose="02040503050406030204" pitchFamily="18" charset="0"/>
                          </a:rPr>
                        </m:ctrlPr>
                      </m:radPr>
                      <m:deg/>
                      <m:e>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lg</m:t>
                            </m:r>
                          </m:fName>
                          <m:e>
                            <m:r>
                              <a:rPr lang="en-US" altLang="zh-CN" b="0" i="1" smtClean="0">
                                <a:latin typeface="Cambria Math" panose="02040503050406030204" pitchFamily="18" charset="0"/>
                              </a:rPr>
                              <m:t>𝑁</m:t>
                            </m:r>
                          </m:e>
                        </m:func>
                      </m:e>
                    </m:rad>
                    <m:r>
                      <a:rPr lang="en-US" altLang="zh-CN" b="0" i="1" smtClean="0">
                        <a:latin typeface="Cambria Math" panose="02040503050406030204" pitchFamily="18" charset="0"/>
                      </a:rPr>
                      <m:t>)</m:t>
                    </m:r>
                  </m:oMath>
                </a14:m>
                <a:endParaRPr lang="en-US" altLang="zh-CN" dirty="0"/>
              </a:p>
            </p:txBody>
          </p:sp>
        </mc:Choice>
        <mc:Fallback>
          <p:sp>
            <p:nvSpPr>
              <p:cNvPr id="3" name="Content Placeholder 2">
                <a:extLst>
                  <a:ext uri="{FF2B5EF4-FFF2-40B4-BE49-F238E27FC236}">
                    <a16:creationId xmlns:a16="http://schemas.microsoft.com/office/drawing/2014/main" id="{140BA9FD-0E1F-1E01-9091-C8DD5AFE6B0E}"/>
                  </a:ext>
                </a:extLst>
              </p:cNvPr>
              <p:cNvSpPr>
                <a:spLocks noGrp="1" noRot="1" noChangeAspect="1" noMove="1" noResize="1" noEditPoints="1" noAdjustHandles="1" noChangeArrowheads="1" noChangeShapeType="1" noTextEdit="1"/>
              </p:cNvSpPr>
              <p:nvPr>
                <p:ph idx="1"/>
              </p:nvPr>
            </p:nvSpPr>
            <p:spPr>
              <a:blipFill>
                <a:blip r:embed="rId2"/>
                <a:stretch>
                  <a:fillRect l="-1086" t="-2616"/>
                </a:stretch>
              </a:blipFill>
            </p:spPr>
            <p:txBody>
              <a:bodyPr/>
              <a:lstStyle/>
              <a:p>
                <a:r>
                  <a:rPr lang="en-CN">
                    <a:noFill/>
                  </a:rPr>
                  <a:t> </a:t>
                </a:r>
              </a:p>
            </p:txBody>
          </p:sp>
        </mc:Fallback>
      </mc:AlternateContent>
    </p:spTree>
    <p:extLst>
      <p:ext uri="{BB962C8B-B14F-4D97-AF65-F5344CB8AC3E}">
        <p14:creationId xmlns:p14="http://schemas.microsoft.com/office/powerpoint/2010/main" val="110624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0832-33DB-6816-E300-C25670F1BF7F}"/>
              </a:ext>
            </a:extLst>
          </p:cNvPr>
          <p:cNvSpPr>
            <a:spLocks noGrp="1"/>
          </p:cNvSpPr>
          <p:nvPr>
            <p:ph type="title"/>
          </p:nvPr>
        </p:nvSpPr>
        <p:spPr/>
        <p:txBody>
          <a:bodyPr/>
          <a:lstStyle/>
          <a:p>
            <a:r>
              <a:rPr lang="en-CN" dirty="0"/>
              <a:t>常数</a:t>
            </a:r>
            <a:r>
              <a:rPr lang="zh-CN" altLang="en-US" dirty="0"/>
              <a:t>？</a:t>
            </a:r>
            <a:endParaRPr lang="en-CN" dirty="0"/>
          </a:p>
        </p:txBody>
      </p:sp>
      <p:sp>
        <p:nvSpPr>
          <p:cNvPr id="3" name="Content Placeholder 2">
            <a:extLst>
              <a:ext uri="{FF2B5EF4-FFF2-40B4-BE49-F238E27FC236}">
                <a16:creationId xmlns:a16="http://schemas.microsoft.com/office/drawing/2014/main" id="{9C043D57-CC0E-58A4-94F6-F1A43D084425}"/>
              </a:ext>
            </a:extLst>
          </p:cNvPr>
          <p:cNvSpPr>
            <a:spLocks noGrp="1"/>
          </p:cNvSpPr>
          <p:nvPr>
            <p:ph idx="1"/>
          </p:nvPr>
        </p:nvSpPr>
        <p:spPr/>
        <p:txBody>
          <a:bodyPr/>
          <a:lstStyle/>
          <a:p>
            <a:r>
              <a:rPr lang="en-CN" dirty="0"/>
              <a:t>上面这个做法取</a:t>
            </a:r>
            <a:r>
              <a:rPr lang="zh-CN" altLang="en-US" dirty="0"/>
              <a:t> </a:t>
            </a:r>
            <a:r>
              <a:rPr lang="en-US" altLang="zh-CN" dirty="0"/>
              <a:t>L=5</a:t>
            </a:r>
            <a:r>
              <a:rPr lang="zh-CN" altLang="en-US" dirty="0"/>
              <a:t>，挂在 </a:t>
            </a:r>
            <a:r>
              <a:rPr lang="en-US" altLang="zh-CN" dirty="0"/>
              <a:t>Huffman </a:t>
            </a:r>
            <a:r>
              <a:rPr lang="zh-CN" altLang="en-US" dirty="0"/>
              <a:t>树上跑，我能构造出来的数据基本上代价最多也就是 </a:t>
            </a:r>
            <a:r>
              <a:rPr lang="en-US" altLang="zh-CN" dirty="0"/>
              <a:t>3.8</a:t>
            </a:r>
            <a:r>
              <a:rPr lang="zh-CN" altLang="en-US" dirty="0"/>
              <a:t> </a:t>
            </a:r>
            <a:r>
              <a:rPr lang="en-US" altLang="zh-CN" dirty="0"/>
              <a:t>x</a:t>
            </a:r>
            <a:r>
              <a:rPr lang="zh-CN" altLang="en-US" dirty="0"/>
              <a:t> </a:t>
            </a:r>
            <a:r>
              <a:rPr lang="en-US" altLang="zh-CN" dirty="0"/>
              <a:t>10</a:t>
            </a:r>
            <a:r>
              <a:rPr lang="en-US" altLang="zh-CN" baseline="30000" dirty="0"/>
              <a:t>6</a:t>
            </a:r>
            <a:r>
              <a:rPr lang="zh-CN" altLang="en-US" dirty="0"/>
              <a:t> 的代价</a:t>
            </a:r>
            <a:endParaRPr lang="en-US" altLang="zh-CN" dirty="0"/>
          </a:p>
          <a:p>
            <a:r>
              <a:rPr lang="en-CN" dirty="0"/>
              <a:t>我用了一些手段严格证明了这个做法在数据范围内是严格正确的</a:t>
            </a:r>
            <a:r>
              <a:rPr lang="zh-CN" altLang="en-US" dirty="0"/>
              <a:t>（代价不超过 </a:t>
            </a:r>
            <a:r>
              <a:rPr lang="en-US" altLang="zh-CN" dirty="0"/>
              <a:t>4.9</a:t>
            </a:r>
            <a:r>
              <a:rPr lang="zh-CN" altLang="en-US" dirty="0"/>
              <a:t> </a:t>
            </a:r>
            <a:r>
              <a:rPr lang="en-US" altLang="zh-CN" dirty="0"/>
              <a:t>x</a:t>
            </a:r>
            <a:r>
              <a:rPr lang="zh-CN" altLang="en-US" dirty="0"/>
              <a:t> </a:t>
            </a:r>
            <a:r>
              <a:rPr lang="en-US" altLang="zh-CN" dirty="0"/>
              <a:t>10</a:t>
            </a:r>
            <a:r>
              <a:rPr lang="en-US" altLang="zh-CN" baseline="30000" dirty="0"/>
              <a:t>6</a:t>
            </a:r>
            <a:r>
              <a:rPr lang="zh-CN" altLang="en-US" dirty="0"/>
              <a:t> ），所以开了这个数据范围，具体的不等式放缩赛后公开，</a:t>
            </a:r>
            <a:r>
              <a:rPr lang="zh-CN" altLang="en-CN" strike="sngStrike" dirty="0"/>
              <a:t>跑了</a:t>
            </a:r>
            <a:r>
              <a:rPr lang="zh-CN" altLang="en-US" strike="sngStrike" dirty="0"/>
              <a:t>一个 </a:t>
            </a:r>
            <a:r>
              <a:rPr lang="en-US" altLang="zh-CN" strike="sngStrike" dirty="0"/>
              <a:t>L</a:t>
            </a:r>
            <a:r>
              <a:rPr lang="zh-CN" altLang="en-US" strike="sngStrike" dirty="0"/>
              <a:t> 个变量的凸优化</a:t>
            </a:r>
            <a:endParaRPr lang="en-US" altLang="zh-CN" strike="sngStrike" dirty="0"/>
          </a:p>
          <a:p>
            <a:r>
              <a:rPr lang="en-CN" dirty="0"/>
              <a:t>似乎这个问题还有很多其他奇怪的做法也很有希望卡到数据范围之内</a:t>
            </a:r>
            <a:r>
              <a:rPr lang="zh-CN" altLang="en-US" dirty="0"/>
              <a:t>（而且这个数据范围看起来很像卡常），所以实际上可能八仙过海了</a:t>
            </a:r>
            <a:endParaRPr lang="en-US" altLang="zh-CN" dirty="0"/>
          </a:p>
          <a:p>
            <a:r>
              <a:rPr lang="zh-CN" altLang="en-US" dirty="0"/>
              <a:t>欢迎交流可以证明更低的代价复杂度的做法！</a:t>
            </a:r>
            <a:endParaRPr lang="en-CN" dirty="0"/>
          </a:p>
        </p:txBody>
      </p:sp>
    </p:spTree>
    <p:extLst>
      <p:ext uri="{BB962C8B-B14F-4D97-AF65-F5344CB8AC3E}">
        <p14:creationId xmlns:p14="http://schemas.microsoft.com/office/powerpoint/2010/main" val="158715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351</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I 分治乘法</vt:lpstr>
      <vt:lpstr>回顾题意</vt:lpstr>
      <vt:lpstr>两个初步的思路</vt:lpstr>
      <vt:lpstr>四毛子</vt:lpstr>
      <vt:lpstr>常数？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分治乘法</dc:title>
  <dc:creator>Microsoft Office User</dc:creator>
  <cp:lastModifiedBy>Microsoft Office User</cp:lastModifiedBy>
  <cp:revision>67</cp:revision>
  <dcterms:created xsi:type="dcterms:W3CDTF">2023-12-14T09:03:07Z</dcterms:created>
  <dcterms:modified xsi:type="dcterms:W3CDTF">2023-12-14T09:21:24Z</dcterms:modified>
</cp:coreProperties>
</file>