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6" r:id="rId3"/>
    <p:sldId id="259" r:id="rId4"/>
    <p:sldId id="260" r:id="rId5"/>
    <p:sldId id="261" r:id="rId6"/>
    <p:sldId id="262" r:id="rId7"/>
    <p:sldId id="263" r:id="rId8"/>
    <p:sldId id="264" r:id="rId9"/>
    <p:sldId id="257" r:id="rId10"/>
    <p:sldId id="258" r:id="rId11"/>
    <p:sldId id="265" r:id="rId12"/>
    <p:sldId id="266" r:id="rId13"/>
    <p:sldId id="267" r:id="rId14"/>
    <p:sldId id="268" r:id="rId15"/>
    <p:sldId id="269"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2" autoAdjust="0"/>
    <p:restoredTop sz="94660"/>
  </p:normalViewPr>
  <p:slideViewPr>
    <p:cSldViewPr snapToGrid="0">
      <p:cViewPr varScale="1">
        <p:scale>
          <a:sx n="114" d="100"/>
          <a:sy n="114" d="100"/>
        </p:scale>
        <p:origin x="30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C9D3-DA82-484B-AC08-EA7AC6E94A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932D05EF-0028-403F-9268-ABE91D2638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3BD01D04-FFD4-4455-81A1-6309A7B6BDC0}"/>
              </a:ext>
            </a:extLst>
          </p:cNvPr>
          <p:cNvSpPr>
            <a:spLocks noGrp="1"/>
          </p:cNvSpPr>
          <p:nvPr>
            <p:ph type="dt" sz="half" idx="10"/>
          </p:nvPr>
        </p:nvSpPr>
        <p:spPr/>
        <p:txBody>
          <a:bodyPr/>
          <a:lstStyle/>
          <a:p>
            <a:fld id="{B4983B04-C385-4216-A232-5C7A86245F2D}" type="datetimeFigureOut">
              <a:rPr lang="en-AU" smtClean="0"/>
              <a:t>15/05/2021</a:t>
            </a:fld>
            <a:endParaRPr lang="en-AU"/>
          </a:p>
        </p:txBody>
      </p:sp>
      <p:sp>
        <p:nvSpPr>
          <p:cNvPr id="5" name="Footer Placeholder 4">
            <a:extLst>
              <a:ext uri="{FF2B5EF4-FFF2-40B4-BE49-F238E27FC236}">
                <a16:creationId xmlns:a16="http://schemas.microsoft.com/office/drawing/2014/main" id="{816AF68B-BD10-400C-86C1-611FC836A7C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D10C38E-9379-47FE-85E4-04BFDF70A801}"/>
              </a:ext>
            </a:extLst>
          </p:cNvPr>
          <p:cNvSpPr>
            <a:spLocks noGrp="1"/>
          </p:cNvSpPr>
          <p:nvPr>
            <p:ph type="sldNum" sz="quarter" idx="12"/>
          </p:nvPr>
        </p:nvSpPr>
        <p:spPr/>
        <p:txBody>
          <a:bodyPr/>
          <a:lstStyle/>
          <a:p>
            <a:fld id="{84618B78-AAA0-474B-A478-15DAACB82BC8}" type="slidenum">
              <a:rPr lang="en-AU" smtClean="0"/>
              <a:t>‹#›</a:t>
            </a:fld>
            <a:endParaRPr lang="en-AU"/>
          </a:p>
        </p:txBody>
      </p:sp>
    </p:spTree>
    <p:extLst>
      <p:ext uri="{BB962C8B-B14F-4D97-AF65-F5344CB8AC3E}">
        <p14:creationId xmlns:p14="http://schemas.microsoft.com/office/powerpoint/2010/main" val="2015409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5968B-DB7A-43FF-98F9-2344337FFB3C}"/>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E3655CF-10A1-4F71-A645-72EA67D435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C23DDFD-0984-4CE4-BD59-5D93C6038E07}"/>
              </a:ext>
            </a:extLst>
          </p:cNvPr>
          <p:cNvSpPr>
            <a:spLocks noGrp="1"/>
          </p:cNvSpPr>
          <p:nvPr>
            <p:ph type="dt" sz="half" idx="10"/>
          </p:nvPr>
        </p:nvSpPr>
        <p:spPr/>
        <p:txBody>
          <a:bodyPr/>
          <a:lstStyle/>
          <a:p>
            <a:fld id="{B4983B04-C385-4216-A232-5C7A86245F2D}" type="datetimeFigureOut">
              <a:rPr lang="en-AU" smtClean="0"/>
              <a:t>15/05/2021</a:t>
            </a:fld>
            <a:endParaRPr lang="en-AU"/>
          </a:p>
        </p:txBody>
      </p:sp>
      <p:sp>
        <p:nvSpPr>
          <p:cNvPr id="5" name="Footer Placeholder 4">
            <a:extLst>
              <a:ext uri="{FF2B5EF4-FFF2-40B4-BE49-F238E27FC236}">
                <a16:creationId xmlns:a16="http://schemas.microsoft.com/office/drawing/2014/main" id="{7BECB27E-65F1-4A7C-80DB-C96E2E1A231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017A30D-B410-4A00-8667-66564E51A0E7}"/>
              </a:ext>
            </a:extLst>
          </p:cNvPr>
          <p:cNvSpPr>
            <a:spLocks noGrp="1"/>
          </p:cNvSpPr>
          <p:nvPr>
            <p:ph type="sldNum" sz="quarter" idx="12"/>
          </p:nvPr>
        </p:nvSpPr>
        <p:spPr/>
        <p:txBody>
          <a:bodyPr/>
          <a:lstStyle/>
          <a:p>
            <a:fld id="{84618B78-AAA0-474B-A478-15DAACB82BC8}" type="slidenum">
              <a:rPr lang="en-AU" smtClean="0"/>
              <a:t>‹#›</a:t>
            </a:fld>
            <a:endParaRPr lang="en-AU"/>
          </a:p>
        </p:txBody>
      </p:sp>
    </p:spTree>
    <p:extLst>
      <p:ext uri="{BB962C8B-B14F-4D97-AF65-F5344CB8AC3E}">
        <p14:creationId xmlns:p14="http://schemas.microsoft.com/office/powerpoint/2010/main" val="2915997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CD8BE8-6CCB-4CF9-8C05-E9EDC90D0D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3E83D51-659D-49A3-BE31-AD3F94FF16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6D949FF-DBFB-41CA-A968-9174BF8C0882}"/>
              </a:ext>
            </a:extLst>
          </p:cNvPr>
          <p:cNvSpPr>
            <a:spLocks noGrp="1"/>
          </p:cNvSpPr>
          <p:nvPr>
            <p:ph type="dt" sz="half" idx="10"/>
          </p:nvPr>
        </p:nvSpPr>
        <p:spPr/>
        <p:txBody>
          <a:bodyPr/>
          <a:lstStyle/>
          <a:p>
            <a:fld id="{B4983B04-C385-4216-A232-5C7A86245F2D}" type="datetimeFigureOut">
              <a:rPr lang="en-AU" smtClean="0"/>
              <a:t>15/05/2021</a:t>
            </a:fld>
            <a:endParaRPr lang="en-AU"/>
          </a:p>
        </p:txBody>
      </p:sp>
      <p:sp>
        <p:nvSpPr>
          <p:cNvPr id="5" name="Footer Placeholder 4">
            <a:extLst>
              <a:ext uri="{FF2B5EF4-FFF2-40B4-BE49-F238E27FC236}">
                <a16:creationId xmlns:a16="http://schemas.microsoft.com/office/drawing/2014/main" id="{5DC49C79-77D1-4716-9EC7-F8F5A3F3D41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050B076-215B-4FAF-8FF9-9E8D9EDD689B}"/>
              </a:ext>
            </a:extLst>
          </p:cNvPr>
          <p:cNvSpPr>
            <a:spLocks noGrp="1"/>
          </p:cNvSpPr>
          <p:nvPr>
            <p:ph type="sldNum" sz="quarter" idx="12"/>
          </p:nvPr>
        </p:nvSpPr>
        <p:spPr/>
        <p:txBody>
          <a:bodyPr/>
          <a:lstStyle/>
          <a:p>
            <a:fld id="{84618B78-AAA0-474B-A478-15DAACB82BC8}" type="slidenum">
              <a:rPr lang="en-AU" smtClean="0"/>
              <a:t>‹#›</a:t>
            </a:fld>
            <a:endParaRPr lang="en-AU"/>
          </a:p>
        </p:txBody>
      </p:sp>
    </p:spTree>
    <p:extLst>
      <p:ext uri="{BB962C8B-B14F-4D97-AF65-F5344CB8AC3E}">
        <p14:creationId xmlns:p14="http://schemas.microsoft.com/office/powerpoint/2010/main" val="2911168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C9486-E8F1-478B-8B42-03E75303EEC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F01A238-B6D3-47DB-86B2-6DFD77C5E4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914FAC0-E96B-4A7C-B92B-AFA2F45D19E9}"/>
              </a:ext>
            </a:extLst>
          </p:cNvPr>
          <p:cNvSpPr>
            <a:spLocks noGrp="1"/>
          </p:cNvSpPr>
          <p:nvPr>
            <p:ph type="dt" sz="half" idx="10"/>
          </p:nvPr>
        </p:nvSpPr>
        <p:spPr/>
        <p:txBody>
          <a:bodyPr/>
          <a:lstStyle/>
          <a:p>
            <a:fld id="{B4983B04-C385-4216-A232-5C7A86245F2D}" type="datetimeFigureOut">
              <a:rPr lang="en-AU" smtClean="0"/>
              <a:t>15/05/2021</a:t>
            </a:fld>
            <a:endParaRPr lang="en-AU"/>
          </a:p>
        </p:txBody>
      </p:sp>
      <p:sp>
        <p:nvSpPr>
          <p:cNvPr id="5" name="Footer Placeholder 4">
            <a:extLst>
              <a:ext uri="{FF2B5EF4-FFF2-40B4-BE49-F238E27FC236}">
                <a16:creationId xmlns:a16="http://schemas.microsoft.com/office/drawing/2014/main" id="{5A56D29A-9DF6-479D-B9D6-2E272536840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FAFC4CD-9463-48E0-94D3-CDB0FC35C19C}"/>
              </a:ext>
            </a:extLst>
          </p:cNvPr>
          <p:cNvSpPr>
            <a:spLocks noGrp="1"/>
          </p:cNvSpPr>
          <p:nvPr>
            <p:ph type="sldNum" sz="quarter" idx="12"/>
          </p:nvPr>
        </p:nvSpPr>
        <p:spPr/>
        <p:txBody>
          <a:bodyPr/>
          <a:lstStyle/>
          <a:p>
            <a:fld id="{84618B78-AAA0-474B-A478-15DAACB82BC8}" type="slidenum">
              <a:rPr lang="en-AU" smtClean="0"/>
              <a:t>‹#›</a:t>
            </a:fld>
            <a:endParaRPr lang="en-AU"/>
          </a:p>
        </p:txBody>
      </p:sp>
    </p:spTree>
    <p:extLst>
      <p:ext uri="{BB962C8B-B14F-4D97-AF65-F5344CB8AC3E}">
        <p14:creationId xmlns:p14="http://schemas.microsoft.com/office/powerpoint/2010/main" val="3845207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3672D-0796-4805-A24F-FEEE934923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9D41BFAD-EE57-4B0B-94C1-29B8BECB3F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6D84CA-8FC0-46BF-882C-3CDD33476C12}"/>
              </a:ext>
            </a:extLst>
          </p:cNvPr>
          <p:cNvSpPr>
            <a:spLocks noGrp="1"/>
          </p:cNvSpPr>
          <p:nvPr>
            <p:ph type="dt" sz="half" idx="10"/>
          </p:nvPr>
        </p:nvSpPr>
        <p:spPr/>
        <p:txBody>
          <a:bodyPr/>
          <a:lstStyle/>
          <a:p>
            <a:fld id="{B4983B04-C385-4216-A232-5C7A86245F2D}" type="datetimeFigureOut">
              <a:rPr lang="en-AU" smtClean="0"/>
              <a:t>15/05/2021</a:t>
            </a:fld>
            <a:endParaRPr lang="en-AU"/>
          </a:p>
        </p:txBody>
      </p:sp>
      <p:sp>
        <p:nvSpPr>
          <p:cNvPr id="5" name="Footer Placeholder 4">
            <a:extLst>
              <a:ext uri="{FF2B5EF4-FFF2-40B4-BE49-F238E27FC236}">
                <a16:creationId xmlns:a16="http://schemas.microsoft.com/office/drawing/2014/main" id="{A9758059-F37E-4572-A180-FFFE40A76E9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276E5DF-B03F-4B75-AEB0-C3EB6809B07F}"/>
              </a:ext>
            </a:extLst>
          </p:cNvPr>
          <p:cNvSpPr>
            <a:spLocks noGrp="1"/>
          </p:cNvSpPr>
          <p:nvPr>
            <p:ph type="sldNum" sz="quarter" idx="12"/>
          </p:nvPr>
        </p:nvSpPr>
        <p:spPr/>
        <p:txBody>
          <a:bodyPr/>
          <a:lstStyle/>
          <a:p>
            <a:fld id="{84618B78-AAA0-474B-A478-15DAACB82BC8}" type="slidenum">
              <a:rPr lang="en-AU" smtClean="0"/>
              <a:t>‹#›</a:t>
            </a:fld>
            <a:endParaRPr lang="en-AU"/>
          </a:p>
        </p:txBody>
      </p:sp>
    </p:spTree>
    <p:extLst>
      <p:ext uri="{BB962C8B-B14F-4D97-AF65-F5344CB8AC3E}">
        <p14:creationId xmlns:p14="http://schemas.microsoft.com/office/powerpoint/2010/main" val="4192558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28D30-7CBC-4760-A272-A2F31153CEC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2EF0F02-9340-43E5-9433-188BF35B21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76143FAE-4942-49F0-9104-A923283AF5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EE5CAA5A-B797-4845-AB91-4BE24AE75C44}"/>
              </a:ext>
            </a:extLst>
          </p:cNvPr>
          <p:cNvSpPr>
            <a:spLocks noGrp="1"/>
          </p:cNvSpPr>
          <p:nvPr>
            <p:ph type="dt" sz="half" idx="10"/>
          </p:nvPr>
        </p:nvSpPr>
        <p:spPr/>
        <p:txBody>
          <a:bodyPr/>
          <a:lstStyle/>
          <a:p>
            <a:fld id="{B4983B04-C385-4216-A232-5C7A86245F2D}" type="datetimeFigureOut">
              <a:rPr lang="en-AU" smtClean="0"/>
              <a:t>15/05/2021</a:t>
            </a:fld>
            <a:endParaRPr lang="en-AU"/>
          </a:p>
        </p:txBody>
      </p:sp>
      <p:sp>
        <p:nvSpPr>
          <p:cNvPr id="6" name="Footer Placeholder 5">
            <a:extLst>
              <a:ext uri="{FF2B5EF4-FFF2-40B4-BE49-F238E27FC236}">
                <a16:creationId xmlns:a16="http://schemas.microsoft.com/office/drawing/2014/main" id="{E30EBFFE-D7A0-48CA-8272-1DC553917B5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774CC59-9169-4315-86BE-2005748433E0}"/>
              </a:ext>
            </a:extLst>
          </p:cNvPr>
          <p:cNvSpPr>
            <a:spLocks noGrp="1"/>
          </p:cNvSpPr>
          <p:nvPr>
            <p:ph type="sldNum" sz="quarter" idx="12"/>
          </p:nvPr>
        </p:nvSpPr>
        <p:spPr/>
        <p:txBody>
          <a:bodyPr/>
          <a:lstStyle/>
          <a:p>
            <a:fld id="{84618B78-AAA0-474B-A478-15DAACB82BC8}" type="slidenum">
              <a:rPr lang="en-AU" smtClean="0"/>
              <a:t>‹#›</a:t>
            </a:fld>
            <a:endParaRPr lang="en-AU"/>
          </a:p>
        </p:txBody>
      </p:sp>
    </p:spTree>
    <p:extLst>
      <p:ext uri="{BB962C8B-B14F-4D97-AF65-F5344CB8AC3E}">
        <p14:creationId xmlns:p14="http://schemas.microsoft.com/office/powerpoint/2010/main" val="4201127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6A68D-A37F-4182-BE88-5FD2F36AFBD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37C60AA-0321-4BAE-B8F9-F218C2D002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F2CEFE-F0E8-459E-8172-95AA02E6A3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4F7B5C0-AC05-49F1-9EE9-F82396428F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177067-1CAA-4388-B820-9782C62B83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58761523-147F-4B10-B300-F993462C20AD}"/>
              </a:ext>
            </a:extLst>
          </p:cNvPr>
          <p:cNvSpPr>
            <a:spLocks noGrp="1"/>
          </p:cNvSpPr>
          <p:nvPr>
            <p:ph type="dt" sz="half" idx="10"/>
          </p:nvPr>
        </p:nvSpPr>
        <p:spPr/>
        <p:txBody>
          <a:bodyPr/>
          <a:lstStyle/>
          <a:p>
            <a:fld id="{B4983B04-C385-4216-A232-5C7A86245F2D}" type="datetimeFigureOut">
              <a:rPr lang="en-AU" smtClean="0"/>
              <a:t>15/05/2021</a:t>
            </a:fld>
            <a:endParaRPr lang="en-AU"/>
          </a:p>
        </p:txBody>
      </p:sp>
      <p:sp>
        <p:nvSpPr>
          <p:cNvPr id="8" name="Footer Placeholder 7">
            <a:extLst>
              <a:ext uri="{FF2B5EF4-FFF2-40B4-BE49-F238E27FC236}">
                <a16:creationId xmlns:a16="http://schemas.microsoft.com/office/drawing/2014/main" id="{243F2157-171F-4058-A81C-D29B86044E15}"/>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BB1C5070-6272-479F-A332-B512259D102E}"/>
              </a:ext>
            </a:extLst>
          </p:cNvPr>
          <p:cNvSpPr>
            <a:spLocks noGrp="1"/>
          </p:cNvSpPr>
          <p:nvPr>
            <p:ph type="sldNum" sz="quarter" idx="12"/>
          </p:nvPr>
        </p:nvSpPr>
        <p:spPr/>
        <p:txBody>
          <a:bodyPr/>
          <a:lstStyle/>
          <a:p>
            <a:fld id="{84618B78-AAA0-474B-A478-15DAACB82BC8}" type="slidenum">
              <a:rPr lang="en-AU" smtClean="0"/>
              <a:t>‹#›</a:t>
            </a:fld>
            <a:endParaRPr lang="en-AU"/>
          </a:p>
        </p:txBody>
      </p:sp>
    </p:spTree>
    <p:extLst>
      <p:ext uri="{BB962C8B-B14F-4D97-AF65-F5344CB8AC3E}">
        <p14:creationId xmlns:p14="http://schemas.microsoft.com/office/powerpoint/2010/main" val="3609191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2062D-FBE3-47DB-8246-5538BE36B159}"/>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79E16542-C361-4F99-BE10-E815C02BD6B6}"/>
              </a:ext>
            </a:extLst>
          </p:cNvPr>
          <p:cNvSpPr>
            <a:spLocks noGrp="1"/>
          </p:cNvSpPr>
          <p:nvPr>
            <p:ph type="dt" sz="half" idx="10"/>
          </p:nvPr>
        </p:nvSpPr>
        <p:spPr/>
        <p:txBody>
          <a:bodyPr/>
          <a:lstStyle/>
          <a:p>
            <a:fld id="{B4983B04-C385-4216-A232-5C7A86245F2D}" type="datetimeFigureOut">
              <a:rPr lang="en-AU" smtClean="0"/>
              <a:t>15/05/2021</a:t>
            </a:fld>
            <a:endParaRPr lang="en-AU"/>
          </a:p>
        </p:txBody>
      </p:sp>
      <p:sp>
        <p:nvSpPr>
          <p:cNvPr id="4" name="Footer Placeholder 3">
            <a:extLst>
              <a:ext uri="{FF2B5EF4-FFF2-40B4-BE49-F238E27FC236}">
                <a16:creationId xmlns:a16="http://schemas.microsoft.com/office/drawing/2014/main" id="{68A9FF86-8045-44B5-B740-534C25EC2976}"/>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4C9455CB-B76E-40BB-88F0-97EE7CAC8EB6}"/>
              </a:ext>
            </a:extLst>
          </p:cNvPr>
          <p:cNvSpPr>
            <a:spLocks noGrp="1"/>
          </p:cNvSpPr>
          <p:nvPr>
            <p:ph type="sldNum" sz="quarter" idx="12"/>
          </p:nvPr>
        </p:nvSpPr>
        <p:spPr/>
        <p:txBody>
          <a:bodyPr/>
          <a:lstStyle/>
          <a:p>
            <a:fld id="{84618B78-AAA0-474B-A478-15DAACB82BC8}" type="slidenum">
              <a:rPr lang="en-AU" smtClean="0"/>
              <a:t>‹#›</a:t>
            </a:fld>
            <a:endParaRPr lang="en-AU"/>
          </a:p>
        </p:txBody>
      </p:sp>
    </p:spTree>
    <p:extLst>
      <p:ext uri="{BB962C8B-B14F-4D97-AF65-F5344CB8AC3E}">
        <p14:creationId xmlns:p14="http://schemas.microsoft.com/office/powerpoint/2010/main" val="1867852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8A3A8F-DC62-4FBC-B865-816437CBBC84}"/>
              </a:ext>
            </a:extLst>
          </p:cNvPr>
          <p:cNvSpPr>
            <a:spLocks noGrp="1"/>
          </p:cNvSpPr>
          <p:nvPr>
            <p:ph type="dt" sz="half" idx="10"/>
          </p:nvPr>
        </p:nvSpPr>
        <p:spPr/>
        <p:txBody>
          <a:bodyPr/>
          <a:lstStyle/>
          <a:p>
            <a:fld id="{B4983B04-C385-4216-A232-5C7A86245F2D}" type="datetimeFigureOut">
              <a:rPr lang="en-AU" smtClean="0"/>
              <a:t>15/05/2021</a:t>
            </a:fld>
            <a:endParaRPr lang="en-AU"/>
          </a:p>
        </p:txBody>
      </p:sp>
      <p:sp>
        <p:nvSpPr>
          <p:cNvPr id="3" name="Footer Placeholder 2">
            <a:extLst>
              <a:ext uri="{FF2B5EF4-FFF2-40B4-BE49-F238E27FC236}">
                <a16:creationId xmlns:a16="http://schemas.microsoft.com/office/drawing/2014/main" id="{36A8022E-2464-417E-A382-577F76060185}"/>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E477083D-B902-4786-85CC-3E588C1C7C41}"/>
              </a:ext>
            </a:extLst>
          </p:cNvPr>
          <p:cNvSpPr>
            <a:spLocks noGrp="1"/>
          </p:cNvSpPr>
          <p:nvPr>
            <p:ph type="sldNum" sz="quarter" idx="12"/>
          </p:nvPr>
        </p:nvSpPr>
        <p:spPr/>
        <p:txBody>
          <a:bodyPr/>
          <a:lstStyle/>
          <a:p>
            <a:fld id="{84618B78-AAA0-474B-A478-15DAACB82BC8}" type="slidenum">
              <a:rPr lang="en-AU" smtClean="0"/>
              <a:t>‹#›</a:t>
            </a:fld>
            <a:endParaRPr lang="en-AU"/>
          </a:p>
        </p:txBody>
      </p:sp>
    </p:spTree>
    <p:extLst>
      <p:ext uri="{BB962C8B-B14F-4D97-AF65-F5344CB8AC3E}">
        <p14:creationId xmlns:p14="http://schemas.microsoft.com/office/powerpoint/2010/main" val="4257086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D8616-2C5E-453D-B848-2D93F3C34E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8DD2BB1E-FF87-47F5-86FD-C28CDE0C46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F0DE164E-8F1D-4E61-A0CE-E3E229F51A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FF1BED-D91C-456E-9E45-B01AD698DC62}"/>
              </a:ext>
            </a:extLst>
          </p:cNvPr>
          <p:cNvSpPr>
            <a:spLocks noGrp="1"/>
          </p:cNvSpPr>
          <p:nvPr>
            <p:ph type="dt" sz="half" idx="10"/>
          </p:nvPr>
        </p:nvSpPr>
        <p:spPr/>
        <p:txBody>
          <a:bodyPr/>
          <a:lstStyle/>
          <a:p>
            <a:fld id="{B4983B04-C385-4216-A232-5C7A86245F2D}" type="datetimeFigureOut">
              <a:rPr lang="en-AU" smtClean="0"/>
              <a:t>15/05/2021</a:t>
            </a:fld>
            <a:endParaRPr lang="en-AU"/>
          </a:p>
        </p:txBody>
      </p:sp>
      <p:sp>
        <p:nvSpPr>
          <p:cNvPr id="6" name="Footer Placeholder 5">
            <a:extLst>
              <a:ext uri="{FF2B5EF4-FFF2-40B4-BE49-F238E27FC236}">
                <a16:creationId xmlns:a16="http://schemas.microsoft.com/office/drawing/2014/main" id="{39BEC89E-061C-4E15-B663-A580836F893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B3E1062-0C39-4BF5-B4A1-337D75B7E7FB}"/>
              </a:ext>
            </a:extLst>
          </p:cNvPr>
          <p:cNvSpPr>
            <a:spLocks noGrp="1"/>
          </p:cNvSpPr>
          <p:nvPr>
            <p:ph type="sldNum" sz="quarter" idx="12"/>
          </p:nvPr>
        </p:nvSpPr>
        <p:spPr/>
        <p:txBody>
          <a:bodyPr/>
          <a:lstStyle/>
          <a:p>
            <a:fld id="{84618B78-AAA0-474B-A478-15DAACB82BC8}" type="slidenum">
              <a:rPr lang="en-AU" smtClean="0"/>
              <a:t>‹#›</a:t>
            </a:fld>
            <a:endParaRPr lang="en-AU"/>
          </a:p>
        </p:txBody>
      </p:sp>
    </p:spTree>
    <p:extLst>
      <p:ext uri="{BB962C8B-B14F-4D97-AF65-F5344CB8AC3E}">
        <p14:creationId xmlns:p14="http://schemas.microsoft.com/office/powerpoint/2010/main" val="2972847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2E377-6E91-4BF9-B950-25BC1ECC5B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858BF330-A9A5-4F06-B3FE-51DACBCCD2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04C49760-744C-4250-8B7D-9AB14E6AFA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498835-6F89-40E1-B42C-48B937C074F7}"/>
              </a:ext>
            </a:extLst>
          </p:cNvPr>
          <p:cNvSpPr>
            <a:spLocks noGrp="1"/>
          </p:cNvSpPr>
          <p:nvPr>
            <p:ph type="dt" sz="half" idx="10"/>
          </p:nvPr>
        </p:nvSpPr>
        <p:spPr/>
        <p:txBody>
          <a:bodyPr/>
          <a:lstStyle/>
          <a:p>
            <a:fld id="{B4983B04-C385-4216-A232-5C7A86245F2D}" type="datetimeFigureOut">
              <a:rPr lang="en-AU" smtClean="0"/>
              <a:t>15/05/2021</a:t>
            </a:fld>
            <a:endParaRPr lang="en-AU"/>
          </a:p>
        </p:txBody>
      </p:sp>
      <p:sp>
        <p:nvSpPr>
          <p:cNvPr id="6" name="Footer Placeholder 5">
            <a:extLst>
              <a:ext uri="{FF2B5EF4-FFF2-40B4-BE49-F238E27FC236}">
                <a16:creationId xmlns:a16="http://schemas.microsoft.com/office/drawing/2014/main" id="{EBBB50DA-61F7-4A56-A9AE-55D657F9F79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5BCD8B7-06B5-4146-8E33-BE84F791C287}"/>
              </a:ext>
            </a:extLst>
          </p:cNvPr>
          <p:cNvSpPr>
            <a:spLocks noGrp="1"/>
          </p:cNvSpPr>
          <p:nvPr>
            <p:ph type="sldNum" sz="quarter" idx="12"/>
          </p:nvPr>
        </p:nvSpPr>
        <p:spPr/>
        <p:txBody>
          <a:bodyPr/>
          <a:lstStyle/>
          <a:p>
            <a:fld id="{84618B78-AAA0-474B-A478-15DAACB82BC8}" type="slidenum">
              <a:rPr lang="en-AU" smtClean="0"/>
              <a:t>‹#›</a:t>
            </a:fld>
            <a:endParaRPr lang="en-AU"/>
          </a:p>
        </p:txBody>
      </p:sp>
    </p:spTree>
    <p:extLst>
      <p:ext uri="{BB962C8B-B14F-4D97-AF65-F5344CB8AC3E}">
        <p14:creationId xmlns:p14="http://schemas.microsoft.com/office/powerpoint/2010/main" val="4204988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A2824B-BBEF-4E17-BDF3-FF05A83FC7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C6EEC4A-430F-4B3C-937C-9A7CA7F7A2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6BA1A34-774D-4EEB-9DB3-5DEB16DE63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983B04-C385-4216-A232-5C7A86245F2D}" type="datetimeFigureOut">
              <a:rPr lang="en-AU" smtClean="0"/>
              <a:t>15/05/2021</a:t>
            </a:fld>
            <a:endParaRPr lang="en-AU"/>
          </a:p>
        </p:txBody>
      </p:sp>
      <p:sp>
        <p:nvSpPr>
          <p:cNvPr id="5" name="Footer Placeholder 4">
            <a:extLst>
              <a:ext uri="{FF2B5EF4-FFF2-40B4-BE49-F238E27FC236}">
                <a16:creationId xmlns:a16="http://schemas.microsoft.com/office/drawing/2014/main" id="{64226314-4F57-4C9B-9344-9F33BD35FB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A9A9D269-AC78-4F7F-BC63-006879BD9C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18B78-AAA0-474B-A478-15DAACB82BC8}" type="slidenum">
              <a:rPr lang="en-AU" smtClean="0"/>
              <a:t>‹#›</a:t>
            </a:fld>
            <a:endParaRPr lang="en-AU"/>
          </a:p>
        </p:txBody>
      </p:sp>
    </p:spTree>
    <p:extLst>
      <p:ext uri="{BB962C8B-B14F-4D97-AF65-F5344CB8AC3E}">
        <p14:creationId xmlns:p14="http://schemas.microsoft.com/office/powerpoint/2010/main" val="892335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link.springer.com/chapter/10.1007/978-3-319-76081-0_42"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ieeexplore.ieee.org/document/9308306"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B1D8E-3529-4E81-964C-BDC188F11A47}"/>
              </a:ext>
            </a:extLst>
          </p:cNvPr>
          <p:cNvSpPr>
            <a:spLocks noGrp="1"/>
          </p:cNvSpPr>
          <p:nvPr>
            <p:ph type="title"/>
          </p:nvPr>
        </p:nvSpPr>
        <p:spPr>
          <a:xfrm>
            <a:off x="838200" y="365125"/>
            <a:ext cx="10515600" cy="4953495"/>
          </a:xfrm>
        </p:spPr>
        <p:txBody>
          <a:bodyPr/>
          <a:lstStyle/>
          <a:p>
            <a:pPr algn="ctr"/>
            <a:r>
              <a:rPr lang="en-US" sz="8000" dirty="0"/>
              <a:t>Assignment</a:t>
            </a:r>
            <a:br>
              <a:rPr lang="en-US" dirty="0"/>
            </a:br>
            <a:r>
              <a:rPr lang="en-US" sz="3600" dirty="0"/>
              <a:t>by </a:t>
            </a:r>
            <a:br>
              <a:rPr lang="en-US" sz="3600" dirty="0"/>
            </a:br>
            <a:r>
              <a:rPr lang="en-US" sz="3600" dirty="0"/>
              <a:t>CK Wee (15-May-2021)</a:t>
            </a:r>
            <a:endParaRPr lang="en-AU" dirty="0"/>
          </a:p>
        </p:txBody>
      </p:sp>
    </p:spTree>
    <p:extLst>
      <p:ext uri="{BB962C8B-B14F-4D97-AF65-F5344CB8AC3E}">
        <p14:creationId xmlns:p14="http://schemas.microsoft.com/office/powerpoint/2010/main" val="3531880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4139B-09BF-4B80-9976-05EE9C159466}"/>
              </a:ext>
            </a:extLst>
          </p:cNvPr>
          <p:cNvSpPr>
            <a:spLocks noGrp="1"/>
          </p:cNvSpPr>
          <p:nvPr>
            <p:ph type="title"/>
          </p:nvPr>
        </p:nvSpPr>
        <p:spPr/>
        <p:txBody>
          <a:bodyPr>
            <a:normAutofit/>
          </a:bodyPr>
          <a:lstStyle/>
          <a:p>
            <a:r>
              <a:rPr lang="en-AU" b="0" i="0" dirty="0">
                <a:effectLst/>
                <a:latin typeface="Arial" panose="020B0604020202020204" pitchFamily="34" charset="0"/>
              </a:rPr>
              <a:t>Methods of outlier detection and other data cleaning steps</a:t>
            </a:r>
            <a:endParaRPr lang="en-AU" dirty="0"/>
          </a:p>
        </p:txBody>
      </p:sp>
      <p:sp>
        <p:nvSpPr>
          <p:cNvPr id="3" name="Content Placeholder 2">
            <a:extLst>
              <a:ext uri="{FF2B5EF4-FFF2-40B4-BE49-F238E27FC236}">
                <a16:creationId xmlns:a16="http://schemas.microsoft.com/office/drawing/2014/main" id="{D7F16451-2584-4449-9F31-DA1CEC24F40A}"/>
              </a:ext>
            </a:extLst>
          </p:cNvPr>
          <p:cNvSpPr>
            <a:spLocks noGrp="1"/>
          </p:cNvSpPr>
          <p:nvPr>
            <p:ph idx="1"/>
          </p:nvPr>
        </p:nvSpPr>
        <p:spPr/>
        <p:txBody>
          <a:bodyPr>
            <a:normAutofit lnSpcReduction="10000"/>
          </a:bodyPr>
          <a:lstStyle/>
          <a:p>
            <a:r>
              <a:rPr lang="en-US" sz="2000" dirty="0"/>
              <a:t>Current dataset has #VALUE! Text. Need to replace them.</a:t>
            </a:r>
          </a:p>
          <a:p>
            <a:r>
              <a:rPr lang="en-US" sz="2000" dirty="0"/>
              <a:t>For invalid entries such as above and zero values, they are usually replaced with mean value of the columns, or the average between the t-1 and t+1 values.</a:t>
            </a:r>
          </a:p>
          <a:p>
            <a:r>
              <a:rPr lang="en-US" sz="2000" dirty="0"/>
              <a:t>But for time series, for single data replacement, they are replaced with either value from last season (week, month or year) or, average between t-1 and t+1 within the current period.</a:t>
            </a:r>
          </a:p>
          <a:p>
            <a:r>
              <a:rPr lang="en-US" sz="2000" dirty="0"/>
              <a:t>For outlier values, they are usually some recording issues but still stand as valid with high readings, they can be replaced with values from the high or low percentiles.</a:t>
            </a:r>
          </a:p>
          <a:p>
            <a:r>
              <a:rPr lang="en-US" sz="2000" dirty="0"/>
              <a:t>For non-numeric qualitative data, we can do substitution or encode with numeric values representation.</a:t>
            </a:r>
          </a:p>
          <a:p>
            <a:r>
              <a:rPr lang="en-US" sz="2000" dirty="0"/>
              <a:t>data values and format needs to be standardized in the exact day-mon-year hh24:min:ss format. (</a:t>
            </a:r>
            <a:r>
              <a:rPr lang="en-US" sz="2000" dirty="0" err="1"/>
              <a:t>eg.</a:t>
            </a:r>
            <a:r>
              <a:rPr lang="en-US" sz="2000" dirty="0"/>
              <a:t> 5</a:t>
            </a:r>
            <a:r>
              <a:rPr lang="en-US" sz="2000" baseline="30000" dirty="0"/>
              <a:t>th</a:t>
            </a:r>
            <a:r>
              <a:rPr lang="en-US" sz="2000" dirty="0"/>
              <a:t> </a:t>
            </a:r>
            <a:r>
              <a:rPr lang="en-US" sz="2000" dirty="0" err="1"/>
              <a:t>june</a:t>
            </a:r>
            <a:r>
              <a:rPr lang="en-US" sz="2000" dirty="0"/>
              <a:t> ‘97 2:20pm </a:t>
            </a:r>
            <a:r>
              <a:rPr lang="en-US" sz="2000" dirty="0">
                <a:sym typeface="Wingdings" panose="05000000000000000000" pitchFamily="2" charset="2"/>
              </a:rPr>
              <a:t> 05/06/1997 14:40:00)</a:t>
            </a:r>
          </a:p>
          <a:p>
            <a:r>
              <a:rPr lang="en-US" sz="2000" dirty="0">
                <a:sym typeface="Wingdings" panose="05000000000000000000" pitchFamily="2" charset="2"/>
              </a:rPr>
              <a:t>Values need to be converted to acceptable standard measurement and scale (</a:t>
            </a:r>
            <a:r>
              <a:rPr lang="en-US" sz="2000" dirty="0" err="1">
                <a:sym typeface="Wingdings" panose="05000000000000000000" pitchFamily="2" charset="2"/>
              </a:rPr>
              <a:t>lb</a:t>
            </a:r>
            <a:r>
              <a:rPr lang="en-US" sz="2000" dirty="0">
                <a:sym typeface="Wingdings" panose="05000000000000000000" pitchFamily="2" charset="2"/>
              </a:rPr>
              <a:t>  kg, 1000mcg = 0.001g)</a:t>
            </a:r>
            <a:endParaRPr lang="en-AU" sz="2000" dirty="0"/>
          </a:p>
        </p:txBody>
      </p:sp>
    </p:spTree>
    <p:extLst>
      <p:ext uri="{BB962C8B-B14F-4D97-AF65-F5344CB8AC3E}">
        <p14:creationId xmlns:p14="http://schemas.microsoft.com/office/powerpoint/2010/main" val="1392329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EDAF-0DFA-4609-AC40-971692F9C61E}"/>
              </a:ext>
            </a:extLst>
          </p:cNvPr>
          <p:cNvSpPr>
            <a:spLocks noGrp="1"/>
          </p:cNvSpPr>
          <p:nvPr>
            <p:ph type="title"/>
          </p:nvPr>
        </p:nvSpPr>
        <p:spPr/>
        <p:txBody>
          <a:bodyPr/>
          <a:lstStyle/>
          <a:p>
            <a:r>
              <a:rPr lang="en-AU" b="0" i="0" dirty="0">
                <a:effectLst/>
                <a:latin typeface="Arial" panose="020B0604020202020204" pitchFamily="34" charset="0"/>
              </a:rPr>
              <a:t>Model selection and validation process</a:t>
            </a:r>
            <a:endParaRPr lang="en-AU" dirty="0"/>
          </a:p>
        </p:txBody>
      </p:sp>
      <p:sp>
        <p:nvSpPr>
          <p:cNvPr id="3" name="Content Placeholder 2">
            <a:extLst>
              <a:ext uri="{FF2B5EF4-FFF2-40B4-BE49-F238E27FC236}">
                <a16:creationId xmlns:a16="http://schemas.microsoft.com/office/drawing/2014/main" id="{B2E42012-B6BF-4EF8-841F-B65338862BE4}"/>
              </a:ext>
            </a:extLst>
          </p:cNvPr>
          <p:cNvSpPr>
            <a:spLocks noGrp="1"/>
          </p:cNvSpPr>
          <p:nvPr>
            <p:ph idx="1"/>
          </p:nvPr>
        </p:nvSpPr>
        <p:spPr>
          <a:xfrm>
            <a:off x="838200" y="1515979"/>
            <a:ext cx="10515600" cy="4660984"/>
          </a:xfrm>
        </p:spPr>
        <p:txBody>
          <a:bodyPr>
            <a:normAutofit fontScale="62500" lnSpcReduction="20000"/>
          </a:bodyPr>
          <a:lstStyle/>
          <a:p>
            <a:pPr marL="0" indent="0">
              <a:buNone/>
            </a:pPr>
            <a:r>
              <a:rPr lang="en-US" sz="2000" dirty="0"/>
              <a:t>Apart from the standard answers that we tend to find on the internet, there are several other aspects that need to be considered especially within a specific categories of models. I start with the current setting;</a:t>
            </a:r>
          </a:p>
          <a:p>
            <a:pPr marL="0" indent="0">
              <a:buNone/>
            </a:pPr>
            <a:r>
              <a:rPr lang="en-US" sz="2000" dirty="0"/>
              <a:t>We need to determine the nature of the problem that the model need to solve; </a:t>
            </a:r>
          </a:p>
          <a:p>
            <a:r>
              <a:rPr lang="en-US" sz="2000" dirty="0"/>
              <a:t>is it supervised or unsupervised. Do we have labelled data? </a:t>
            </a:r>
          </a:p>
          <a:p>
            <a:r>
              <a:rPr lang="en-US" sz="2000" dirty="0"/>
              <a:t>Is it classification, regression (for supervised)? Or a clustering, optimization challenge? </a:t>
            </a:r>
          </a:p>
          <a:p>
            <a:r>
              <a:rPr lang="en-US" sz="2000" dirty="0"/>
              <a:t>Is there sufficient dataset to support the model? Do we need semi-supervised if there is no A-prior dataset?</a:t>
            </a:r>
          </a:p>
          <a:p>
            <a:r>
              <a:rPr lang="en-US" sz="2000" dirty="0"/>
              <a:t>Will it be a single model or ensembled with multiple models?</a:t>
            </a:r>
          </a:p>
          <a:p>
            <a:r>
              <a:rPr lang="en-US" sz="2000" dirty="0"/>
              <a:t>What are the hyperparameters that need to be considered and tuned? </a:t>
            </a:r>
          </a:p>
          <a:p>
            <a:r>
              <a:rPr lang="en-US" sz="2000" dirty="0"/>
              <a:t>If it is time series, is the data univariate or multivariate? We can use models such as ARIMA, Holt-Winters, TBATS or LSTM to perform the forecast. For more discussion on this, please refer to my paper (</a:t>
            </a:r>
            <a:r>
              <a:rPr lang="en-US" sz="2000" dirty="0">
                <a:hlinkClick r:id="rId2"/>
              </a:rPr>
              <a:t>https://link.springer.com/chapter/10.1007/978-3-319-76081-0_42</a:t>
            </a:r>
            <a:r>
              <a:rPr lang="en-US" sz="2000" dirty="0"/>
              <a:t>)</a:t>
            </a:r>
          </a:p>
          <a:p>
            <a:pPr marL="0" indent="0">
              <a:buNone/>
            </a:pPr>
            <a:r>
              <a:rPr lang="en-US" sz="2000" dirty="0"/>
              <a:t>For validation purposes,</a:t>
            </a:r>
          </a:p>
          <a:p>
            <a:r>
              <a:rPr lang="en-US" sz="2000" dirty="0"/>
              <a:t>The amount of data that need to be split for training and testing. Will it be 80:20 or 70:30 with some randomness sometime, a higher volume will cause the model to overfit. Then there are paths to prevent over-fitting.</a:t>
            </a:r>
          </a:p>
          <a:p>
            <a:r>
              <a:rPr lang="en-US" sz="2000" dirty="0"/>
              <a:t>If it is time series based, the data used can be 80:20 ratio split but they cannot be random. The forecasted values is compared against the remaining future 20% of the data and measure the difference. A good model will produce a lower error rate.</a:t>
            </a:r>
          </a:p>
          <a:p>
            <a:pPr marL="0" indent="0">
              <a:buNone/>
            </a:pPr>
            <a:r>
              <a:rPr lang="en-US" sz="2000" dirty="0"/>
              <a:t>Then there are other question;</a:t>
            </a:r>
          </a:p>
          <a:p>
            <a:r>
              <a:rPr lang="en-AU" sz="2000" dirty="0"/>
              <a:t>What is the cost function? How can the stochastic gradient descent perform?</a:t>
            </a:r>
          </a:p>
          <a:p>
            <a:r>
              <a:rPr lang="en-AU" sz="2000" dirty="0"/>
              <a:t>For optimization model selection process, is it an NP-hard problem? Is there a time limit to find the near-global maxima for it?</a:t>
            </a:r>
          </a:p>
          <a:p>
            <a:r>
              <a:rPr lang="en-AU" sz="2000" dirty="0"/>
              <a:t> </a:t>
            </a:r>
          </a:p>
        </p:txBody>
      </p:sp>
    </p:spTree>
    <p:extLst>
      <p:ext uri="{BB962C8B-B14F-4D97-AF65-F5344CB8AC3E}">
        <p14:creationId xmlns:p14="http://schemas.microsoft.com/office/powerpoint/2010/main" val="1755313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5D47D-51DF-4CC6-9D0C-4AD721C76224}"/>
              </a:ext>
            </a:extLst>
          </p:cNvPr>
          <p:cNvSpPr>
            <a:spLocks noGrp="1"/>
          </p:cNvSpPr>
          <p:nvPr>
            <p:ph type="title"/>
          </p:nvPr>
        </p:nvSpPr>
        <p:spPr/>
        <p:txBody>
          <a:bodyPr>
            <a:normAutofit/>
          </a:bodyPr>
          <a:lstStyle/>
          <a:p>
            <a:r>
              <a:rPr lang="en-AU" b="0" i="0" dirty="0">
                <a:effectLst/>
                <a:latin typeface="Arial" panose="020B0604020202020204" pitchFamily="34" charset="0"/>
              </a:rPr>
              <a:t>Selection of accuracy metric(s) and prediction accuracy achieved</a:t>
            </a:r>
            <a:endParaRPr lang="en-AU" dirty="0"/>
          </a:p>
        </p:txBody>
      </p:sp>
      <p:sp>
        <p:nvSpPr>
          <p:cNvPr id="3" name="Content Placeholder 2">
            <a:extLst>
              <a:ext uri="{FF2B5EF4-FFF2-40B4-BE49-F238E27FC236}">
                <a16:creationId xmlns:a16="http://schemas.microsoft.com/office/drawing/2014/main" id="{018ABAA1-8404-4077-860C-5EF905DBB5DF}"/>
              </a:ext>
            </a:extLst>
          </p:cNvPr>
          <p:cNvSpPr>
            <a:spLocks noGrp="1"/>
          </p:cNvSpPr>
          <p:nvPr>
            <p:ph idx="1"/>
          </p:nvPr>
        </p:nvSpPr>
        <p:spPr/>
        <p:txBody>
          <a:bodyPr>
            <a:normAutofit fontScale="92500" lnSpcReduction="20000"/>
          </a:bodyPr>
          <a:lstStyle/>
          <a:p>
            <a:r>
              <a:rPr lang="en-US" sz="2000" dirty="0"/>
              <a:t>There are measurements that can determine the accuracy of the model such as MASE, MAPE, MAE. Some are scale-based and others are ratio based.</a:t>
            </a:r>
          </a:p>
          <a:p>
            <a:r>
              <a:rPr lang="en-US" sz="2000" dirty="0"/>
              <a:t>chi-square error, F1 score, confusion matrix that measure the precision, accuracy of the model. </a:t>
            </a:r>
          </a:p>
          <a:p>
            <a:r>
              <a:rPr lang="en-US" sz="2000" dirty="0"/>
              <a:t>AUROC curve to determine the progress of how the model performed and can it converge</a:t>
            </a:r>
          </a:p>
          <a:p>
            <a:r>
              <a:rPr lang="en-US" sz="2000" dirty="0"/>
              <a:t>The model’s objective is to reduce the cost function. </a:t>
            </a:r>
          </a:p>
          <a:p>
            <a:r>
              <a:rPr lang="en-US" sz="2000" dirty="0"/>
              <a:t>Result of using VAR model for the forecast, squared mean errors between actual test vs predicted values.</a:t>
            </a:r>
          </a:p>
          <a:p>
            <a:pPr marL="0" indent="0">
              <a:lnSpc>
                <a:spcPct val="100000"/>
              </a:lnSpc>
              <a:spcBef>
                <a:spcPts val="0"/>
              </a:spcBef>
            </a:pPr>
            <a:r>
              <a:rPr lang="en-US" sz="2000" dirty="0"/>
              <a:t>Model accuracy </a:t>
            </a:r>
          </a:p>
          <a:p>
            <a:pPr marL="457200" lvl="1" indent="0">
              <a:lnSpc>
                <a:spcPct val="100000"/>
              </a:lnSpc>
              <a:spcBef>
                <a:spcPts val="0"/>
              </a:spcBef>
            </a:pPr>
            <a:r>
              <a:rPr lang="en-AU" sz="1600" dirty="0" err="1"/>
              <a:t>rmse</a:t>
            </a:r>
            <a:r>
              <a:rPr lang="en-AU" sz="1600" dirty="0"/>
              <a:t> value for DOSE is :  14.624162402810088</a:t>
            </a:r>
          </a:p>
          <a:p>
            <a:pPr marL="457200" lvl="1" indent="0">
              <a:lnSpc>
                <a:spcPct val="100000"/>
              </a:lnSpc>
              <a:spcBef>
                <a:spcPts val="0"/>
              </a:spcBef>
            </a:pPr>
            <a:r>
              <a:rPr lang="en-AU" sz="1600" dirty="0" err="1"/>
              <a:t>rmse</a:t>
            </a:r>
            <a:r>
              <a:rPr lang="en-AU" sz="1600" dirty="0"/>
              <a:t> value for A is :  4.622550666225494</a:t>
            </a:r>
          </a:p>
          <a:p>
            <a:pPr marL="457200" lvl="1" indent="0">
              <a:lnSpc>
                <a:spcPct val="100000"/>
              </a:lnSpc>
              <a:spcBef>
                <a:spcPts val="0"/>
              </a:spcBef>
            </a:pPr>
            <a:r>
              <a:rPr lang="en-AU" sz="1600" dirty="0" err="1"/>
              <a:t>rmse</a:t>
            </a:r>
            <a:r>
              <a:rPr lang="en-AU" sz="1600" dirty="0"/>
              <a:t> value for B is :  12.15248108903856</a:t>
            </a:r>
          </a:p>
          <a:p>
            <a:pPr marL="457200" lvl="1" indent="0">
              <a:lnSpc>
                <a:spcPct val="100000"/>
              </a:lnSpc>
              <a:spcBef>
                <a:spcPts val="0"/>
              </a:spcBef>
            </a:pPr>
            <a:r>
              <a:rPr lang="en-AU" sz="1600" dirty="0" err="1"/>
              <a:t>rmse</a:t>
            </a:r>
            <a:r>
              <a:rPr lang="en-AU" sz="1600" dirty="0"/>
              <a:t> value for C is :  18.398468881219543</a:t>
            </a:r>
          </a:p>
          <a:p>
            <a:pPr marL="457200" lvl="1" indent="0">
              <a:lnSpc>
                <a:spcPct val="100000"/>
              </a:lnSpc>
              <a:spcBef>
                <a:spcPts val="0"/>
              </a:spcBef>
            </a:pPr>
            <a:r>
              <a:rPr lang="en-AU" sz="1600" dirty="0" err="1"/>
              <a:t>rmse</a:t>
            </a:r>
            <a:r>
              <a:rPr lang="en-AU" sz="1600" dirty="0"/>
              <a:t> value for D is :  1.9447780130132521</a:t>
            </a:r>
          </a:p>
          <a:p>
            <a:pPr marL="457200" lvl="1" indent="0">
              <a:lnSpc>
                <a:spcPct val="100000"/>
              </a:lnSpc>
              <a:spcBef>
                <a:spcPts val="0"/>
              </a:spcBef>
            </a:pPr>
            <a:r>
              <a:rPr lang="en-AU" sz="1600" dirty="0" err="1"/>
              <a:t>rmse</a:t>
            </a:r>
            <a:r>
              <a:rPr lang="en-AU" sz="1600" dirty="0"/>
              <a:t> value for E is :  0.02098554189931045</a:t>
            </a:r>
          </a:p>
          <a:p>
            <a:pPr marL="457200" lvl="1" indent="0">
              <a:lnSpc>
                <a:spcPct val="100000"/>
              </a:lnSpc>
              <a:spcBef>
                <a:spcPts val="0"/>
              </a:spcBef>
            </a:pPr>
            <a:r>
              <a:rPr lang="en-AU" sz="1600" dirty="0" err="1"/>
              <a:t>rmse</a:t>
            </a:r>
            <a:r>
              <a:rPr lang="en-AU" sz="1600" dirty="0"/>
              <a:t> value for F is :  2.4736884023547523</a:t>
            </a:r>
          </a:p>
          <a:p>
            <a:pPr marL="457200" lvl="1" indent="0">
              <a:lnSpc>
                <a:spcPct val="100000"/>
              </a:lnSpc>
              <a:spcBef>
                <a:spcPts val="0"/>
              </a:spcBef>
            </a:pPr>
            <a:r>
              <a:rPr lang="en-AU" sz="1600" dirty="0" err="1"/>
              <a:t>rmse</a:t>
            </a:r>
            <a:r>
              <a:rPr lang="en-AU" sz="1600" dirty="0"/>
              <a:t> value for G is :  0.0967005202649553</a:t>
            </a:r>
          </a:p>
          <a:p>
            <a:pPr marL="457200" lvl="1" indent="0">
              <a:lnSpc>
                <a:spcPct val="100000"/>
              </a:lnSpc>
              <a:spcBef>
                <a:spcPts val="0"/>
              </a:spcBef>
            </a:pPr>
            <a:r>
              <a:rPr lang="en-AU" sz="1600" dirty="0" err="1"/>
              <a:t>rmse</a:t>
            </a:r>
            <a:r>
              <a:rPr lang="en-AU" sz="1600" dirty="0"/>
              <a:t> value for H is :  4.434472952208541</a:t>
            </a:r>
          </a:p>
          <a:p>
            <a:pPr marL="457200" lvl="1" indent="0">
              <a:lnSpc>
                <a:spcPct val="100000"/>
              </a:lnSpc>
              <a:spcBef>
                <a:spcPts val="0"/>
              </a:spcBef>
            </a:pPr>
            <a:r>
              <a:rPr lang="en-AU" sz="1600" dirty="0" err="1"/>
              <a:t>rmse</a:t>
            </a:r>
            <a:r>
              <a:rPr lang="en-AU" sz="1600" dirty="0"/>
              <a:t> value for I is :  29.87592316272347</a:t>
            </a:r>
          </a:p>
          <a:p>
            <a:pPr marL="457200" lvl="1" indent="0">
              <a:lnSpc>
                <a:spcPct val="100000"/>
              </a:lnSpc>
              <a:spcBef>
                <a:spcPts val="0"/>
              </a:spcBef>
            </a:pPr>
            <a:r>
              <a:rPr lang="en-AU" sz="1600" dirty="0" err="1"/>
              <a:t>rmse</a:t>
            </a:r>
            <a:r>
              <a:rPr lang="en-AU" sz="1600" dirty="0"/>
              <a:t> value for J is :  0.13838833850901003</a:t>
            </a:r>
          </a:p>
          <a:p>
            <a:endParaRPr lang="en-AU" sz="2000" dirty="0"/>
          </a:p>
        </p:txBody>
      </p:sp>
    </p:spTree>
    <p:extLst>
      <p:ext uri="{BB962C8B-B14F-4D97-AF65-F5344CB8AC3E}">
        <p14:creationId xmlns:p14="http://schemas.microsoft.com/office/powerpoint/2010/main" val="4188256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E4EF8-7D51-4420-886F-E310CA7B4190}"/>
              </a:ext>
            </a:extLst>
          </p:cNvPr>
          <p:cNvSpPr>
            <a:spLocks noGrp="1"/>
          </p:cNvSpPr>
          <p:nvPr>
            <p:ph type="title"/>
          </p:nvPr>
        </p:nvSpPr>
        <p:spPr/>
        <p:txBody>
          <a:bodyPr>
            <a:normAutofit/>
          </a:bodyPr>
          <a:lstStyle/>
          <a:p>
            <a:r>
              <a:rPr lang="en-AU" b="0" i="0" dirty="0">
                <a:effectLst/>
                <a:latin typeface="Arial" panose="020B0604020202020204" pitchFamily="34" charset="0"/>
              </a:rPr>
              <a:t>Explanation of variables that are most important to predicting dose rates</a:t>
            </a:r>
            <a:endParaRPr lang="en-AU" dirty="0"/>
          </a:p>
        </p:txBody>
      </p:sp>
      <p:sp>
        <p:nvSpPr>
          <p:cNvPr id="4" name="Content Placeholder 2">
            <a:extLst>
              <a:ext uri="{FF2B5EF4-FFF2-40B4-BE49-F238E27FC236}">
                <a16:creationId xmlns:a16="http://schemas.microsoft.com/office/drawing/2014/main" id="{FD580DE8-A595-4AEB-A9C9-1093562F645E}"/>
              </a:ext>
            </a:extLst>
          </p:cNvPr>
          <p:cNvSpPr>
            <a:spLocks noGrp="1"/>
          </p:cNvSpPr>
          <p:nvPr>
            <p:ph idx="1"/>
          </p:nvPr>
        </p:nvSpPr>
        <p:spPr>
          <a:xfrm>
            <a:off x="838200" y="1825625"/>
            <a:ext cx="5196840" cy="4667250"/>
          </a:xfrm>
        </p:spPr>
        <p:txBody>
          <a:bodyPr>
            <a:normAutofit/>
          </a:bodyPr>
          <a:lstStyle/>
          <a:p>
            <a:r>
              <a:rPr lang="en-US" sz="1800" dirty="0"/>
              <a:t>From the visual inspections, column B tend to have a more significant effect on the dose as compared to the others.</a:t>
            </a:r>
          </a:p>
          <a:p>
            <a:r>
              <a:rPr lang="en-US" sz="1800" dirty="0"/>
              <a:t>we can also use dimensionality reduction techniques to determine which variables are more significant that the rest. Models such as PCA, t-SNE or UMAP are some examples.</a:t>
            </a:r>
          </a:p>
          <a:p>
            <a:r>
              <a:rPr lang="en-US" sz="1800" dirty="0"/>
              <a:t>We can use Dynamic time warping to measure the Euclidean distances  among the variables which can determine the similarities, which can be equated to their correlation.</a:t>
            </a:r>
          </a:p>
          <a:p>
            <a:pPr marL="0" indent="0">
              <a:buNone/>
            </a:pPr>
            <a:r>
              <a:rPr lang="en-US" sz="1800" dirty="0"/>
              <a:t> </a:t>
            </a:r>
            <a:endParaRPr lang="en-AU" sz="1800" dirty="0"/>
          </a:p>
        </p:txBody>
      </p:sp>
      <p:pic>
        <p:nvPicPr>
          <p:cNvPr id="5" name="Picture 1">
            <a:extLst>
              <a:ext uri="{FF2B5EF4-FFF2-40B4-BE49-F238E27FC236}">
                <a16:creationId xmlns:a16="http://schemas.microsoft.com/office/drawing/2014/main" id="{18802560-B1AE-42AE-9241-C81327878F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1738" y="1825625"/>
            <a:ext cx="2628137" cy="1800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8C9099B-12F1-46C1-8F9C-0A873184A9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5593" y="1825625"/>
            <a:ext cx="2686260" cy="1800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Overview of Dynamic Time Warping (DTW): Warp path for traces X and Y... |  Download Scientific Diagram">
            <a:extLst>
              <a:ext uri="{FF2B5EF4-FFF2-40B4-BE49-F238E27FC236}">
                <a16:creationId xmlns:a16="http://schemas.microsoft.com/office/drawing/2014/main" id="{B1241F89-EDC6-4080-8D9D-1D7C4E1C1D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9651" y="3760562"/>
            <a:ext cx="2152650"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699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272FB-128F-4D67-B3F2-7BA56294C4E1}"/>
              </a:ext>
            </a:extLst>
          </p:cNvPr>
          <p:cNvSpPr>
            <a:spLocks noGrp="1"/>
          </p:cNvSpPr>
          <p:nvPr>
            <p:ph type="title"/>
          </p:nvPr>
        </p:nvSpPr>
        <p:spPr/>
        <p:txBody>
          <a:bodyPr>
            <a:normAutofit fontScale="90000"/>
          </a:bodyPr>
          <a:lstStyle/>
          <a:p>
            <a:r>
              <a:rPr lang="en-AU" b="0" i="0" dirty="0">
                <a:effectLst/>
                <a:latin typeface="Arial" panose="020B0604020202020204" pitchFamily="34" charset="0"/>
              </a:rPr>
              <a:t>Description of how such a dosing model can be implemented, monitored and utilized</a:t>
            </a:r>
            <a:endParaRPr lang="en-AU" dirty="0"/>
          </a:p>
        </p:txBody>
      </p:sp>
      <p:sp>
        <p:nvSpPr>
          <p:cNvPr id="3" name="Content Placeholder 2">
            <a:extLst>
              <a:ext uri="{FF2B5EF4-FFF2-40B4-BE49-F238E27FC236}">
                <a16:creationId xmlns:a16="http://schemas.microsoft.com/office/drawing/2014/main" id="{32DF2754-5639-4373-87BB-23E0EE3EBA29}"/>
              </a:ext>
            </a:extLst>
          </p:cNvPr>
          <p:cNvSpPr>
            <a:spLocks noGrp="1"/>
          </p:cNvSpPr>
          <p:nvPr>
            <p:ph idx="1"/>
          </p:nvPr>
        </p:nvSpPr>
        <p:spPr>
          <a:xfrm>
            <a:off x="838200" y="1825625"/>
            <a:ext cx="5196840" cy="4667250"/>
          </a:xfrm>
        </p:spPr>
        <p:txBody>
          <a:bodyPr>
            <a:normAutofit lnSpcReduction="10000"/>
          </a:bodyPr>
          <a:lstStyle/>
          <a:p>
            <a:r>
              <a:rPr lang="en-US" sz="1800" dirty="0"/>
              <a:t>Currently I used the vector autoregression (VAR) model to do this. </a:t>
            </a:r>
          </a:p>
          <a:p>
            <a:r>
              <a:rPr lang="en-US" sz="1800" dirty="0"/>
              <a:t>The dosage is dependent on the variables A – J, so we need to gain the knowledge of how variables A-J will become in the future. Perhaps, it will be an implementation of hierarchical forecasting where forecasting are performed on the variables for the short-term, then use them to predict the dosage.</a:t>
            </a:r>
          </a:p>
          <a:p>
            <a:r>
              <a:rPr lang="en-US" sz="1800" dirty="0"/>
              <a:t>Another method is to forecast the variables A-J but use regression model to determine the dosage values.</a:t>
            </a:r>
          </a:p>
          <a:p>
            <a:r>
              <a:rPr lang="en-US" sz="1800" dirty="0"/>
              <a:t>The model can be served up as a Restful API  via a docker container. So intelligent dosing equipment can be programmed to issue an API call with the variables A-J as input and then get the recommended dosage.</a:t>
            </a:r>
          </a:p>
          <a:p>
            <a:pPr marL="0" indent="0">
              <a:buNone/>
            </a:pPr>
            <a:r>
              <a:rPr lang="en-US" sz="1800" dirty="0"/>
              <a:t> </a:t>
            </a:r>
            <a:endParaRPr lang="en-AU" sz="1800" dirty="0"/>
          </a:p>
        </p:txBody>
      </p:sp>
      <p:pic>
        <p:nvPicPr>
          <p:cNvPr id="5124" name="Picture 4" descr="Submission">
            <a:extLst>
              <a:ext uri="{FF2B5EF4-FFF2-40B4-BE49-F238E27FC236}">
                <a16:creationId xmlns:a16="http://schemas.microsoft.com/office/drawing/2014/main" id="{CD2EDD99-D8DD-496B-A9A1-5B8BE5F0D2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961" y="1716530"/>
            <a:ext cx="5889181" cy="348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625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D31C2-6E9E-4FF0-8966-10A79A0E8F62}"/>
              </a:ext>
            </a:extLst>
          </p:cNvPr>
          <p:cNvSpPr>
            <a:spLocks noGrp="1"/>
          </p:cNvSpPr>
          <p:nvPr>
            <p:ph type="title"/>
          </p:nvPr>
        </p:nvSpPr>
        <p:spPr/>
        <p:txBody>
          <a:bodyPr>
            <a:normAutofit/>
          </a:bodyPr>
          <a:lstStyle/>
          <a:p>
            <a:r>
              <a:rPr lang="en-AU" b="0" i="0" dirty="0">
                <a:effectLst/>
                <a:latin typeface="Arial" panose="020B0604020202020204" pitchFamily="34" charset="0"/>
              </a:rPr>
              <a:t>Proposal of any other methods that can be pursued</a:t>
            </a:r>
            <a:endParaRPr lang="en-AU" dirty="0"/>
          </a:p>
        </p:txBody>
      </p:sp>
      <p:sp>
        <p:nvSpPr>
          <p:cNvPr id="3" name="Content Placeholder 2">
            <a:extLst>
              <a:ext uri="{FF2B5EF4-FFF2-40B4-BE49-F238E27FC236}">
                <a16:creationId xmlns:a16="http://schemas.microsoft.com/office/drawing/2014/main" id="{7A3F7EDE-29E4-4F1A-A407-7C05E6D57A9B}"/>
              </a:ext>
            </a:extLst>
          </p:cNvPr>
          <p:cNvSpPr>
            <a:spLocks noGrp="1"/>
          </p:cNvSpPr>
          <p:nvPr>
            <p:ph idx="1"/>
          </p:nvPr>
        </p:nvSpPr>
        <p:spPr/>
        <p:txBody>
          <a:bodyPr>
            <a:noAutofit/>
          </a:bodyPr>
          <a:lstStyle/>
          <a:p>
            <a:r>
              <a:rPr lang="en-US" sz="1600" dirty="0"/>
              <a:t>We can use LSTM to introduce the use of deep learning for forecasting. it is well known that deep learning’s  forecasting outperform the traditional statistical methods.</a:t>
            </a:r>
          </a:p>
          <a:p>
            <a:r>
              <a:rPr lang="en-US" sz="1600" dirty="0"/>
              <a:t>The dosage is based on past research and rules. But we can use heuristic optimization to find the best dosage.</a:t>
            </a:r>
          </a:p>
          <a:p>
            <a:r>
              <a:rPr lang="en-US" sz="1600" dirty="0"/>
              <a:t>There should be a feedback loop if this model is in production. So that we know how well the dosage perform. If the predicted dosage is insufficient, then the feedback loop will inform us that the model in underperforming, and vice versa.</a:t>
            </a:r>
          </a:p>
          <a:p>
            <a:r>
              <a:rPr lang="en-US" sz="1600" dirty="0"/>
              <a:t>That is why we need reinforcement learning model on top of the forecasting + regression &amp; optimization models’ combination to be more adaptive to the dynamism of the environment and correct the model’s hyperparameters or change the error terms to improve it. </a:t>
            </a:r>
            <a:r>
              <a:rPr lang="en-US" sz="1600" i="1" dirty="0"/>
              <a:t>(paper:</a:t>
            </a:r>
            <a:r>
              <a:rPr lang="en-AU" sz="1600" i="1" dirty="0"/>
              <a:t>Adaptive Data Replication Optimization Based on Reinforcement Learning, </a:t>
            </a:r>
            <a:r>
              <a:rPr lang="en-US" sz="1600" i="1" dirty="0">
                <a:hlinkClick r:id="rId2"/>
              </a:rPr>
              <a:t>https://ieeexplore.ieee.org/document/9308306</a:t>
            </a:r>
            <a:r>
              <a:rPr lang="en-US" sz="1600" i="1" dirty="0"/>
              <a:t>)</a:t>
            </a:r>
          </a:p>
          <a:p>
            <a:r>
              <a:rPr lang="en-AU" sz="1600" dirty="0"/>
              <a:t>I proposed the use of cloud services (AWS, Google or Azure) where the time series dataset can be stored in data lakes and load into data warehouses such as Synapse or Snowflake. Then use stored procedures/packages to do the data cleansing processes more efficiently. </a:t>
            </a:r>
          </a:p>
          <a:p>
            <a:r>
              <a:rPr lang="en-AU" sz="1600" dirty="0"/>
              <a:t>New data can be loaded in via ELT tools (either with python or 3</a:t>
            </a:r>
            <a:r>
              <a:rPr lang="en-AU" sz="1600" baseline="30000" dirty="0"/>
              <a:t>rd</a:t>
            </a:r>
            <a:r>
              <a:rPr lang="en-AU" sz="1600" dirty="0"/>
              <a:t> party tools).</a:t>
            </a:r>
          </a:p>
          <a:p>
            <a:r>
              <a:rPr lang="en-AU" sz="1600" dirty="0"/>
              <a:t>Data warehousing architecture to segregate the role of ODS, data mart, change data control etc.</a:t>
            </a:r>
          </a:p>
          <a:p>
            <a:r>
              <a:rPr lang="en-AU" sz="1600" dirty="0"/>
              <a:t>Cloud service can run Apache’s Spark/Databrick to improve the model training time. </a:t>
            </a:r>
          </a:p>
          <a:p>
            <a:r>
              <a:rPr lang="en-AU" sz="1600" dirty="0"/>
              <a:t>Cloud’s Web app services to serve the model up as API or web portal, in place of </a:t>
            </a:r>
            <a:r>
              <a:rPr lang="en-AU" sz="1600" dirty="0" err="1"/>
              <a:t>kubernetes</a:t>
            </a:r>
            <a:r>
              <a:rPr lang="en-AU" sz="1600" dirty="0"/>
              <a:t>.</a:t>
            </a:r>
          </a:p>
        </p:txBody>
      </p:sp>
    </p:spTree>
    <p:extLst>
      <p:ext uri="{BB962C8B-B14F-4D97-AF65-F5344CB8AC3E}">
        <p14:creationId xmlns:p14="http://schemas.microsoft.com/office/powerpoint/2010/main" val="4142480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1309D-E546-426A-BE7C-C9956D9E5D6E}"/>
              </a:ext>
            </a:extLst>
          </p:cNvPr>
          <p:cNvSpPr>
            <a:spLocks noGrp="1"/>
          </p:cNvSpPr>
          <p:nvPr>
            <p:ph type="title"/>
          </p:nvPr>
        </p:nvSpPr>
        <p:spPr>
          <a:xfrm>
            <a:off x="542108" y="363420"/>
            <a:ext cx="10822577" cy="1325563"/>
          </a:xfrm>
        </p:spPr>
        <p:txBody>
          <a:bodyPr>
            <a:normAutofit/>
          </a:bodyPr>
          <a:lstStyle/>
          <a:p>
            <a:r>
              <a:rPr lang="en-US" sz="3600" dirty="0"/>
              <a:t>Forecasting on all columns using VAR trained model for 200 future intervals</a:t>
            </a:r>
            <a:endParaRPr lang="en-AU" sz="3600" dirty="0"/>
          </a:p>
        </p:txBody>
      </p:sp>
      <p:pic>
        <p:nvPicPr>
          <p:cNvPr id="7169" name="Picture 1">
            <a:extLst>
              <a:ext uri="{FF2B5EF4-FFF2-40B4-BE49-F238E27FC236}">
                <a16:creationId xmlns:a16="http://schemas.microsoft.com/office/drawing/2014/main" id="{AB4CB7B3-F97F-41BE-AB36-988A031F2C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889" y="3251764"/>
            <a:ext cx="2678571" cy="1800000"/>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0399F449-4C1B-4F6B-968C-045C259B0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170" y="4963342"/>
            <a:ext cx="2628571" cy="180000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a:extLst>
              <a:ext uri="{FF2B5EF4-FFF2-40B4-BE49-F238E27FC236}">
                <a16:creationId xmlns:a16="http://schemas.microsoft.com/office/drawing/2014/main" id="{9AAD2EF2-C990-4A62-A369-65D82837EC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8228" y="3258000"/>
            <a:ext cx="2678571" cy="18000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7415CE45-B88D-4358-9CC8-355C8CA06B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1085" y="5058000"/>
            <a:ext cx="2678571" cy="1800000"/>
          </a:xfrm>
          <a:prstGeom prst="rect">
            <a:avLst/>
          </a:prstGeom>
          <a:noFill/>
          <a:extLst>
            <a:ext uri="{909E8E84-426E-40DD-AFC4-6F175D3DCCD1}">
              <a14:hiddenFill xmlns:a14="http://schemas.microsoft.com/office/drawing/2010/main">
                <a:solidFill>
                  <a:srgbClr val="FFFFFF"/>
                </a:solidFill>
              </a14:hiddenFill>
            </a:ext>
          </a:extLst>
        </p:spPr>
      </p:pic>
      <p:pic>
        <p:nvPicPr>
          <p:cNvPr id="7173" name="Picture 5">
            <a:extLst>
              <a:ext uri="{FF2B5EF4-FFF2-40B4-BE49-F238E27FC236}">
                <a16:creationId xmlns:a16="http://schemas.microsoft.com/office/drawing/2014/main" id="{D961E3BE-9682-4641-B886-E36DCF816D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5999" y="1479786"/>
            <a:ext cx="2628571" cy="180000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1D83FA0F-B747-4224-853A-C0FA67319FD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4571" y="3301572"/>
            <a:ext cx="2700000" cy="1800000"/>
          </a:xfrm>
          <a:prstGeom prst="rect">
            <a:avLst/>
          </a:prstGeom>
          <a:noFill/>
          <a:extLst>
            <a:ext uri="{909E8E84-426E-40DD-AFC4-6F175D3DCCD1}">
              <a14:hiddenFill xmlns:a14="http://schemas.microsoft.com/office/drawing/2010/main">
                <a:solidFill>
                  <a:srgbClr val="FFFFFF"/>
                </a:solidFill>
              </a14:hiddenFill>
            </a:ext>
          </a:extLst>
        </p:spPr>
      </p:pic>
      <p:pic>
        <p:nvPicPr>
          <p:cNvPr id="7175" name="Picture 7">
            <a:extLst>
              <a:ext uri="{FF2B5EF4-FFF2-40B4-BE49-F238E27FC236}">
                <a16:creationId xmlns:a16="http://schemas.microsoft.com/office/drawing/2014/main" id="{97C8B276-16BA-44E1-B8F8-CEAF040888B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5058000"/>
            <a:ext cx="2628571" cy="180000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B0714AAC-F64C-4176-85D1-9316A3E0F33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79027" y="1551351"/>
            <a:ext cx="2657143" cy="1800000"/>
          </a:xfrm>
          <a:prstGeom prst="rect">
            <a:avLst/>
          </a:prstGeom>
          <a:noFill/>
          <a:extLst>
            <a:ext uri="{909E8E84-426E-40DD-AFC4-6F175D3DCCD1}">
              <a14:hiddenFill xmlns:a14="http://schemas.microsoft.com/office/drawing/2010/main">
                <a:solidFill>
                  <a:srgbClr val="FFFFFF"/>
                </a:solidFill>
              </a14:hiddenFill>
            </a:ext>
          </a:extLst>
        </p:spPr>
      </p:pic>
      <p:pic>
        <p:nvPicPr>
          <p:cNvPr id="7177" name="Picture 9">
            <a:extLst>
              <a:ext uri="{FF2B5EF4-FFF2-40B4-BE49-F238E27FC236}">
                <a16:creationId xmlns:a16="http://schemas.microsoft.com/office/drawing/2014/main" id="{5974A00A-0791-4381-80FD-AC4E8F07329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00456" y="3258000"/>
            <a:ext cx="2678571" cy="1800000"/>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AAC59C29-D698-4015-9DE7-FAED3586AC7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00456" y="5058000"/>
            <a:ext cx="2678571" cy="18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292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B62F985-9F5B-4D48-B665-CE4145324A34}"/>
              </a:ext>
            </a:extLst>
          </p:cNvPr>
          <p:cNvSpPr>
            <a:spLocks noGrp="1"/>
          </p:cNvSpPr>
          <p:nvPr>
            <p:ph type="subTitle" idx="1"/>
          </p:nvPr>
        </p:nvSpPr>
        <p:spPr>
          <a:xfrm>
            <a:off x="1524000" y="1046205"/>
            <a:ext cx="9144000" cy="4211595"/>
          </a:xfrm>
        </p:spPr>
        <p:txBody>
          <a:bodyPr>
            <a:normAutofit fontScale="92500" lnSpcReduction="10000"/>
          </a:bodyPr>
          <a:lstStyle/>
          <a:p>
            <a:pPr algn="l"/>
            <a:r>
              <a:rPr lang="en-AU" b="1" i="0" u="sng" dirty="0">
                <a:effectLst/>
                <a:latin typeface="Arial" panose="020B0604020202020204" pitchFamily="34" charset="0"/>
              </a:rPr>
              <a:t>Contents</a:t>
            </a:r>
          </a:p>
          <a:p>
            <a:pPr marL="457200" indent="-457200" algn="l">
              <a:buFont typeface="+mj-lt"/>
              <a:buAutoNum type="arabicPeriod"/>
            </a:pPr>
            <a:r>
              <a:rPr lang="en-AU" b="0" i="0" dirty="0">
                <a:effectLst/>
                <a:latin typeface="Arial" panose="020B0604020202020204" pitchFamily="34" charset="0"/>
              </a:rPr>
              <a:t>Overview of modelling process</a:t>
            </a:r>
          </a:p>
          <a:p>
            <a:pPr marL="457200" indent="-457200" algn="l">
              <a:buFont typeface="+mj-lt"/>
              <a:buAutoNum type="arabicPeriod"/>
            </a:pPr>
            <a:r>
              <a:rPr lang="en-AU" b="0" i="0" dirty="0">
                <a:effectLst/>
                <a:latin typeface="Arial" panose="020B0604020202020204" pitchFamily="34" charset="0"/>
              </a:rPr>
              <a:t>Exploratory analysis of data</a:t>
            </a:r>
          </a:p>
          <a:p>
            <a:pPr marL="457200" indent="-457200" algn="l">
              <a:buFont typeface="+mj-lt"/>
              <a:buAutoNum type="arabicPeriod"/>
            </a:pPr>
            <a:r>
              <a:rPr lang="en-AU" b="0" i="0" dirty="0">
                <a:effectLst/>
                <a:latin typeface="Arial" panose="020B0604020202020204" pitchFamily="34" charset="0"/>
              </a:rPr>
              <a:t>Methods of outlier detection and other data cleaning steps</a:t>
            </a:r>
          </a:p>
          <a:p>
            <a:pPr marL="457200" indent="-457200" algn="l">
              <a:buFont typeface="+mj-lt"/>
              <a:buAutoNum type="arabicPeriod"/>
            </a:pPr>
            <a:r>
              <a:rPr lang="en-AU" b="0" i="0" dirty="0">
                <a:effectLst/>
                <a:latin typeface="Arial" panose="020B0604020202020204" pitchFamily="34" charset="0"/>
              </a:rPr>
              <a:t>Model selection and validation process</a:t>
            </a:r>
          </a:p>
          <a:p>
            <a:pPr marL="457200" indent="-457200" algn="l">
              <a:buFont typeface="+mj-lt"/>
              <a:buAutoNum type="arabicPeriod"/>
            </a:pPr>
            <a:r>
              <a:rPr lang="en-AU" b="0" i="0" dirty="0">
                <a:effectLst/>
                <a:latin typeface="Arial" panose="020B0604020202020204" pitchFamily="34" charset="0"/>
              </a:rPr>
              <a:t>Selection of accuracy metric(s) and prediction accuracy achieved</a:t>
            </a:r>
          </a:p>
          <a:p>
            <a:pPr marL="457200" indent="-457200" algn="l">
              <a:buFont typeface="+mj-lt"/>
              <a:buAutoNum type="arabicPeriod"/>
            </a:pPr>
            <a:r>
              <a:rPr lang="en-AU" b="0" i="0" dirty="0">
                <a:effectLst/>
                <a:latin typeface="Arial" panose="020B0604020202020204" pitchFamily="34" charset="0"/>
              </a:rPr>
              <a:t>Explanation of variables that are most important to predicting dose rates</a:t>
            </a:r>
          </a:p>
          <a:p>
            <a:pPr marL="457200" indent="-457200" algn="l">
              <a:buFont typeface="+mj-lt"/>
              <a:buAutoNum type="arabicPeriod"/>
            </a:pPr>
            <a:r>
              <a:rPr lang="en-AU" b="0" i="0" dirty="0">
                <a:effectLst/>
                <a:latin typeface="Arial" panose="020B0604020202020204" pitchFamily="34" charset="0"/>
              </a:rPr>
              <a:t>Description of how such a dosing model can be implemented, monitored and utilized</a:t>
            </a:r>
          </a:p>
          <a:p>
            <a:pPr marL="457200" indent="-457200" algn="l">
              <a:buFont typeface="+mj-lt"/>
              <a:buAutoNum type="arabicPeriod"/>
            </a:pPr>
            <a:r>
              <a:rPr lang="en-AU" b="0" i="0" dirty="0">
                <a:effectLst/>
                <a:latin typeface="Arial" panose="020B0604020202020204" pitchFamily="34" charset="0"/>
              </a:rPr>
              <a:t>Proposal of any other methods that can be pursued</a:t>
            </a:r>
            <a:endParaRPr lang="en-AU" dirty="0"/>
          </a:p>
        </p:txBody>
      </p:sp>
    </p:spTree>
    <p:extLst>
      <p:ext uri="{BB962C8B-B14F-4D97-AF65-F5344CB8AC3E}">
        <p14:creationId xmlns:p14="http://schemas.microsoft.com/office/powerpoint/2010/main" val="3277028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C030F-4222-4DD2-B849-51FD73341450}"/>
              </a:ext>
            </a:extLst>
          </p:cNvPr>
          <p:cNvSpPr>
            <a:spLocks noGrp="1"/>
          </p:cNvSpPr>
          <p:nvPr>
            <p:ph type="title"/>
          </p:nvPr>
        </p:nvSpPr>
        <p:spPr/>
        <p:txBody>
          <a:bodyPr/>
          <a:lstStyle/>
          <a:p>
            <a:r>
              <a:rPr lang="en-AU" b="0" i="0" dirty="0">
                <a:effectLst/>
                <a:latin typeface="Arial" panose="020B0604020202020204" pitchFamily="34" charset="0"/>
              </a:rPr>
              <a:t>Overview of modelling process</a:t>
            </a:r>
            <a:endParaRPr lang="en-AU" dirty="0"/>
          </a:p>
        </p:txBody>
      </p:sp>
      <p:sp>
        <p:nvSpPr>
          <p:cNvPr id="3" name="Content Placeholder 2">
            <a:extLst>
              <a:ext uri="{FF2B5EF4-FFF2-40B4-BE49-F238E27FC236}">
                <a16:creationId xmlns:a16="http://schemas.microsoft.com/office/drawing/2014/main" id="{28E4833E-4C3C-48BD-A51A-B5FE339D5967}"/>
              </a:ext>
            </a:extLst>
          </p:cNvPr>
          <p:cNvSpPr>
            <a:spLocks noGrp="1"/>
          </p:cNvSpPr>
          <p:nvPr>
            <p:ph idx="1"/>
          </p:nvPr>
        </p:nvSpPr>
        <p:spPr/>
        <p:txBody>
          <a:bodyPr>
            <a:normAutofit/>
          </a:bodyPr>
          <a:lstStyle/>
          <a:p>
            <a:pPr marL="0" indent="0">
              <a:buNone/>
            </a:pPr>
            <a:r>
              <a:rPr lang="en-US" sz="2000" b="1" u="sng" dirty="0"/>
              <a:t>Steps</a:t>
            </a:r>
          </a:p>
          <a:p>
            <a:pPr marL="514350" indent="-514350">
              <a:buAutoNum type="arabicPeriod"/>
            </a:pPr>
            <a:r>
              <a:rPr lang="en-US" sz="2000" dirty="0"/>
              <a:t>Understand the situation and problem precisely. </a:t>
            </a:r>
          </a:p>
          <a:p>
            <a:pPr marL="514350" indent="-514350">
              <a:buAutoNum type="arabicPeriod"/>
            </a:pPr>
            <a:r>
              <a:rPr lang="en-US" sz="2000" dirty="0"/>
              <a:t>List what are the expectations. </a:t>
            </a:r>
          </a:p>
          <a:p>
            <a:pPr marL="514350" indent="-514350">
              <a:buAutoNum type="arabicPeriod"/>
            </a:pPr>
            <a:r>
              <a:rPr lang="en-US" sz="2000" dirty="0"/>
              <a:t>Design the model(s) to meet the challenges</a:t>
            </a:r>
          </a:p>
          <a:p>
            <a:pPr marL="514350" indent="-514350">
              <a:buAutoNum type="arabicPeriod"/>
            </a:pPr>
            <a:r>
              <a:rPr lang="en-US" sz="2000" dirty="0"/>
              <a:t>Train or solve the model using the data </a:t>
            </a:r>
          </a:p>
          <a:p>
            <a:pPr marL="514350" indent="-514350">
              <a:buAutoNum type="arabicPeriod"/>
            </a:pPr>
            <a:r>
              <a:rPr lang="en-US" sz="2000" dirty="0"/>
              <a:t>Validate and analyze the model</a:t>
            </a:r>
          </a:p>
          <a:p>
            <a:pPr marL="514350" indent="-514350">
              <a:buAutoNum type="arabicPeriod"/>
            </a:pPr>
            <a:r>
              <a:rPr lang="en-US" sz="2000" dirty="0"/>
              <a:t>Prepare or integrate model for acceptance testing </a:t>
            </a:r>
          </a:p>
          <a:p>
            <a:pPr marL="514350" indent="-514350">
              <a:buAutoNum type="arabicPeriod"/>
            </a:pPr>
            <a:r>
              <a:rPr lang="en-US" sz="2000" dirty="0"/>
              <a:t>Serve and support  the model to production.</a:t>
            </a:r>
            <a:endParaRPr lang="en-AU" sz="2000" dirty="0"/>
          </a:p>
        </p:txBody>
      </p:sp>
    </p:spTree>
    <p:extLst>
      <p:ext uri="{BB962C8B-B14F-4D97-AF65-F5344CB8AC3E}">
        <p14:creationId xmlns:p14="http://schemas.microsoft.com/office/powerpoint/2010/main" val="3653896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65C36-A86C-48CD-86E5-C2815F00592A}"/>
              </a:ext>
            </a:extLst>
          </p:cNvPr>
          <p:cNvSpPr>
            <a:spLocks noGrp="1"/>
          </p:cNvSpPr>
          <p:nvPr>
            <p:ph type="title"/>
          </p:nvPr>
        </p:nvSpPr>
        <p:spPr/>
        <p:txBody>
          <a:bodyPr/>
          <a:lstStyle/>
          <a:p>
            <a:r>
              <a:rPr lang="en-AU" b="0" i="0" dirty="0">
                <a:effectLst/>
                <a:latin typeface="Arial" panose="020B0604020202020204" pitchFamily="34" charset="0"/>
              </a:rPr>
              <a:t>Exploratory analysis of data</a:t>
            </a:r>
            <a:br>
              <a:rPr lang="en-AU" b="0" i="0" dirty="0">
                <a:effectLst/>
                <a:latin typeface="Arial" panose="020B0604020202020204" pitchFamily="34" charset="0"/>
              </a:rPr>
            </a:br>
            <a:endParaRPr lang="en-AU" dirty="0"/>
          </a:p>
        </p:txBody>
      </p:sp>
      <p:sp>
        <p:nvSpPr>
          <p:cNvPr id="3" name="Content Placeholder 2">
            <a:extLst>
              <a:ext uri="{FF2B5EF4-FFF2-40B4-BE49-F238E27FC236}">
                <a16:creationId xmlns:a16="http://schemas.microsoft.com/office/drawing/2014/main" id="{0C917015-87E9-4637-9368-F1680AA3BE2C}"/>
              </a:ext>
            </a:extLst>
          </p:cNvPr>
          <p:cNvSpPr>
            <a:spLocks noGrp="1"/>
          </p:cNvSpPr>
          <p:nvPr>
            <p:ph idx="1"/>
          </p:nvPr>
        </p:nvSpPr>
        <p:spPr>
          <a:xfrm>
            <a:off x="838200" y="1449238"/>
            <a:ext cx="10515600" cy="4727725"/>
          </a:xfrm>
        </p:spPr>
        <p:txBody>
          <a:bodyPr>
            <a:normAutofit/>
          </a:bodyPr>
          <a:lstStyle/>
          <a:p>
            <a:pPr marL="0" indent="0">
              <a:buNone/>
            </a:pPr>
            <a:r>
              <a:rPr lang="en-US" sz="1600" dirty="0"/>
              <a:t>Try to understand the nature of the dataset. Things to look out for in the dataset;</a:t>
            </a:r>
          </a:p>
          <a:p>
            <a:pPr marL="0" indent="0">
              <a:buNone/>
            </a:pPr>
            <a:r>
              <a:rPr lang="en-US" sz="1600" dirty="0"/>
              <a:t>- Types of data (structured, unstructured or semi)</a:t>
            </a:r>
          </a:p>
          <a:p>
            <a:pPr>
              <a:buFontTx/>
              <a:buChar char="-"/>
            </a:pPr>
            <a:r>
              <a:rPr lang="en-US" sz="1600" dirty="0"/>
              <a:t>The attributes of the dataset;  </a:t>
            </a:r>
          </a:p>
          <a:p>
            <a:pPr lvl="1">
              <a:buFontTx/>
              <a:buChar char="-"/>
            </a:pPr>
            <a:r>
              <a:rPr lang="en-US" sz="1600" dirty="0"/>
              <a:t>Number of entries</a:t>
            </a:r>
          </a:p>
          <a:p>
            <a:pPr lvl="1">
              <a:buFontTx/>
              <a:buChar char="-"/>
            </a:pPr>
            <a:r>
              <a:rPr lang="en-US" sz="1600" dirty="0"/>
              <a:t>Datatypes of the columns</a:t>
            </a:r>
          </a:p>
          <a:p>
            <a:pPr lvl="1">
              <a:buFontTx/>
              <a:buChar char="-"/>
            </a:pPr>
            <a:r>
              <a:rPr lang="en-US" sz="1600" dirty="0"/>
              <a:t>Presence of null or zero values, which may indicate absent of valid data.</a:t>
            </a:r>
          </a:p>
          <a:p>
            <a:pPr lvl="1">
              <a:buFontTx/>
              <a:buChar char="-"/>
            </a:pPr>
            <a:r>
              <a:rPr lang="en-US" sz="1600" dirty="0"/>
              <a:t>Distribution of the numeric data (e.g. range, mean, std deviation, min-max, 25%/50%/85% percentile)</a:t>
            </a:r>
          </a:p>
          <a:p>
            <a:pPr lvl="1">
              <a:buFontTx/>
              <a:buChar char="-"/>
            </a:pPr>
            <a:r>
              <a:rPr lang="en-US" sz="1600" dirty="0"/>
              <a:t>pairwise joint distribution of the data </a:t>
            </a:r>
          </a:p>
          <a:p>
            <a:pPr lvl="1">
              <a:buFontTx/>
              <a:buChar char="-"/>
            </a:pPr>
            <a:r>
              <a:rPr lang="en-US" sz="1600" dirty="0"/>
              <a:t>Presence of potential outliers or abnormal text.</a:t>
            </a:r>
          </a:p>
          <a:p>
            <a:pPr marL="457200" lvl="1" indent="0">
              <a:buNone/>
            </a:pPr>
            <a:endParaRPr lang="en-AU" sz="1600" dirty="0"/>
          </a:p>
          <a:p>
            <a:pPr marL="457200" lvl="1" indent="0">
              <a:buNone/>
            </a:pPr>
            <a:r>
              <a:rPr lang="en-AU" sz="1600" dirty="0"/>
              <a:t>If the data is time series, then we need to look at the following attributes of the dataset;</a:t>
            </a:r>
          </a:p>
          <a:p>
            <a:pPr lvl="1">
              <a:buFontTx/>
              <a:buChar char="-"/>
            </a:pPr>
            <a:r>
              <a:rPr lang="en-AU" sz="1600" dirty="0"/>
              <a:t>Frequency, period range</a:t>
            </a:r>
          </a:p>
          <a:p>
            <a:pPr lvl="1">
              <a:buFontTx/>
              <a:buChar char="-"/>
            </a:pPr>
            <a:r>
              <a:rPr lang="en-AU" sz="1600" dirty="0"/>
              <a:t>Plot the data to see visually by daily, monthly and yearly frequency</a:t>
            </a:r>
          </a:p>
          <a:p>
            <a:pPr lvl="1">
              <a:buFontTx/>
              <a:buChar char="-"/>
            </a:pPr>
            <a:r>
              <a:rPr lang="en-AU" sz="1600" dirty="0"/>
              <a:t>Decomposition of the dataset to see if it has trend, seasonality, other random patterns.</a:t>
            </a:r>
          </a:p>
          <a:p>
            <a:pPr lvl="1">
              <a:buFontTx/>
              <a:buChar char="-"/>
            </a:pPr>
            <a:r>
              <a:rPr lang="en-AU" sz="1600" dirty="0"/>
              <a:t>Validate if the frequency interval is consistent. BOM’s weather dataset are notorious for skipping this.</a:t>
            </a:r>
          </a:p>
          <a:p>
            <a:pPr marL="457200" lvl="1" indent="0">
              <a:buNone/>
            </a:pPr>
            <a:endParaRPr lang="en-AU" sz="1600" dirty="0"/>
          </a:p>
        </p:txBody>
      </p:sp>
    </p:spTree>
    <p:extLst>
      <p:ext uri="{BB962C8B-B14F-4D97-AF65-F5344CB8AC3E}">
        <p14:creationId xmlns:p14="http://schemas.microsoft.com/office/powerpoint/2010/main" val="2148256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62846C-2B82-47C2-AFDE-81B6CDF6C1D3}"/>
              </a:ext>
            </a:extLst>
          </p:cNvPr>
          <p:cNvPicPr>
            <a:picLocks noChangeAspect="1"/>
          </p:cNvPicPr>
          <p:nvPr/>
        </p:nvPicPr>
        <p:blipFill>
          <a:blip r:embed="rId2"/>
          <a:stretch>
            <a:fillRect/>
          </a:stretch>
        </p:blipFill>
        <p:spPr>
          <a:xfrm>
            <a:off x="294272" y="291766"/>
            <a:ext cx="4109286" cy="1030625"/>
          </a:xfrm>
          <a:prstGeom prst="rect">
            <a:avLst/>
          </a:prstGeom>
        </p:spPr>
      </p:pic>
      <p:pic>
        <p:nvPicPr>
          <p:cNvPr id="7" name="Picture 6">
            <a:extLst>
              <a:ext uri="{FF2B5EF4-FFF2-40B4-BE49-F238E27FC236}">
                <a16:creationId xmlns:a16="http://schemas.microsoft.com/office/drawing/2014/main" id="{49E27F6E-D9C6-4239-9FC2-9FF12E98C9F1}"/>
              </a:ext>
            </a:extLst>
          </p:cNvPr>
          <p:cNvPicPr>
            <a:picLocks noChangeAspect="1"/>
          </p:cNvPicPr>
          <p:nvPr/>
        </p:nvPicPr>
        <p:blipFill>
          <a:blip r:embed="rId3"/>
          <a:stretch>
            <a:fillRect/>
          </a:stretch>
        </p:blipFill>
        <p:spPr>
          <a:xfrm>
            <a:off x="294272" y="4331870"/>
            <a:ext cx="2516117" cy="2234364"/>
          </a:xfrm>
          <a:prstGeom prst="rect">
            <a:avLst/>
          </a:prstGeom>
        </p:spPr>
      </p:pic>
      <p:pic>
        <p:nvPicPr>
          <p:cNvPr id="9" name="Picture 8">
            <a:extLst>
              <a:ext uri="{FF2B5EF4-FFF2-40B4-BE49-F238E27FC236}">
                <a16:creationId xmlns:a16="http://schemas.microsoft.com/office/drawing/2014/main" id="{A900DA85-16E3-4CBD-97A4-2D4CC92CC30D}"/>
              </a:ext>
            </a:extLst>
          </p:cNvPr>
          <p:cNvPicPr>
            <a:picLocks noChangeAspect="1"/>
          </p:cNvPicPr>
          <p:nvPr/>
        </p:nvPicPr>
        <p:blipFill>
          <a:blip r:embed="rId4"/>
          <a:stretch>
            <a:fillRect/>
          </a:stretch>
        </p:blipFill>
        <p:spPr>
          <a:xfrm>
            <a:off x="294273" y="1322391"/>
            <a:ext cx="4001002" cy="2888249"/>
          </a:xfrm>
          <a:prstGeom prst="rect">
            <a:avLst/>
          </a:prstGeom>
        </p:spPr>
      </p:pic>
      <p:pic>
        <p:nvPicPr>
          <p:cNvPr id="1028" name="Picture 4">
            <a:extLst>
              <a:ext uri="{FF2B5EF4-FFF2-40B4-BE49-F238E27FC236}">
                <a16:creationId xmlns:a16="http://schemas.microsoft.com/office/drawing/2014/main" id="{1595B044-3874-41E6-A51C-A17903DE9E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9972" y="3620274"/>
            <a:ext cx="6957966" cy="311706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311346D-BF10-4D84-B407-57D8A2399E8E}"/>
              </a:ext>
            </a:extLst>
          </p:cNvPr>
          <p:cNvSpPr txBox="1"/>
          <p:nvPr/>
        </p:nvSpPr>
        <p:spPr>
          <a:xfrm>
            <a:off x="5269773" y="385490"/>
            <a:ext cx="5982160" cy="646331"/>
          </a:xfrm>
          <a:prstGeom prst="rect">
            <a:avLst/>
          </a:prstGeom>
          <a:noFill/>
        </p:spPr>
        <p:txBody>
          <a:bodyPr wrap="square">
            <a:spAutoFit/>
          </a:bodyPr>
          <a:lstStyle/>
          <a:p>
            <a:r>
              <a:rPr lang="en-US" dirty="0"/>
              <a:t>This explore the entire dataset for all the periods for station P05. </a:t>
            </a:r>
            <a:r>
              <a:rPr lang="en-US" sz="1800" dirty="0"/>
              <a:t>Ideal</a:t>
            </a:r>
            <a:r>
              <a:rPr lang="en-US" dirty="0"/>
              <a:t>ly, it should be limited to 1 to 2 seasons.</a:t>
            </a:r>
          </a:p>
        </p:txBody>
      </p:sp>
      <p:pic>
        <p:nvPicPr>
          <p:cNvPr id="3074" name="Picture 2">
            <a:extLst>
              <a:ext uri="{FF2B5EF4-FFF2-40B4-BE49-F238E27FC236}">
                <a16:creationId xmlns:a16="http://schemas.microsoft.com/office/drawing/2014/main" id="{7DC74B56-B8BF-4282-B430-065F380094A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9971" y="1159578"/>
            <a:ext cx="7018415" cy="2269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1160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1D19AF15-AC84-4565-B376-677264068274}"/>
              </a:ext>
            </a:extLst>
          </p:cNvPr>
          <p:cNvSpPr>
            <a:spLocks noGrp="1"/>
          </p:cNvSpPr>
          <p:nvPr>
            <p:ph type="title"/>
          </p:nvPr>
        </p:nvSpPr>
        <p:spPr>
          <a:xfrm>
            <a:off x="838200" y="365125"/>
            <a:ext cx="10291184" cy="838033"/>
          </a:xfrm>
        </p:spPr>
        <p:txBody>
          <a:bodyPr>
            <a:noAutofit/>
          </a:bodyPr>
          <a:lstStyle/>
          <a:p>
            <a:r>
              <a:rPr lang="en-AU" sz="2800" b="0" i="0" dirty="0">
                <a:effectLst/>
                <a:latin typeface="Arial" panose="020B0604020202020204" pitchFamily="34" charset="0"/>
              </a:rPr>
              <a:t>Exploratory analysis of data for P05 station</a:t>
            </a:r>
            <a:br>
              <a:rPr lang="en-AU" sz="2800" b="0" i="0" dirty="0">
                <a:effectLst/>
                <a:latin typeface="Arial" panose="020B0604020202020204" pitchFamily="34" charset="0"/>
              </a:rPr>
            </a:br>
            <a:r>
              <a:rPr lang="en-AU" sz="2800" b="0" i="0" dirty="0">
                <a:effectLst/>
                <a:latin typeface="Arial" panose="020B0604020202020204" pitchFamily="34" charset="0"/>
              </a:rPr>
              <a:t>(time series plot without change to interval )</a:t>
            </a:r>
            <a:br>
              <a:rPr lang="en-AU" sz="2800" b="0" i="0" dirty="0">
                <a:effectLst/>
                <a:latin typeface="Arial" panose="020B0604020202020204" pitchFamily="34" charset="0"/>
              </a:rPr>
            </a:br>
            <a:endParaRPr lang="en-AU" sz="2800" dirty="0"/>
          </a:p>
        </p:txBody>
      </p:sp>
      <p:sp>
        <p:nvSpPr>
          <p:cNvPr id="12" name="Rectangle 15">
            <a:extLst>
              <a:ext uri="{FF2B5EF4-FFF2-40B4-BE49-F238E27FC236}">
                <a16:creationId xmlns:a16="http://schemas.microsoft.com/office/drawing/2014/main" id="{B458CB50-5CAA-48BD-B7E4-1BC950C6BA27}"/>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Arial" panose="020B0604020202020204" pitchFamily="34" charset="0"/>
                <a:ea typeface="Helvetica Neu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77" name="Picture 29">
            <a:extLst>
              <a:ext uri="{FF2B5EF4-FFF2-40B4-BE49-F238E27FC236}">
                <a16:creationId xmlns:a16="http://schemas.microsoft.com/office/drawing/2014/main" id="{3BC5E1EE-F5A1-47A8-9CDB-657622A903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000" y="1309224"/>
            <a:ext cx="2318702" cy="1620000"/>
          </a:xfrm>
          <a:prstGeom prst="rect">
            <a:avLst/>
          </a:prstGeom>
          <a:noFill/>
          <a:extLst>
            <a:ext uri="{909E8E84-426E-40DD-AFC4-6F175D3DCCD1}">
              <a14:hiddenFill xmlns:a14="http://schemas.microsoft.com/office/drawing/2010/main">
                <a:solidFill>
                  <a:srgbClr val="FFFFFF"/>
                </a:solidFill>
              </a14:hiddenFill>
            </a:ext>
          </a:extLst>
        </p:spPr>
      </p:pic>
      <p:pic>
        <p:nvPicPr>
          <p:cNvPr id="2078" name="Picture 30">
            <a:extLst>
              <a:ext uri="{FF2B5EF4-FFF2-40B4-BE49-F238E27FC236}">
                <a16:creationId xmlns:a16="http://schemas.microsoft.com/office/drawing/2014/main" id="{9D16B5AD-E31E-4590-A24E-A343A5F6AE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641" y="2929224"/>
            <a:ext cx="2275420" cy="1620000"/>
          </a:xfrm>
          <a:prstGeom prst="rect">
            <a:avLst/>
          </a:prstGeom>
          <a:noFill/>
          <a:extLst>
            <a:ext uri="{909E8E84-426E-40DD-AFC4-6F175D3DCCD1}">
              <a14:hiddenFill xmlns:a14="http://schemas.microsoft.com/office/drawing/2010/main">
                <a:solidFill>
                  <a:srgbClr val="FFFFFF"/>
                </a:solidFill>
              </a14:hiddenFill>
            </a:ext>
          </a:extLst>
        </p:spPr>
      </p:pic>
      <p:pic>
        <p:nvPicPr>
          <p:cNvPr id="2079" name="Picture 31">
            <a:extLst>
              <a:ext uri="{FF2B5EF4-FFF2-40B4-BE49-F238E27FC236}">
                <a16:creationId xmlns:a16="http://schemas.microsoft.com/office/drawing/2014/main" id="{836C2AE3-3196-48F7-85EE-4995174CEC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589" y="4630642"/>
            <a:ext cx="2318702" cy="1620000"/>
          </a:xfrm>
          <a:prstGeom prst="rect">
            <a:avLst/>
          </a:prstGeom>
          <a:noFill/>
          <a:extLst>
            <a:ext uri="{909E8E84-426E-40DD-AFC4-6F175D3DCCD1}">
              <a14:hiddenFill xmlns:a14="http://schemas.microsoft.com/office/drawing/2010/main">
                <a:solidFill>
                  <a:srgbClr val="FFFFFF"/>
                </a:solidFill>
              </a14:hiddenFill>
            </a:ext>
          </a:extLst>
        </p:spPr>
      </p:pic>
      <p:pic>
        <p:nvPicPr>
          <p:cNvPr id="2080" name="Picture 32">
            <a:extLst>
              <a:ext uri="{FF2B5EF4-FFF2-40B4-BE49-F238E27FC236}">
                <a16:creationId xmlns:a16="http://schemas.microsoft.com/office/drawing/2014/main" id="{2F79F6EC-E616-421D-8453-A72DFA0966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6496" y="1329888"/>
            <a:ext cx="2318702" cy="1620000"/>
          </a:xfrm>
          <a:prstGeom prst="rect">
            <a:avLst/>
          </a:prstGeom>
          <a:noFill/>
          <a:extLst>
            <a:ext uri="{909E8E84-426E-40DD-AFC4-6F175D3DCCD1}">
              <a14:hiddenFill xmlns:a14="http://schemas.microsoft.com/office/drawing/2010/main">
                <a:solidFill>
                  <a:srgbClr val="FFFFFF"/>
                </a:solidFill>
              </a14:hiddenFill>
            </a:ext>
          </a:extLst>
        </p:spPr>
      </p:pic>
      <p:pic>
        <p:nvPicPr>
          <p:cNvPr id="2081" name="Picture 33">
            <a:extLst>
              <a:ext uri="{FF2B5EF4-FFF2-40B4-BE49-F238E27FC236}">
                <a16:creationId xmlns:a16="http://schemas.microsoft.com/office/drawing/2014/main" id="{8AA601A7-17A6-4C4C-A62C-D9E95F1749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6496" y="3010642"/>
            <a:ext cx="2318702" cy="1620000"/>
          </a:xfrm>
          <a:prstGeom prst="rect">
            <a:avLst/>
          </a:prstGeom>
          <a:noFill/>
          <a:extLst>
            <a:ext uri="{909E8E84-426E-40DD-AFC4-6F175D3DCCD1}">
              <a14:hiddenFill xmlns:a14="http://schemas.microsoft.com/office/drawing/2010/main">
                <a:solidFill>
                  <a:srgbClr val="FFFFFF"/>
                </a:solidFill>
              </a14:hiddenFill>
            </a:ext>
          </a:extLst>
        </p:spPr>
      </p:pic>
      <p:pic>
        <p:nvPicPr>
          <p:cNvPr id="2082" name="Picture 34">
            <a:extLst>
              <a:ext uri="{FF2B5EF4-FFF2-40B4-BE49-F238E27FC236}">
                <a16:creationId xmlns:a16="http://schemas.microsoft.com/office/drawing/2014/main" id="{A973591C-2BA2-4A52-9F8B-52440E9FFDA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9778" y="4718112"/>
            <a:ext cx="2275420" cy="1620000"/>
          </a:xfrm>
          <a:prstGeom prst="rect">
            <a:avLst/>
          </a:prstGeom>
          <a:noFill/>
          <a:extLst>
            <a:ext uri="{909E8E84-426E-40DD-AFC4-6F175D3DCCD1}">
              <a14:hiddenFill xmlns:a14="http://schemas.microsoft.com/office/drawing/2010/main">
                <a:solidFill>
                  <a:srgbClr val="FFFFFF"/>
                </a:solidFill>
              </a14:hiddenFill>
            </a:ext>
          </a:extLst>
        </p:spPr>
      </p:pic>
      <p:pic>
        <p:nvPicPr>
          <p:cNvPr id="2083" name="Picture 35">
            <a:extLst>
              <a:ext uri="{FF2B5EF4-FFF2-40B4-BE49-F238E27FC236}">
                <a16:creationId xmlns:a16="http://schemas.microsoft.com/office/drawing/2014/main" id="{539562D2-3F28-41A3-9408-0182C386E4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27769" y="1340635"/>
            <a:ext cx="2275420" cy="1620000"/>
          </a:xfrm>
          <a:prstGeom prst="rect">
            <a:avLst/>
          </a:prstGeom>
          <a:noFill/>
          <a:extLst>
            <a:ext uri="{909E8E84-426E-40DD-AFC4-6F175D3DCCD1}">
              <a14:hiddenFill xmlns:a14="http://schemas.microsoft.com/office/drawing/2010/main">
                <a:solidFill>
                  <a:srgbClr val="FFFFFF"/>
                </a:solidFill>
              </a14:hiddenFill>
            </a:ext>
          </a:extLst>
        </p:spPr>
      </p:pic>
      <p:pic>
        <p:nvPicPr>
          <p:cNvPr id="2084" name="Picture 36">
            <a:extLst>
              <a:ext uri="{FF2B5EF4-FFF2-40B4-BE49-F238E27FC236}">
                <a16:creationId xmlns:a16="http://schemas.microsoft.com/office/drawing/2014/main" id="{5D0478B1-0D41-46C4-BFF1-38AEDAC21D8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43633" y="3010642"/>
            <a:ext cx="2275420" cy="1620000"/>
          </a:xfrm>
          <a:prstGeom prst="rect">
            <a:avLst/>
          </a:prstGeom>
          <a:noFill/>
          <a:extLst>
            <a:ext uri="{909E8E84-426E-40DD-AFC4-6F175D3DCCD1}">
              <a14:hiddenFill xmlns:a14="http://schemas.microsoft.com/office/drawing/2010/main">
                <a:solidFill>
                  <a:srgbClr val="FFFFFF"/>
                </a:solidFill>
              </a14:hiddenFill>
            </a:ext>
          </a:extLst>
        </p:spPr>
      </p:pic>
      <p:pic>
        <p:nvPicPr>
          <p:cNvPr id="2085" name="Picture 37">
            <a:extLst>
              <a:ext uri="{FF2B5EF4-FFF2-40B4-BE49-F238E27FC236}">
                <a16:creationId xmlns:a16="http://schemas.microsoft.com/office/drawing/2014/main" id="{D28C85F8-828A-464E-8E51-D32B74EE9FB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43633" y="4768119"/>
            <a:ext cx="2318702" cy="1620000"/>
          </a:xfrm>
          <a:prstGeom prst="rect">
            <a:avLst/>
          </a:prstGeom>
          <a:noFill/>
          <a:extLst>
            <a:ext uri="{909E8E84-426E-40DD-AFC4-6F175D3DCCD1}">
              <a14:hiddenFill xmlns:a14="http://schemas.microsoft.com/office/drawing/2010/main">
                <a:solidFill>
                  <a:srgbClr val="FFFFFF"/>
                </a:solidFill>
              </a14:hiddenFill>
            </a:ext>
          </a:extLst>
        </p:spPr>
      </p:pic>
      <p:pic>
        <p:nvPicPr>
          <p:cNvPr id="2086" name="Picture 38">
            <a:extLst>
              <a:ext uri="{FF2B5EF4-FFF2-40B4-BE49-F238E27FC236}">
                <a16:creationId xmlns:a16="http://schemas.microsoft.com/office/drawing/2014/main" id="{0CC04F16-B088-4D91-88FA-370E415B362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551999" y="1329888"/>
            <a:ext cx="2318702" cy="1620000"/>
          </a:xfrm>
          <a:prstGeom prst="rect">
            <a:avLst/>
          </a:prstGeom>
          <a:noFill/>
          <a:extLst>
            <a:ext uri="{909E8E84-426E-40DD-AFC4-6F175D3DCCD1}">
              <a14:hiddenFill xmlns:a14="http://schemas.microsoft.com/office/drawing/2010/main">
                <a:solidFill>
                  <a:srgbClr val="FFFFFF"/>
                </a:solidFill>
              </a14:hiddenFill>
            </a:ext>
          </a:extLst>
        </p:spPr>
      </p:pic>
      <p:pic>
        <p:nvPicPr>
          <p:cNvPr id="2087" name="Picture 39">
            <a:extLst>
              <a:ext uri="{FF2B5EF4-FFF2-40B4-BE49-F238E27FC236}">
                <a16:creationId xmlns:a16="http://schemas.microsoft.com/office/drawing/2014/main" id="{5A62381B-11D1-4659-B399-D9EFF16CCA8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632380" y="3010642"/>
            <a:ext cx="2238321" cy="16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7789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AF62BAC-1A8A-4004-BE17-17488B1DF462}"/>
              </a:ext>
            </a:extLst>
          </p:cNvPr>
          <p:cNvSpPr>
            <a:spLocks noGrp="1"/>
          </p:cNvSpPr>
          <p:nvPr>
            <p:ph type="title"/>
          </p:nvPr>
        </p:nvSpPr>
        <p:spPr>
          <a:xfrm>
            <a:off x="838200" y="365125"/>
            <a:ext cx="10515600" cy="1325563"/>
          </a:xfrm>
        </p:spPr>
        <p:txBody>
          <a:bodyPr>
            <a:noAutofit/>
          </a:bodyPr>
          <a:lstStyle/>
          <a:p>
            <a:r>
              <a:rPr lang="en-AU" sz="3200" b="0" i="0" dirty="0">
                <a:effectLst/>
                <a:latin typeface="Arial" panose="020B0604020202020204" pitchFamily="34" charset="0"/>
              </a:rPr>
              <a:t>Exploratory analysis of data for P05 station</a:t>
            </a:r>
            <a:br>
              <a:rPr lang="en-AU" sz="3200" b="0" i="0" dirty="0">
                <a:effectLst/>
                <a:latin typeface="Arial" panose="020B0604020202020204" pitchFamily="34" charset="0"/>
              </a:rPr>
            </a:br>
            <a:r>
              <a:rPr lang="en-AU" sz="3200" b="0" i="0" dirty="0">
                <a:effectLst/>
                <a:latin typeface="Arial" panose="020B0604020202020204" pitchFamily="34" charset="0"/>
              </a:rPr>
              <a:t>(time series plot monthly)</a:t>
            </a:r>
            <a:br>
              <a:rPr lang="en-AU" sz="3200" b="0" i="0" dirty="0">
                <a:effectLst/>
                <a:latin typeface="Arial" panose="020B0604020202020204" pitchFamily="34" charset="0"/>
              </a:rPr>
            </a:br>
            <a:endParaRPr lang="en-AU" sz="3200" dirty="0"/>
          </a:p>
        </p:txBody>
      </p:sp>
      <p:pic>
        <p:nvPicPr>
          <p:cNvPr id="4098" name="Picture 2">
            <a:extLst>
              <a:ext uri="{FF2B5EF4-FFF2-40B4-BE49-F238E27FC236}">
                <a16:creationId xmlns:a16="http://schemas.microsoft.com/office/drawing/2014/main" id="{1E924626-8B7F-43BF-BF8E-FCD18A674C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313" y="1423963"/>
            <a:ext cx="2374351" cy="162000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a:extLst>
              <a:ext uri="{FF2B5EF4-FFF2-40B4-BE49-F238E27FC236}">
                <a16:creationId xmlns:a16="http://schemas.microsoft.com/office/drawing/2014/main" id="{2BA68428-1D64-4461-A46B-FBD03CA9E7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787" y="3235238"/>
            <a:ext cx="2318702" cy="1620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F0D1B690-CCCA-4EF7-B4CA-659FEEBDE2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138" y="5022137"/>
            <a:ext cx="2374351" cy="162000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a:extLst>
              <a:ext uri="{FF2B5EF4-FFF2-40B4-BE49-F238E27FC236}">
                <a16:creationId xmlns:a16="http://schemas.microsoft.com/office/drawing/2014/main" id="{A3A94AB7-D710-4815-908A-92A2541353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7285" y="1435848"/>
            <a:ext cx="2417634" cy="16200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E8810A03-5E48-4012-AFC4-C522467125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184" y="3245565"/>
            <a:ext cx="2374351" cy="1620000"/>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a:extLst>
              <a:ext uri="{FF2B5EF4-FFF2-40B4-BE49-F238E27FC236}">
                <a16:creationId xmlns:a16="http://schemas.microsoft.com/office/drawing/2014/main" id="{D7F8C30F-0C6E-46BD-A61F-915C53C7C01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184" y="5012229"/>
            <a:ext cx="2318702" cy="16200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9A62FBDA-10A5-4D13-A780-A810B04B615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65141" y="1476874"/>
            <a:ext cx="2318702" cy="1620000"/>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9">
            <a:extLst>
              <a:ext uri="{FF2B5EF4-FFF2-40B4-BE49-F238E27FC236}">
                <a16:creationId xmlns:a16="http://schemas.microsoft.com/office/drawing/2014/main" id="{7C5583D7-199F-4F44-AB69-3C0D5D60E9B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65141" y="3328293"/>
            <a:ext cx="2318702" cy="162000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A78F7622-2183-4789-96D3-20BD47208A7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09492" y="4948293"/>
            <a:ext cx="2374351" cy="1620000"/>
          </a:xfrm>
          <a:prstGeom prst="rect">
            <a:avLst/>
          </a:prstGeom>
          <a:noFill/>
          <a:extLst>
            <a:ext uri="{909E8E84-426E-40DD-AFC4-6F175D3DCCD1}">
              <a14:hiddenFill xmlns:a14="http://schemas.microsoft.com/office/drawing/2010/main">
                <a:solidFill>
                  <a:srgbClr val="FFFFFF"/>
                </a:solidFill>
              </a14:hiddenFill>
            </a:ext>
          </a:extLst>
        </p:spPr>
      </p:pic>
      <p:pic>
        <p:nvPicPr>
          <p:cNvPr id="4107" name="Picture 11">
            <a:extLst>
              <a:ext uri="{FF2B5EF4-FFF2-40B4-BE49-F238E27FC236}">
                <a16:creationId xmlns:a16="http://schemas.microsoft.com/office/drawing/2014/main" id="{4F156A2A-57DD-4FBE-8DD2-52B632821A3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35098" y="2915863"/>
            <a:ext cx="2417634" cy="162000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F6554749-6F5F-4ED0-9659-A45CBCCEA23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084564" y="4535863"/>
            <a:ext cx="2318702" cy="16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5258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355FA-2CA6-4E24-9E26-58D028435C8F}"/>
              </a:ext>
            </a:extLst>
          </p:cNvPr>
          <p:cNvSpPr>
            <a:spLocks noGrp="1"/>
          </p:cNvSpPr>
          <p:nvPr>
            <p:ph type="title"/>
          </p:nvPr>
        </p:nvSpPr>
        <p:spPr>
          <a:xfrm>
            <a:off x="482065" y="212274"/>
            <a:ext cx="10515600" cy="1325563"/>
          </a:xfrm>
        </p:spPr>
        <p:txBody>
          <a:bodyPr>
            <a:normAutofit/>
          </a:bodyPr>
          <a:lstStyle/>
          <a:p>
            <a:r>
              <a:rPr lang="en-AU" sz="3200" b="0" i="0" dirty="0">
                <a:effectLst/>
                <a:latin typeface="Arial" panose="020B0604020202020204" pitchFamily="34" charset="0"/>
              </a:rPr>
              <a:t>Exploratory analysis of data for P05 station</a:t>
            </a:r>
            <a:br>
              <a:rPr lang="en-AU" sz="3200" b="0" i="0" dirty="0">
                <a:effectLst/>
                <a:latin typeface="Arial" panose="020B0604020202020204" pitchFamily="34" charset="0"/>
              </a:rPr>
            </a:br>
            <a:r>
              <a:rPr lang="en-AU" sz="3200" b="0" i="0" dirty="0">
                <a:effectLst/>
                <a:latin typeface="Arial" panose="020B0604020202020204" pitchFamily="34" charset="0"/>
              </a:rPr>
              <a:t>(time series plot yearly). </a:t>
            </a:r>
            <a:endParaRPr lang="en-AU" sz="3200" dirty="0"/>
          </a:p>
        </p:txBody>
      </p:sp>
      <p:pic>
        <p:nvPicPr>
          <p:cNvPr id="5122" name="Picture 2">
            <a:extLst>
              <a:ext uri="{FF2B5EF4-FFF2-40B4-BE49-F238E27FC236}">
                <a16:creationId xmlns:a16="http://schemas.microsoft.com/office/drawing/2014/main" id="{9F12BF8B-8496-41B3-8AD5-021CB826C2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844" y="1537837"/>
            <a:ext cx="2463623" cy="1620000"/>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a:extLst>
              <a:ext uri="{FF2B5EF4-FFF2-40B4-BE49-F238E27FC236}">
                <a16:creationId xmlns:a16="http://schemas.microsoft.com/office/drawing/2014/main" id="{363C076B-815F-4DD0-8ABC-EC7CCA9B51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64" y="3337562"/>
            <a:ext cx="2454733" cy="1620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17490FD5-B46C-477D-B992-EC924C6831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098" y="5055124"/>
            <a:ext cx="2491832" cy="1620000"/>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a:extLst>
              <a:ext uri="{FF2B5EF4-FFF2-40B4-BE49-F238E27FC236}">
                <a16:creationId xmlns:a16="http://schemas.microsoft.com/office/drawing/2014/main" id="{995144DF-38C8-4406-94F3-EF47E13889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2189" y="1537837"/>
            <a:ext cx="2491832" cy="16200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E9543860-3F44-4EB2-83F6-B8A98BB674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9745" y="3337562"/>
            <a:ext cx="2491832" cy="1620000"/>
          </a:xfrm>
          <a:prstGeom prst="rect">
            <a:avLst/>
          </a:prstGeom>
          <a:noFill/>
          <a:extLst>
            <a:ext uri="{909E8E84-426E-40DD-AFC4-6F175D3DCCD1}">
              <a14:hiddenFill xmlns:a14="http://schemas.microsoft.com/office/drawing/2010/main">
                <a:solidFill>
                  <a:srgbClr val="FFFFFF"/>
                </a:solidFill>
              </a14:hiddenFill>
            </a:ext>
          </a:extLst>
        </p:spPr>
      </p:pic>
      <p:pic>
        <p:nvPicPr>
          <p:cNvPr id="5127" name="Picture 7">
            <a:extLst>
              <a:ext uri="{FF2B5EF4-FFF2-40B4-BE49-F238E27FC236}">
                <a16:creationId xmlns:a16="http://schemas.microsoft.com/office/drawing/2014/main" id="{30A45C7C-D4FE-4B06-BB1A-A56CA61F52E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12860" y="5137287"/>
            <a:ext cx="2454732" cy="16200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44D870F9-2774-4399-BA8E-83CC3848EAB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4325" y="1832274"/>
            <a:ext cx="2454733" cy="1620000"/>
          </a:xfrm>
          <a:prstGeom prst="rect">
            <a:avLst/>
          </a:prstGeom>
          <a:noFill/>
          <a:extLst>
            <a:ext uri="{909E8E84-426E-40DD-AFC4-6F175D3DCCD1}">
              <a14:hiddenFill xmlns:a14="http://schemas.microsoft.com/office/drawing/2010/main">
                <a:solidFill>
                  <a:srgbClr val="FFFFFF"/>
                </a:solidFill>
              </a14:hiddenFill>
            </a:ext>
          </a:extLst>
        </p:spPr>
      </p:pic>
      <p:pic>
        <p:nvPicPr>
          <p:cNvPr id="5129" name="Picture 9">
            <a:extLst>
              <a:ext uri="{FF2B5EF4-FFF2-40B4-BE49-F238E27FC236}">
                <a16:creationId xmlns:a16="http://schemas.microsoft.com/office/drawing/2014/main" id="{DEF52A08-DB6F-46FA-814C-95995690B89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44326" y="3517287"/>
            <a:ext cx="2454733" cy="1620000"/>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C2942E2C-8E1D-4742-905B-1D42716B8C8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44326" y="5137287"/>
            <a:ext cx="2491832" cy="1620000"/>
          </a:xfrm>
          <a:prstGeom prst="rect">
            <a:avLst/>
          </a:prstGeom>
          <a:noFill/>
          <a:extLst>
            <a:ext uri="{909E8E84-426E-40DD-AFC4-6F175D3DCCD1}">
              <a14:hiddenFill xmlns:a14="http://schemas.microsoft.com/office/drawing/2010/main">
                <a:solidFill>
                  <a:srgbClr val="FFFFFF"/>
                </a:solidFill>
              </a14:hiddenFill>
            </a:ext>
          </a:extLst>
        </p:spPr>
      </p:pic>
      <p:pic>
        <p:nvPicPr>
          <p:cNvPr id="5131" name="Picture 11">
            <a:extLst>
              <a:ext uri="{FF2B5EF4-FFF2-40B4-BE49-F238E27FC236}">
                <a16:creationId xmlns:a16="http://schemas.microsoft.com/office/drawing/2014/main" id="{0F1981CB-5EF3-4C20-92C3-C88D0C28EC4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868905" y="1717562"/>
            <a:ext cx="2535115" cy="1620000"/>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F774B983-0848-49CB-B6BA-D6A77E5A7DB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924921" y="3517287"/>
            <a:ext cx="2454733" cy="16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4246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40B763B-EDD7-465E-A2BD-F49DF35E56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905691"/>
            <a:ext cx="11049000" cy="621547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E7322920-F209-4576-AEB7-484C1CBFF9C3}"/>
              </a:ext>
            </a:extLst>
          </p:cNvPr>
          <p:cNvSpPr>
            <a:spLocks noGrp="1"/>
          </p:cNvSpPr>
          <p:nvPr>
            <p:ph type="title"/>
          </p:nvPr>
        </p:nvSpPr>
        <p:spPr>
          <a:xfrm>
            <a:off x="482065" y="212274"/>
            <a:ext cx="10515600" cy="771795"/>
          </a:xfrm>
        </p:spPr>
        <p:txBody>
          <a:bodyPr>
            <a:normAutofit/>
          </a:bodyPr>
          <a:lstStyle/>
          <a:p>
            <a:r>
              <a:rPr lang="en-AU" sz="3200" b="0" i="0" dirty="0">
                <a:effectLst/>
                <a:latin typeface="Arial" panose="020B0604020202020204" pitchFamily="34" charset="0"/>
              </a:rPr>
              <a:t>Combined plot of all variables for P05 station</a:t>
            </a:r>
            <a:endParaRPr lang="en-AU" sz="3200" dirty="0"/>
          </a:p>
        </p:txBody>
      </p:sp>
    </p:spTree>
    <p:extLst>
      <p:ext uri="{BB962C8B-B14F-4D97-AF65-F5344CB8AC3E}">
        <p14:creationId xmlns:p14="http://schemas.microsoft.com/office/powerpoint/2010/main" val="4042749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581</TotalTime>
  <Words>1637</Words>
  <Application>Microsoft Office PowerPoint</Application>
  <PresentationFormat>Widescreen</PresentationFormat>
  <Paragraphs>105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Assignment by  CK Wee (15-May-2021)</vt:lpstr>
      <vt:lpstr>PowerPoint Presentation</vt:lpstr>
      <vt:lpstr>Overview of modelling process</vt:lpstr>
      <vt:lpstr>Exploratory analysis of data </vt:lpstr>
      <vt:lpstr>PowerPoint Presentation</vt:lpstr>
      <vt:lpstr>Exploratory analysis of data for P05 station (time series plot without change to interval ) </vt:lpstr>
      <vt:lpstr>Exploratory analysis of data for P05 station (time series plot monthly) </vt:lpstr>
      <vt:lpstr>Exploratory analysis of data for P05 station (time series plot yearly). </vt:lpstr>
      <vt:lpstr>Combined plot of all variables for P05 station</vt:lpstr>
      <vt:lpstr>Methods of outlier detection and other data cleaning steps</vt:lpstr>
      <vt:lpstr>Model selection and validation process</vt:lpstr>
      <vt:lpstr>Selection of accuracy metric(s) and prediction accuracy achieved</vt:lpstr>
      <vt:lpstr>Explanation of variables that are most important to predicting dose rates</vt:lpstr>
      <vt:lpstr>Description of how such a dosing model can be implemented, monitored and utilized</vt:lpstr>
      <vt:lpstr>Proposal of any other methods that can be pursued</vt:lpstr>
      <vt:lpstr>Forecasting on all columns using VAR trained model for 200 future intervals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CK Wee</dc:creator>
  <cp:lastModifiedBy>Chee Wee</cp:lastModifiedBy>
  <cp:revision>27</cp:revision>
  <dcterms:created xsi:type="dcterms:W3CDTF">2021-05-13T03:20:37Z</dcterms:created>
  <dcterms:modified xsi:type="dcterms:W3CDTF">2021-05-15T01:39:06Z</dcterms:modified>
</cp:coreProperties>
</file>