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9144000"/>
  <p:notesSz cx="7315200" cy="9601200"/>
  <p:embeddedFontLst>
    <p:embeddedFont>
      <p:font typeface="Tahom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23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  <p:ext uri="GoogleSlidesCustomDataVersion2">
      <go:slidesCustomData xmlns:go="http://customooxmlschemas.google.com/" r:id="rId17" roundtripDataSignature="AMtx7mjr9Tfxz+ZXf4KBeLChxwdUSMEU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3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Tahoma-regular.fntdata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font" Target="fonts/Tahoma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1787" y="0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5712" y="719137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1787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/>
        </p:nvSpPr>
        <p:spPr>
          <a:xfrm>
            <a:off x="4141787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1255712" y="719137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/>
        </p:nvSpPr>
        <p:spPr>
          <a:xfrm>
            <a:off x="4141787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255712" y="719137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/>
        </p:nvSpPr>
        <p:spPr>
          <a:xfrm>
            <a:off x="4141787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255712" y="719137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/>
        </p:nvSpPr>
        <p:spPr>
          <a:xfrm>
            <a:off x="4141787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255712" y="719137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7e3648c7a_0_0:notes"/>
          <p:cNvSpPr/>
          <p:nvPr>
            <p:ph idx="2" type="sldImg"/>
          </p:nvPr>
        </p:nvSpPr>
        <p:spPr>
          <a:xfrm>
            <a:off x="1255712" y="719137"/>
            <a:ext cx="47958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7e3648c7a_0_0:notes"/>
          <p:cNvSpPr txBox="1"/>
          <p:nvPr>
            <p:ph idx="1" type="body"/>
          </p:nvPr>
        </p:nvSpPr>
        <p:spPr>
          <a:xfrm>
            <a:off x="973137" y="4557712"/>
            <a:ext cx="5361000" cy="4316400"/>
          </a:xfrm>
          <a:prstGeom prst="rect">
            <a:avLst/>
          </a:prstGeom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47e3648c7a_0_0:notes"/>
          <p:cNvSpPr txBox="1"/>
          <p:nvPr>
            <p:ph idx="12" type="sldNum"/>
          </p:nvPr>
        </p:nvSpPr>
        <p:spPr>
          <a:xfrm>
            <a:off x="4141787" y="9115425"/>
            <a:ext cx="3167100" cy="479400"/>
          </a:xfrm>
          <a:prstGeom prst="rect">
            <a:avLst/>
          </a:prstGeom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7e3648c7a_0_82:notes"/>
          <p:cNvSpPr txBox="1"/>
          <p:nvPr/>
        </p:nvSpPr>
        <p:spPr>
          <a:xfrm>
            <a:off x="4141787" y="9115425"/>
            <a:ext cx="3167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47e3648c7a_0_82:notes"/>
          <p:cNvSpPr/>
          <p:nvPr>
            <p:ph idx="2" type="sldImg"/>
          </p:nvPr>
        </p:nvSpPr>
        <p:spPr>
          <a:xfrm>
            <a:off x="1255712" y="719137"/>
            <a:ext cx="47958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g247e3648c7a_0_82:notes"/>
          <p:cNvSpPr txBox="1"/>
          <p:nvPr>
            <p:ph idx="1" type="body"/>
          </p:nvPr>
        </p:nvSpPr>
        <p:spPr>
          <a:xfrm>
            <a:off x="973137" y="4557712"/>
            <a:ext cx="5361000" cy="4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7e3648c7a_0_165:notes"/>
          <p:cNvSpPr txBox="1"/>
          <p:nvPr/>
        </p:nvSpPr>
        <p:spPr>
          <a:xfrm>
            <a:off x="4141787" y="9115425"/>
            <a:ext cx="3167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247e3648c7a_0_165:notes"/>
          <p:cNvSpPr/>
          <p:nvPr>
            <p:ph idx="2" type="sldImg"/>
          </p:nvPr>
        </p:nvSpPr>
        <p:spPr>
          <a:xfrm>
            <a:off x="1255712" y="719137"/>
            <a:ext cx="47958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g247e3648c7a_0_165:notes"/>
          <p:cNvSpPr txBox="1"/>
          <p:nvPr>
            <p:ph idx="1" type="body"/>
          </p:nvPr>
        </p:nvSpPr>
        <p:spPr>
          <a:xfrm>
            <a:off x="973137" y="4557712"/>
            <a:ext cx="5361000" cy="4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7e3648c7a_0_259:notes"/>
          <p:cNvSpPr txBox="1"/>
          <p:nvPr/>
        </p:nvSpPr>
        <p:spPr>
          <a:xfrm>
            <a:off x="4141787" y="9115425"/>
            <a:ext cx="3167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247e3648c7a_0_259:notes"/>
          <p:cNvSpPr/>
          <p:nvPr>
            <p:ph idx="2" type="sldImg"/>
          </p:nvPr>
        </p:nvSpPr>
        <p:spPr>
          <a:xfrm>
            <a:off x="1255712" y="719137"/>
            <a:ext cx="47958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g247e3648c7a_0_259:notes"/>
          <p:cNvSpPr txBox="1"/>
          <p:nvPr>
            <p:ph idx="1" type="body"/>
          </p:nvPr>
        </p:nvSpPr>
        <p:spPr>
          <a:xfrm>
            <a:off x="973137" y="4557712"/>
            <a:ext cx="5361000" cy="4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 rot="5400000">
            <a:off x="5222082" y="2399506"/>
            <a:ext cx="5514975" cy="19510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 rot="5400000">
            <a:off x="1243807" y="524669"/>
            <a:ext cx="5514975" cy="570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 rot="5400000">
            <a:off x="3011487" y="188912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1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2" name="Google Shape;72;p12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2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p15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15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"/>
          <p:cNvGrpSpPr/>
          <p:nvPr/>
        </p:nvGrpSpPr>
        <p:grpSpPr>
          <a:xfrm>
            <a:off x="0" y="2438400"/>
            <a:ext cx="9009062" cy="1052512"/>
            <a:chOff x="0" y="1536"/>
            <a:chExt cx="5675" cy="663"/>
          </a:xfrm>
        </p:grpSpPr>
        <p:grpSp>
          <p:nvGrpSpPr>
            <p:cNvPr id="11" name="Google Shape;11;p5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Google Shape;12;p5"/>
              <p:cNvSpPr txBox="1"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5"/>
              <p:cNvSpPr txBox="1"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" name="Google Shape;14;p5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5" name="Google Shape;15;p5"/>
              <p:cNvSpPr txBox="1"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5"/>
              <p:cNvSpPr txBox="1"/>
              <p:nvPr/>
            </p:nvSpPr>
            <p:spPr>
              <a:xfrm>
                <a:off x="1249" y="2640"/>
                <a:ext cx="335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7" name="Google Shape;17;p5"/>
            <p:cNvSpPr txBox="1"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" name="Google Shape;18;p5"/>
            <p:cNvSpPr txBox="1"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" name="Google Shape;19;p5"/>
            <p:cNvSpPr txBox="1"/>
            <p:nvPr/>
          </p:nvSpPr>
          <p:spPr>
            <a:xfrm flipH="1" rot="10800000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0" name="Google Shape;20;p5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" name="Google Shape;33;p7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" name="Google Shape;34;p7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" name="Google Shape;35;p7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" name="Google Shape;37;p7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" name="Google Shape;38;p7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/>
          <p:nvPr>
            <p:ph type="ctrTitle"/>
          </p:nvPr>
        </p:nvSpPr>
        <p:spPr>
          <a:xfrm>
            <a:off x="990600" y="1828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600"/>
              <a:t>Music Style Detector</a:t>
            </a: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113" name="Google Shape;113;p1"/>
          <p:cNvSpPr txBox="1"/>
          <p:nvPr>
            <p:ph idx="1" type="subTitle"/>
          </p:nvPr>
        </p:nvSpPr>
        <p:spPr>
          <a:xfrm>
            <a:off x="1371600" y="3886200"/>
            <a:ext cx="6400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Project Advisor: </a:t>
            </a:r>
            <a:r>
              <a:rPr lang="en-US" sz="2400"/>
              <a:t>Dr. Gheorghi Guzun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Team Members: </a:t>
            </a:r>
            <a:r>
              <a:rPr lang="en-US" sz="2400"/>
              <a:t>Kin Wo Chang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r>
              <a:rPr lang="en-US" sz="2400"/>
              <a:t>Ramin Mousivand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r>
              <a:rPr lang="en-US" sz="2400"/>
              <a:t>Puneet Tokhi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r>
              <a:rPr lang="en-US" sz="2400"/>
              <a:t>Xin Yu Li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Project Description</a:t>
            </a:r>
            <a:endParaRPr/>
          </a:p>
        </p:txBody>
      </p:sp>
      <p:sp>
        <p:nvSpPr>
          <p:cNvPr id="120" name="Google Shape;120;p2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6240" lvl="0" marL="342900" rtl="0" algn="l">
              <a:spcBef>
                <a:spcPts val="0"/>
              </a:spcBef>
              <a:spcAft>
                <a:spcPts val="0"/>
              </a:spcAft>
              <a:buSzPts val="1920"/>
              <a:buFont typeface="Noto Sans"/>
              <a:buChar char="■"/>
            </a:pPr>
            <a:r>
              <a:rPr lang="en-US"/>
              <a:t>Detect Music Composition Style/Era and Nearest Composer</a:t>
            </a:r>
            <a:endParaRPr/>
          </a:p>
          <a:p>
            <a:pPr indent="-396240" lvl="0" marL="342900" rtl="0" algn="l">
              <a:spcBef>
                <a:spcPts val="0"/>
              </a:spcBef>
              <a:spcAft>
                <a:spcPts val="0"/>
              </a:spcAft>
              <a:buSzPts val="1920"/>
              <a:buFont typeface="Noto Sans"/>
              <a:buChar char="■"/>
            </a:pPr>
            <a:r>
              <a:rPr lang="en-US"/>
              <a:t>Classification Using Musical Elements</a:t>
            </a:r>
            <a:endParaRPr/>
          </a:p>
          <a:p>
            <a:pPr indent="-396240" lvl="0" marL="342900" rtl="0" algn="l">
              <a:spcBef>
                <a:spcPts val="0"/>
              </a:spcBef>
              <a:spcAft>
                <a:spcPts val="0"/>
              </a:spcAft>
              <a:buSzPts val="1920"/>
              <a:buFont typeface="Noto Sans"/>
              <a:buChar char="■"/>
            </a:pPr>
            <a:r>
              <a:rPr lang="en-US"/>
              <a:t>Caters to both Music Experts and General Public</a:t>
            </a:r>
            <a:endParaRPr/>
          </a:p>
          <a:p>
            <a:pPr indent="-396240" lvl="0" marL="342900" rtl="0" algn="l">
              <a:spcBef>
                <a:spcPts val="0"/>
              </a:spcBef>
              <a:spcAft>
                <a:spcPts val="0"/>
              </a:spcAft>
              <a:buSzPts val="1920"/>
              <a:buFont typeface="Noto Sans"/>
              <a:buChar char="■"/>
            </a:pPr>
            <a:r>
              <a:rPr lang="en-US"/>
              <a:t>Educational to General Public</a:t>
            </a:r>
            <a:endParaRPr/>
          </a:p>
          <a:p>
            <a:pPr indent="-396240" lvl="0" marL="342900" rtl="0" algn="l">
              <a:spcBef>
                <a:spcPts val="0"/>
              </a:spcBef>
              <a:spcAft>
                <a:spcPts val="0"/>
              </a:spcAft>
              <a:buSzPts val="1920"/>
              <a:buFont typeface="Noto Sans"/>
              <a:buChar char="■"/>
            </a:pPr>
            <a:r>
              <a:rPr lang="en-US"/>
              <a:t>Flask Web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Project Deliverables</a:t>
            </a:r>
            <a:endParaRPr/>
          </a:p>
        </p:txBody>
      </p:sp>
      <p:sp>
        <p:nvSpPr>
          <p:cNvPr id="127" name="Google Shape;127;p3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624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Web </a:t>
            </a:r>
            <a:r>
              <a:rPr lang="en-US"/>
              <a:t>GUI </a:t>
            </a:r>
            <a:endParaRPr/>
          </a:p>
          <a:p>
            <a:pPr indent="-39624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AI Model</a:t>
            </a:r>
            <a:endParaRPr/>
          </a:p>
          <a:p>
            <a:pPr indent="-39624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Source Code on GitHub</a:t>
            </a:r>
            <a:endParaRPr/>
          </a:p>
          <a:p>
            <a:pPr indent="-39624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Cloud Deployment of the App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Project Dependencies and Concerns</a:t>
            </a:r>
            <a:endParaRPr/>
          </a:p>
        </p:txBody>
      </p:sp>
      <p:sp>
        <p:nvSpPr>
          <p:cNvPr id="134" name="Google Shape;134;p4"/>
          <p:cNvSpPr txBox="1"/>
          <p:nvPr>
            <p:ph idx="1" type="body"/>
          </p:nvPr>
        </p:nvSpPr>
        <p:spPr>
          <a:xfrm>
            <a:off x="1182675" y="2017701"/>
            <a:ext cx="7772400" cy="3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/>
              <a:t>Dataset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/>
              <a:t>Features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Computing Power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Model Performance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System Architecture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7e3648c7a_0_0"/>
          <p:cNvSpPr txBox="1"/>
          <p:nvPr>
            <p:ph type="title"/>
          </p:nvPr>
        </p:nvSpPr>
        <p:spPr>
          <a:xfrm>
            <a:off x="1150937" y="617537"/>
            <a:ext cx="77931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141" name="Google Shape;141;g247e3648c7a_0_0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Started from GiantMIDI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Examined data distribution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Wrote scripts to clean invalid entries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Selected the subset most representative of each class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Wrote scripts to generate the labels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7e3648c7a_0_82"/>
          <p:cNvSpPr txBox="1"/>
          <p:nvPr>
            <p:ph type="title"/>
          </p:nvPr>
        </p:nvSpPr>
        <p:spPr>
          <a:xfrm>
            <a:off x="1150925" y="617527"/>
            <a:ext cx="779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/>
              <a:t>Architecture </a:t>
            </a:r>
            <a:endParaRPr/>
          </a:p>
        </p:txBody>
      </p:sp>
      <p:sp>
        <p:nvSpPr>
          <p:cNvPr id="148" name="Google Shape;148;g247e3648c7a_0_82"/>
          <p:cNvSpPr txBox="1"/>
          <p:nvPr/>
        </p:nvSpPr>
        <p:spPr>
          <a:xfrm>
            <a:off x="0" y="2463275"/>
            <a:ext cx="26127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Components</a:t>
            </a:r>
            <a:endParaRPr b="1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Frontend (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Flask Jinja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Backend (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Flask)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Database (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MySQL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Load-Balancer(NGINX)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Container (Docker)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Orchestrator (K8s)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49" name="Google Shape;149;g247e3648c7a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175" y="2463265"/>
            <a:ext cx="52578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7e3648c7a_0_165"/>
          <p:cNvSpPr txBox="1"/>
          <p:nvPr>
            <p:ph type="title"/>
          </p:nvPr>
        </p:nvSpPr>
        <p:spPr>
          <a:xfrm>
            <a:off x="1150937" y="617537"/>
            <a:ext cx="7793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/>
              <a:t>Evaluation, Era</a:t>
            </a:r>
            <a:endParaRPr/>
          </a:p>
        </p:txBody>
      </p:sp>
      <p:sp>
        <p:nvSpPr>
          <p:cNvPr id="156" name="Google Shape;156;g247e3648c7a_0_165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2857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Char char="■"/>
            </a:pPr>
            <a:r>
              <a:rPr lang="en-US" sz="2300"/>
              <a:t>KNN: 0.76, k = 16</a:t>
            </a:r>
            <a:endParaRPr sz="2300"/>
          </a:p>
          <a:p>
            <a:pPr indent="-2857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Char char="■"/>
            </a:pPr>
            <a:r>
              <a:rPr lang="en-US" sz="2300"/>
              <a:t>Random Forest: 0.74, n = 28</a:t>
            </a:r>
            <a:endParaRPr sz="2300"/>
          </a:p>
          <a:p>
            <a:pPr indent="-2857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Char char="■"/>
            </a:pPr>
            <a:r>
              <a:rPr lang="en-US" sz="2300"/>
              <a:t>SVM: 0.80, C=13</a:t>
            </a:r>
            <a:endParaRPr sz="2300"/>
          </a:p>
          <a:p>
            <a:pPr indent="-2857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Char char="■"/>
            </a:pPr>
            <a:r>
              <a:rPr lang="en-US" sz="2300"/>
              <a:t>Multilayer Perceptron: 0.77</a:t>
            </a:r>
            <a:endParaRPr sz="23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157" name="Google Shape;157;g247e3648c7a_0_165"/>
          <p:cNvSpPr txBox="1"/>
          <p:nvPr/>
        </p:nvSpPr>
        <p:spPr>
          <a:xfrm>
            <a:off x="910825" y="6509750"/>
            <a:ext cx="100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knn</a:t>
            </a:r>
            <a:endParaRPr b="0" i="0" sz="1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" name="Google Shape;158;g247e3648c7a_0_165"/>
          <p:cNvSpPr txBox="1"/>
          <p:nvPr/>
        </p:nvSpPr>
        <p:spPr>
          <a:xfrm>
            <a:off x="2935125" y="6509750"/>
            <a:ext cx="100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random forest</a:t>
            </a:r>
            <a:endParaRPr b="0" i="0" sz="1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" name="Google Shape;159;g247e3648c7a_0_165"/>
          <p:cNvSpPr txBox="1"/>
          <p:nvPr/>
        </p:nvSpPr>
        <p:spPr>
          <a:xfrm>
            <a:off x="5361438" y="6447225"/>
            <a:ext cx="100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svm</a:t>
            </a:r>
            <a:endParaRPr b="0" i="0" sz="1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" name="Google Shape;160;g247e3648c7a_0_165"/>
          <p:cNvSpPr txBox="1"/>
          <p:nvPr/>
        </p:nvSpPr>
        <p:spPr>
          <a:xfrm>
            <a:off x="7204725" y="6509750"/>
            <a:ext cx="168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multilayer perceptron</a:t>
            </a:r>
            <a:endParaRPr b="0" i="0" sz="1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1" name="Google Shape;161;g247e3648c7a_0_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50" y="4627938"/>
            <a:ext cx="1838325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247e3648c7a_0_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0638" y="4627938"/>
            <a:ext cx="1876425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247e3648c7a_0_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1150" y="4680338"/>
            <a:ext cx="16764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247e3648c7a_0_1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0675" y="4704138"/>
            <a:ext cx="167640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7e3648c7a_0_259"/>
          <p:cNvSpPr txBox="1"/>
          <p:nvPr>
            <p:ph type="title"/>
          </p:nvPr>
        </p:nvSpPr>
        <p:spPr>
          <a:xfrm>
            <a:off x="1150937" y="617537"/>
            <a:ext cx="7793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/>
              <a:t>Evaluation, C</a:t>
            </a:r>
            <a:r>
              <a:rPr lang="en-US"/>
              <a:t>omposer</a:t>
            </a:r>
            <a:endParaRPr/>
          </a:p>
        </p:txBody>
      </p:sp>
      <p:sp>
        <p:nvSpPr>
          <p:cNvPr id="171" name="Google Shape;171;g247e3648c7a_0_259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2857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Char char="■"/>
            </a:pPr>
            <a:r>
              <a:rPr lang="en-US" sz="2300"/>
              <a:t>KNN: 0.40, k = 16</a:t>
            </a:r>
            <a:endParaRPr sz="2300"/>
          </a:p>
          <a:p>
            <a:pPr indent="-2857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Char char="■"/>
            </a:pPr>
            <a:r>
              <a:rPr lang="en-US" sz="2300"/>
              <a:t>Random Forest: 0.43, n = 71</a:t>
            </a:r>
            <a:endParaRPr sz="2300"/>
          </a:p>
          <a:p>
            <a:pPr indent="-2857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Char char="■"/>
            </a:pPr>
            <a:r>
              <a:rPr lang="en-US" sz="2300"/>
              <a:t>SVM: 0.45, C=16</a:t>
            </a:r>
            <a:endParaRPr sz="2300"/>
          </a:p>
          <a:p>
            <a:pPr indent="-2857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Char char="■"/>
            </a:pPr>
            <a:r>
              <a:rPr lang="en-US" sz="2300"/>
              <a:t>Multilayer Perceptron: 0.41</a:t>
            </a:r>
            <a:endParaRPr sz="23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172" name="Google Shape;172;g247e3648c7a_0_259"/>
          <p:cNvSpPr txBox="1"/>
          <p:nvPr/>
        </p:nvSpPr>
        <p:spPr>
          <a:xfrm>
            <a:off x="910825" y="6509750"/>
            <a:ext cx="100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knn</a:t>
            </a:r>
            <a:endParaRPr b="0" i="0" sz="1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3" name="Google Shape;173;g247e3648c7a_0_259"/>
          <p:cNvSpPr txBox="1"/>
          <p:nvPr/>
        </p:nvSpPr>
        <p:spPr>
          <a:xfrm>
            <a:off x="2935125" y="6509750"/>
            <a:ext cx="100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random forest</a:t>
            </a:r>
            <a:endParaRPr b="0" i="0" sz="1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" name="Google Shape;174;g247e3648c7a_0_259"/>
          <p:cNvSpPr txBox="1"/>
          <p:nvPr/>
        </p:nvSpPr>
        <p:spPr>
          <a:xfrm>
            <a:off x="5361438" y="6447225"/>
            <a:ext cx="100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svm</a:t>
            </a:r>
            <a:endParaRPr b="0" i="0" sz="1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" name="Google Shape;175;g247e3648c7a_0_259"/>
          <p:cNvSpPr txBox="1"/>
          <p:nvPr/>
        </p:nvSpPr>
        <p:spPr>
          <a:xfrm>
            <a:off x="7204725" y="6509750"/>
            <a:ext cx="168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multilayer perceptron</a:t>
            </a:r>
            <a:endParaRPr b="0" i="0" sz="1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6" name="Google Shape;176;g247e3648c7a_0_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26" y="4489649"/>
            <a:ext cx="1957600" cy="195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247e3648c7a_0_2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5125" y="4489650"/>
            <a:ext cx="1889194" cy="188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247e3648c7a_0_2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8624" y="4487462"/>
            <a:ext cx="1889200" cy="18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247e3648c7a_0_2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0124" y="4491557"/>
            <a:ext cx="1957600" cy="1953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2001-05-31T14:40:59Z</dcterms:created>
  <dc:creator>Dan Harkey</dc:creator>
</cp:coreProperties>
</file>