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1932" r:id="rId2"/>
    <p:sldId id="1935" r:id="rId3"/>
    <p:sldId id="1986" r:id="rId4"/>
    <p:sldId id="2003" r:id="rId5"/>
    <p:sldId id="2004" r:id="rId6"/>
    <p:sldId id="2006" r:id="rId7"/>
    <p:sldId id="2007" r:id="rId8"/>
    <p:sldId id="2008" r:id="rId9"/>
    <p:sldId id="2009" r:id="rId10"/>
    <p:sldId id="2001" r:id="rId11"/>
  </p:sldIdLst>
  <p:sldSz cx="12192000" cy="6858000"/>
  <p:notesSz cx="7010400" cy="9296400"/>
  <p:defaultTextStyle>
    <a:defPPr>
      <a:defRPr lang="en-US"/>
    </a:defPPr>
    <a:lvl1pPr marL="0" algn="l" defTabSz="457178" rtl="0" eaLnBrk="1" latinLnBrk="0" hangingPunct="1">
      <a:defRPr sz="1900" kern="1200">
        <a:solidFill>
          <a:schemeClr val="tx1"/>
        </a:solidFill>
        <a:latin typeface="+mn-lt"/>
        <a:ea typeface="+mn-ea"/>
        <a:cs typeface="+mn-cs"/>
      </a:defRPr>
    </a:lvl1pPr>
    <a:lvl2pPr marL="457178" algn="l" defTabSz="457178" rtl="0" eaLnBrk="1" latinLnBrk="0" hangingPunct="1">
      <a:defRPr sz="1900" kern="1200">
        <a:solidFill>
          <a:schemeClr val="tx1"/>
        </a:solidFill>
        <a:latin typeface="+mn-lt"/>
        <a:ea typeface="+mn-ea"/>
        <a:cs typeface="+mn-cs"/>
      </a:defRPr>
    </a:lvl2pPr>
    <a:lvl3pPr marL="914354" algn="l" defTabSz="457178" rtl="0" eaLnBrk="1" latinLnBrk="0" hangingPunct="1">
      <a:defRPr sz="1900" kern="1200">
        <a:solidFill>
          <a:schemeClr val="tx1"/>
        </a:solidFill>
        <a:latin typeface="+mn-lt"/>
        <a:ea typeface="+mn-ea"/>
        <a:cs typeface="+mn-cs"/>
      </a:defRPr>
    </a:lvl3pPr>
    <a:lvl4pPr marL="1371532" algn="l" defTabSz="457178" rtl="0" eaLnBrk="1" latinLnBrk="0" hangingPunct="1">
      <a:defRPr sz="1900" kern="1200">
        <a:solidFill>
          <a:schemeClr val="tx1"/>
        </a:solidFill>
        <a:latin typeface="+mn-lt"/>
        <a:ea typeface="+mn-ea"/>
        <a:cs typeface="+mn-cs"/>
      </a:defRPr>
    </a:lvl4pPr>
    <a:lvl5pPr marL="1828709" algn="l" defTabSz="457178" rtl="0" eaLnBrk="1" latinLnBrk="0" hangingPunct="1">
      <a:defRPr sz="1900" kern="1200">
        <a:solidFill>
          <a:schemeClr val="tx1"/>
        </a:solidFill>
        <a:latin typeface="+mn-lt"/>
        <a:ea typeface="+mn-ea"/>
        <a:cs typeface="+mn-cs"/>
      </a:defRPr>
    </a:lvl5pPr>
    <a:lvl6pPr marL="2285886" algn="l" defTabSz="457178" rtl="0" eaLnBrk="1" latinLnBrk="0" hangingPunct="1">
      <a:defRPr sz="1900" kern="1200">
        <a:solidFill>
          <a:schemeClr val="tx1"/>
        </a:solidFill>
        <a:latin typeface="+mn-lt"/>
        <a:ea typeface="+mn-ea"/>
        <a:cs typeface="+mn-cs"/>
      </a:defRPr>
    </a:lvl6pPr>
    <a:lvl7pPr marL="2743062" algn="l" defTabSz="457178" rtl="0" eaLnBrk="1" latinLnBrk="0" hangingPunct="1">
      <a:defRPr sz="1900" kern="1200">
        <a:solidFill>
          <a:schemeClr val="tx1"/>
        </a:solidFill>
        <a:latin typeface="+mn-lt"/>
        <a:ea typeface="+mn-ea"/>
        <a:cs typeface="+mn-cs"/>
      </a:defRPr>
    </a:lvl7pPr>
    <a:lvl8pPr marL="3200240" algn="l" defTabSz="457178" rtl="0" eaLnBrk="1" latinLnBrk="0" hangingPunct="1">
      <a:defRPr sz="1900" kern="1200">
        <a:solidFill>
          <a:schemeClr val="tx1"/>
        </a:solidFill>
        <a:latin typeface="+mn-lt"/>
        <a:ea typeface="+mn-ea"/>
        <a:cs typeface="+mn-cs"/>
      </a:defRPr>
    </a:lvl8pPr>
    <a:lvl9pPr marL="3657418" algn="l" defTabSz="457178"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eqing Liu" initials="XL" lastIdx="34" clrIdx="0">
    <p:extLst/>
  </p:cmAuthor>
  <p:cmAuthor id="2" name="Shang, Jingbo" initials="SJ" lastIdx="4"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8312"/>
    <a:srgbClr val="0000CC"/>
    <a:srgbClr val="0033CC"/>
    <a:srgbClr val="F0CDBC"/>
    <a:srgbClr val="94A088"/>
    <a:srgbClr val="008080"/>
    <a:srgbClr val="BD582C"/>
    <a:srgbClr val="7F7F7F"/>
    <a:srgbClr val="8656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76990" autoAdjust="0"/>
  </p:normalViewPr>
  <p:slideViewPr>
    <p:cSldViewPr snapToGrid="0">
      <p:cViewPr varScale="1">
        <p:scale>
          <a:sx n="72" d="100"/>
          <a:sy n="72" d="100"/>
        </p:scale>
        <p:origin x="340" y="36"/>
      </p:cViewPr>
      <p:guideLst>
        <p:guide orient="horz" pos="2160"/>
        <p:guide pos="3840"/>
      </p:guideLst>
    </p:cSldViewPr>
  </p:slideViewPr>
  <p:outlineViewPr>
    <p:cViewPr>
      <p:scale>
        <a:sx n="33" d="100"/>
        <a:sy n="33" d="100"/>
      </p:scale>
      <p:origin x="0" y="-8358"/>
    </p:cViewPr>
  </p:outlineViewPr>
  <p:notesTextViewPr>
    <p:cViewPr>
      <p:scale>
        <a:sx n="1" d="1"/>
        <a:sy n="1" d="1"/>
      </p:scale>
      <p:origin x="0" y="0"/>
    </p:cViewPr>
  </p:notesTextViewPr>
  <p:sorterViewPr>
    <p:cViewPr varScale="1">
      <p:scale>
        <a:sx n="1" d="1"/>
        <a:sy n="1" d="1"/>
      </p:scale>
      <p:origin x="0" y="-166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EE15ABE1-37DB-A043-A3F3-8CEDAD7E6AC2}" type="datetimeFigureOut">
              <a:rPr lang="en-US" smtClean="0"/>
              <a:t>3/25/2019</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DEBA5D8D-294E-644D-A6CB-46AA25D5480C}" type="slidenum">
              <a:rPr lang="en-US" smtClean="0"/>
              <a:t>‹#›</a:t>
            </a:fld>
            <a:endParaRPr lang="en-US"/>
          </a:p>
        </p:txBody>
      </p:sp>
    </p:spTree>
    <p:extLst>
      <p:ext uri="{BB962C8B-B14F-4D97-AF65-F5344CB8AC3E}">
        <p14:creationId xmlns:p14="http://schemas.microsoft.com/office/powerpoint/2010/main" val="356048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67" tIns="46584" rIns="93167" bIns="46584"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67" tIns="46584" rIns="93167" bIns="46584" rtlCol="0"/>
          <a:lstStyle>
            <a:lvl1pPr algn="r">
              <a:defRPr sz="1200"/>
            </a:lvl1pPr>
          </a:lstStyle>
          <a:p>
            <a:fld id="{F87AF23C-6CAB-4A6A-B3BC-A88F610E0570}" type="datetimeFigureOut">
              <a:rPr lang="en-US" smtClean="0"/>
              <a:t>3/25/2019</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67" tIns="46584" rIns="93167" bIns="46584"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67" tIns="46584" rIns="93167" bIns="4658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9"/>
            <a:ext cx="3037840" cy="466433"/>
          </a:xfrm>
          <a:prstGeom prst="rect">
            <a:avLst/>
          </a:prstGeom>
        </p:spPr>
        <p:txBody>
          <a:bodyPr vert="horz" lIns="93167" tIns="46584" rIns="93167" bIns="46584"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9"/>
            <a:ext cx="3037840" cy="466433"/>
          </a:xfrm>
          <a:prstGeom prst="rect">
            <a:avLst/>
          </a:prstGeom>
        </p:spPr>
        <p:txBody>
          <a:bodyPr vert="horz" lIns="93167" tIns="46584" rIns="93167" bIns="46584" rtlCol="0" anchor="b"/>
          <a:lstStyle>
            <a:lvl1pPr algn="r">
              <a:defRPr sz="1200"/>
            </a:lvl1pPr>
          </a:lstStyle>
          <a:p>
            <a:fld id="{A6F8110F-5CB8-4B7A-89C2-96B671E6053B}" type="slidenum">
              <a:rPr lang="en-US" smtClean="0"/>
              <a:t>‹#›</a:t>
            </a:fld>
            <a:endParaRPr lang="en-US"/>
          </a:p>
        </p:txBody>
      </p:sp>
    </p:spTree>
    <p:extLst>
      <p:ext uri="{BB962C8B-B14F-4D97-AF65-F5344CB8AC3E}">
        <p14:creationId xmlns:p14="http://schemas.microsoft.com/office/powerpoint/2010/main" val="1849144875"/>
      </p:ext>
    </p:extLst>
  </p:cSld>
  <p:clrMap bg1="lt1" tx1="dk1" bg2="lt2" tx2="dk2" accent1="accent1" accent2="accent2" accent3="accent3" accent4="accent4" accent5="accent5" accent6="accent6" hlink="hlink" folHlink="folHlink"/>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F8110F-5CB8-4B7A-89C2-96B671E6053B}" type="slidenum">
              <a:rPr lang="en-US" smtClean="0"/>
              <a:t>1</a:t>
            </a:fld>
            <a:endParaRPr lang="en-US"/>
          </a:p>
        </p:txBody>
      </p:sp>
    </p:spTree>
    <p:extLst>
      <p:ext uri="{BB962C8B-B14F-4D97-AF65-F5344CB8AC3E}">
        <p14:creationId xmlns:p14="http://schemas.microsoft.com/office/powerpoint/2010/main" val="1044550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F8110F-5CB8-4B7A-89C2-96B671E6053B}" type="slidenum">
              <a:rPr lang="en-US" smtClean="0"/>
              <a:t>10</a:t>
            </a:fld>
            <a:endParaRPr lang="en-US"/>
          </a:p>
        </p:txBody>
      </p:sp>
    </p:spTree>
    <p:extLst>
      <p:ext uri="{BB962C8B-B14F-4D97-AF65-F5344CB8AC3E}">
        <p14:creationId xmlns:p14="http://schemas.microsoft.com/office/powerpoint/2010/main" val="1563991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 any information</a:t>
            </a:r>
            <a:r>
              <a:rPr lang="en-US" baseline="0" dirty="0"/>
              <a:t> need to orient the audience what topic you are about to present. </a:t>
            </a:r>
            <a:endParaRPr lang="en-US" dirty="0"/>
          </a:p>
        </p:txBody>
      </p:sp>
      <p:sp>
        <p:nvSpPr>
          <p:cNvPr id="4" name="Slide Number Placeholder 3"/>
          <p:cNvSpPr>
            <a:spLocks noGrp="1"/>
          </p:cNvSpPr>
          <p:nvPr>
            <p:ph type="sldNum" sz="quarter" idx="10"/>
          </p:nvPr>
        </p:nvSpPr>
        <p:spPr/>
        <p:txBody>
          <a:bodyPr/>
          <a:lstStyle/>
          <a:p>
            <a:fld id="{A6F8110F-5CB8-4B7A-89C2-96B671E6053B}" type="slidenum">
              <a:rPr lang="en-US" smtClean="0"/>
              <a:t>2</a:t>
            </a:fld>
            <a:endParaRPr lang="en-US"/>
          </a:p>
        </p:txBody>
      </p:sp>
    </p:spTree>
    <p:extLst>
      <p:ext uri="{BB962C8B-B14F-4D97-AF65-F5344CB8AC3E}">
        <p14:creationId xmlns:p14="http://schemas.microsoft.com/office/powerpoint/2010/main" val="1514922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Motivate. what problem does this technology tries to solve; What is its purpose</a:t>
            </a:r>
          </a:p>
        </p:txBody>
      </p:sp>
      <p:sp>
        <p:nvSpPr>
          <p:cNvPr id="4" name="Slide Number Placeholder 3"/>
          <p:cNvSpPr>
            <a:spLocks noGrp="1"/>
          </p:cNvSpPr>
          <p:nvPr>
            <p:ph type="sldNum" sz="quarter" idx="10"/>
          </p:nvPr>
        </p:nvSpPr>
        <p:spPr/>
        <p:txBody>
          <a:bodyPr/>
          <a:lstStyle/>
          <a:p>
            <a:fld id="{A6F8110F-5CB8-4B7A-89C2-96B671E6053B}" type="slidenum">
              <a:rPr lang="en-US" smtClean="0"/>
              <a:t>3</a:t>
            </a:fld>
            <a:endParaRPr lang="en-US"/>
          </a:p>
        </p:txBody>
      </p:sp>
    </p:spTree>
    <p:extLst>
      <p:ext uri="{BB962C8B-B14F-4D97-AF65-F5344CB8AC3E}">
        <p14:creationId xmlns:p14="http://schemas.microsoft.com/office/powerpoint/2010/main" val="1363681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Identify</a:t>
            </a:r>
            <a:r>
              <a:rPr lang="en-US" sz="1200" kern="1200" baseline="0" dirty="0">
                <a:solidFill>
                  <a:schemeClr val="tx1"/>
                </a:solidFill>
                <a:effectLst/>
                <a:latin typeface="+mn-lt"/>
                <a:ea typeface="+mn-ea"/>
                <a:cs typeface="+mn-cs"/>
              </a:rPr>
              <a:t> possible use cases, examples, problems someone could consider using this technology.</a:t>
            </a:r>
          </a:p>
          <a:p>
            <a:pPr marL="0" marR="0" lvl="0" indent="0" algn="l" defTabSz="914354"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6F8110F-5CB8-4B7A-89C2-96B671E6053B}" type="slidenum">
              <a:rPr lang="en-US" smtClean="0"/>
              <a:t>4</a:t>
            </a:fld>
            <a:endParaRPr lang="en-US"/>
          </a:p>
        </p:txBody>
      </p:sp>
    </p:spTree>
    <p:extLst>
      <p:ext uri="{BB962C8B-B14F-4D97-AF65-F5344CB8AC3E}">
        <p14:creationId xmlns:p14="http://schemas.microsoft.com/office/powerpoint/2010/main" val="486607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Introduce any background, key concepts</a:t>
            </a:r>
            <a:r>
              <a:rPr lang="en-US" sz="1200" kern="1200" baseline="0" dirty="0">
                <a:solidFill>
                  <a:schemeClr val="tx1"/>
                </a:solidFill>
                <a:effectLst/>
                <a:latin typeface="+mn-lt"/>
                <a:ea typeface="+mn-ea"/>
                <a:cs typeface="+mn-cs"/>
              </a:rPr>
              <a:t> and terminology needed for the audience to understand the technology your are presenting.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6F8110F-5CB8-4B7A-89C2-96B671E6053B}" type="slidenum">
              <a:rPr lang="en-US" smtClean="0"/>
              <a:t>5</a:t>
            </a:fld>
            <a:endParaRPr lang="en-US"/>
          </a:p>
        </p:txBody>
      </p:sp>
    </p:spTree>
    <p:extLst>
      <p:ext uri="{BB962C8B-B14F-4D97-AF65-F5344CB8AC3E}">
        <p14:creationId xmlns:p14="http://schemas.microsoft.com/office/powerpoint/2010/main" val="497576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Present a getting tutorial;</a:t>
            </a:r>
            <a:r>
              <a:rPr lang="en-US" sz="1200" kern="1200" baseline="0" dirty="0">
                <a:solidFill>
                  <a:schemeClr val="tx1"/>
                </a:solidFill>
                <a:effectLst/>
                <a:latin typeface="+mn-lt"/>
                <a:ea typeface="+mn-ea"/>
                <a:cs typeface="+mn-cs"/>
              </a:rPr>
              <a:t> this should cover the basic activities for someone to start using the technology and solving a basic problem using this technology (This might need more that one slides)</a:t>
            </a:r>
            <a:endParaRPr lang="en-US" dirty="0"/>
          </a:p>
        </p:txBody>
      </p:sp>
      <p:sp>
        <p:nvSpPr>
          <p:cNvPr id="4" name="Slide Number Placeholder 3"/>
          <p:cNvSpPr>
            <a:spLocks noGrp="1"/>
          </p:cNvSpPr>
          <p:nvPr>
            <p:ph type="sldNum" sz="quarter" idx="10"/>
          </p:nvPr>
        </p:nvSpPr>
        <p:spPr/>
        <p:txBody>
          <a:bodyPr/>
          <a:lstStyle/>
          <a:p>
            <a:fld id="{A6F8110F-5CB8-4B7A-89C2-96B671E6053B}" type="slidenum">
              <a:rPr lang="en-US" smtClean="0"/>
              <a:t>6</a:t>
            </a:fld>
            <a:endParaRPr lang="en-US"/>
          </a:p>
        </p:txBody>
      </p:sp>
    </p:spTree>
    <p:extLst>
      <p:ext uri="{BB962C8B-B14F-4D97-AF65-F5344CB8AC3E}">
        <p14:creationId xmlns:p14="http://schemas.microsoft.com/office/powerpoint/2010/main" val="1289767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Demonstrate a </a:t>
            </a:r>
            <a:r>
              <a:rPr lang="en-US" sz="1200" b="1" kern="1200" dirty="0">
                <a:solidFill>
                  <a:schemeClr val="tx1"/>
                </a:solidFill>
                <a:effectLst/>
                <a:latin typeface="+mn-lt"/>
                <a:ea typeface="+mn-ea"/>
                <a:cs typeface="+mn-cs"/>
              </a:rPr>
              <a:t>non-trivial use case/application</a:t>
            </a:r>
            <a:r>
              <a:rPr lang="en-US" sz="1200" kern="1200" dirty="0">
                <a:solidFill>
                  <a:schemeClr val="tx1"/>
                </a:solidFill>
                <a:effectLst/>
                <a:latin typeface="+mn-lt"/>
                <a:ea typeface="+mn-ea"/>
                <a:cs typeface="+mn-cs"/>
              </a:rPr>
              <a:t> of the technology that you coded/prepared.</a:t>
            </a:r>
            <a:r>
              <a:rPr lang="en-US" sz="1200" kern="1200" baseline="0" dirty="0">
                <a:solidFill>
                  <a:schemeClr val="tx1"/>
                </a:solidFill>
                <a:effectLst/>
                <a:latin typeface="+mn-lt"/>
                <a:ea typeface="+mn-ea"/>
                <a:cs typeface="+mn-cs"/>
              </a:rPr>
              <a:t> This should be a custom example you coded yourself. Possibly this can be an example demonstrating how you could use this technology in your team’s project. You might need more that one slide for this section. </a:t>
            </a:r>
          </a:p>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6F8110F-5CB8-4B7A-89C2-96B671E6053B}" type="slidenum">
              <a:rPr lang="en-US" smtClean="0"/>
              <a:t>7</a:t>
            </a:fld>
            <a:endParaRPr lang="en-US"/>
          </a:p>
        </p:txBody>
      </p:sp>
    </p:spTree>
    <p:extLst>
      <p:ext uri="{BB962C8B-B14F-4D97-AF65-F5344CB8AC3E}">
        <p14:creationId xmlns:p14="http://schemas.microsoft.com/office/powerpoint/2010/main" val="1404400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Resources for further reading.</a:t>
            </a:r>
            <a:r>
              <a:rPr lang="en-US" sz="1200" kern="1200" baseline="0" dirty="0">
                <a:solidFill>
                  <a:schemeClr val="tx1"/>
                </a:solidFill>
                <a:effectLst/>
                <a:latin typeface="+mn-lt"/>
                <a:ea typeface="+mn-ea"/>
                <a:cs typeface="+mn-cs"/>
              </a:rPr>
              <a:t> Provide a list of resources to help your classmates to learn more about this </a:t>
            </a:r>
            <a:r>
              <a:rPr lang="en-US" sz="1200" kern="1200" baseline="0" dirty="0" err="1">
                <a:solidFill>
                  <a:schemeClr val="tx1"/>
                </a:solidFill>
                <a:effectLst/>
                <a:latin typeface="+mn-lt"/>
                <a:ea typeface="+mn-ea"/>
                <a:cs typeface="+mn-cs"/>
              </a:rPr>
              <a:t>technolgy</a:t>
            </a:r>
            <a:r>
              <a:rPr lang="en-US" sz="1200" kern="1200" baseline="0" dirty="0">
                <a:solidFill>
                  <a:schemeClr val="tx1"/>
                </a:solidFill>
                <a:effectLst/>
                <a:latin typeface="+mn-lt"/>
                <a:ea typeface="+mn-ea"/>
                <a:cs typeface="+mn-cs"/>
              </a:rPr>
              <a:t>. </a:t>
            </a:r>
          </a:p>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6F8110F-5CB8-4B7A-89C2-96B671E6053B}" type="slidenum">
              <a:rPr lang="en-US" smtClean="0"/>
              <a:t>8</a:t>
            </a:fld>
            <a:endParaRPr lang="en-US"/>
          </a:p>
        </p:txBody>
      </p:sp>
    </p:spTree>
    <p:extLst>
      <p:ext uri="{BB962C8B-B14F-4D97-AF65-F5344CB8AC3E}">
        <p14:creationId xmlns:p14="http://schemas.microsoft.com/office/powerpoint/2010/main" val="504878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Open</a:t>
            </a:r>
            <a:r>
              <a:rPr lang="en-US" sz="1200" kern="1200" baseline="0" dirty="0">
                <a:solidFill>
                  <a:schemeClr val="tx1"/>
                </a:solidFill>
                <a:effectLst/>
                <a:latin typeface="+mn-lt"/>
                <a:ea typeface="+mn-ea"/>
                <a:cs typeface="+mn-cs"/>
              </a:rPr>
              <a:t> the floor for your classmates and the instructor to ask question about your </a:t>
            </a:r>
            <a:r>
              <a:rPr lang="en-US" sz="1200" kern="1200" baseline="0" dirty="0" err="1">
                <a:solidFill>
                  <a:schemeClr val="tx1"/>
                </a:solidFill>
                <a:effectLst/>
                <a:latin typeface="+mn-lt"/>
                <a:ea typeface="+mn-ea"/>
                <a:cs typeface="+mn-cs"/>
              </a:rPr>
              <a:t>presentaiton</a:t>
            </a:r>
            <a:r>
              <a:rPr lang="en-US" sz="1200" kern="1200" baseline="0" dirty="0">
                <a:solidFill>
                  <a:schemeClr val="tx1"/>
                </a:solidFill>
                <a:effectLst/>
                <a:latin typeface="+mn-lt"/>
                <a:ea typeface="+mn-ea"/>
                <a:cs typeface="+mn-cs"/>
              </a:rPr>
              <a:t>. </a:t>
            </a:r>
          </a:p>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6F8110F-5CB8-4B7A-89C2-96B671E6053B}" type="slidenum">
              <a:rPr lang="en-US" smtClean="0"/>
              <a:t>9</a:t>
            </a:fld>
            <a:endParaRPr lang="en-US"/>
          </a:p>
        </p:txBody>
      </p:sp>
    </p:spTree>
    <p:extLst>
      <p:ext uri="{BB962C8B-B14F-4D97-AF65-F5344CB8AC3E}">
        <p14:creationId xmlns:p14="http://schemas.microsoft.com/office/powerpoint/2010/main" val="1867709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Rectangle 2"/>
          <p:cNvSpPr/>
          <p:nvPr userDrawn="1"/>
        </p:nvSpPr>
        <p:spPr>
          <a:xfrm>
            <a:off x="0" y="0"/>
            <a:ext cx="12192000" cy="935665"/>
          </a:xfrm>
          <a:prstGeom prst="rect">
            <a:avLst/>
          </a:prstGeom>
          <a:solidFill>
            <a:srgbClr val="0070C0">
              <a:alpha val="82000"/>
            </a:srgbClr>
          </a:solidFill>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4" name="Title 3"/>
          <p:cNvSpPr>
            <a:spLocks noGrp="1"/>
          </p:cNvSpPr>
          <p:nvPr>
            <p:ph type="title"/>
          </p:nvPr>
        </p:nvSpPr>
        <p:spPr>
          <a:xfrm>
            <a:off x="411018" y="1103093"/>
            <a:ext cx="11369963" cy="673979"/>
          </a:xfrm>
        </p:spPr>
        <p:txBody>
          <a:bodyPr/>
          <a:lstStyle>
            <a:lvl1pPr>
              <a:defRPr>
                <a:latin typeface="+mn-lt"/>
              </a:defRPr>
            </a:lvl1pPr>
          </a:lstStyle>
          <a:p>
            <a:r>
              <a:rPr lang="en-US" dirty="0"/>
              <a:t>Click to edit Master title style</a:t>
            </a:r>
          </a:p>
        </p:txBody>
      </p:sp>
      <p:sp>
        <p:nvSpPr>
          <p:cNvPr id="7" name="TextBox 6"/>
          <p:cNvSpPr txBox="1"/>
          <p:nvPr userDrawn="1"/>
        </p:nvSpPr>
        <p:spPr>
          <a:xfrm>
            <a:off x="7247467" y="270866"/>
            <a:ext cx="4788589" cy="461665"/>
          </a:xfrm>
          <a:prstGeom prst="rect">
            <a:avLst/>
          </a:prstGeom>
          <a:noFill/>
        </p:spPr>
        <p:txBody>
          <a:bodyPr wrap="square" rtlCol="0">
            <a:spAutoFit/>
          </a:bodyPr>
          <a:lstStyle/>
          <a:p>
            <a:pPr algn="r"/>
            <a:r>
              <a:rPr lang="en-US" sz="2400" dirty="0">
                <a:solidFill>
                  <a:schemeClr val="bg1"/>
                </a:solidFill>
              </a:rPr>
              <a:t>CUS1166</a:t>
            </a:r>
            <a:r>
              <a:rPr lang="en-US" sz="2400" baseline="0" dirty="0">
                <a:solidFill>
                  <a:schemeClr val="bg1"/>
                </a:solidFill>
              </a:rPr>
              <a:t> </a:t>
            </a:r>
            <a:r>
              <a:rPr lang="mr-IN" sz="2400" baseline="0" dirty="0">
                <a:solidFill>
                  <a:schemeClr val="bg1"/>
                </a:solidFill>
              </a:rPr>
              <a:t>–</a:t>
            </a:r>
            <a:r>
              <a:rPr lang="en-US" sz="2400" baseline="0" dirty="0">
                <a:solidFill>
                  <a:schemeClr val="bg1"/>
                </a:solidFill>
              </a:rPr>
              <a:t> Technology Presentation</a:t>
            </a:r>
            <a:endParaRPr lang="en-US" sz="2400" dirty="0">
              <a:solidFill>
                <a:schemeClr val="bg1"/>
              </a:solidFill>
            </a:endParaRPr>
          </a:p>
        </p:txBody>
      </p:sp>
      <p:sp>
        <p:nvSpPr>
          <p:cNvPr id="9" name="Rectangle 8"/>
          <p:cNvSpPr/>
          <p:nvPr userDrawn="1"/>
        </p:nvSpPr>
        <p:spPr>
          <a:xfrm>
            <a:off x="-1" y="6390167"/>
            <a:ext cx="12192000" cy="935665"/>
          </a:xfrm>
          <a:prstGeom prst="rect">
            <a:avLst/>
          </a:prstGeom>
          <a:solidFill>
            <a:srgbClr val="0070C0">
              <a:alpha val="82000"/>
            </a:srgbClr>
          </a:solidFill>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6" name="TextBox 5"/>
          <p:cNvSpPr txBox="1"/>
          <p:nvPr userDrawn="1"/>
        </p:nvSpPr>
        <p:spPr>
          <a:xfrm>
            <a:off x="7506586" y="6390167"/>
            <a:ext cx="4529470" cy="461665"/>
          </a:xfrm>
          <a:prstGeom prst="rect">
            <a:avLst/>
          </a:prstGeom>
          <a:noFill/>
        </p:spPr>
        <p:txBody>
          <a:bodyPr wrap="square" rtlCol="0">
            <a:spAutoFit/>
          </a:bodyPr>
          <a:lstStyle/>
          <a:p>
            <a:pPr algn="r"/>
            <a:r>
              <a:rPr lang="en-US" sz="2400" dirty="0">
                <a:solidFill>
                  <a:schemeClr val="bg1"/>
                </a:solidFill>
              </a:rPr>
              <a:t>Dr. Christoforos</a:t>
            </a:r>
            <a:r>
              <a:rPr lang="en-US" sz="2400" baseline="0" dirty="0">
                <a:solidFill>
                  <a:schemeClr val="bg1"/>
                </a:solidFill>
              </a:rPr>
              <a:t> Christoforou</a:t>
            </a:r>
            <a:endParaRPr lang="en-US" sz="2400" dirty="0">
              <a:solidFill>
                <a:schemeClr val="bg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0985" y="286607"/>
            <a:ext cx="11369963" cy="673979"/>
          </a:xfrm>
          <a:prstGeom prst="rect">
            <a:avLst/>
          </a:prstGeom>
        </p:spPr>
        <p:txBody>
          <a:bodyPr vert="horz" lIns="91436" tIns="45718" rIns="91436" bIns="45718" rtlCol="0" anchor="b">
            <a:normAutofit/>
          </a:bodyPr>
          <a:lstStyle/>
          <a:p>
            <a:r>
              <a:rPr lang="en-US" dirty="0"/>
              <a:t>Click to edit Master title style</a:t>
            </a:r>
          </a:p>
        </p:txBody>
      </p:sp>
      <p:sp>
        <p:nvSpPr>
          <p:cNvPr id="3" name="Text Placeholder 2"/>
          <p:cNvSpPr>
            <a:spLocks noGrp="1"/>
          </p:cNvSpPr>
          <p:nvPr>
            <p:ph type="body" idx="1"/>
          </p:nvPr>
        </p:nvSpPr>
        <p:spPr>
          <a:xfrm>
            <a:off x="350983" y="1219203"/>
            <a:ext cx="11406908" cy="5209309"/>
          </a:xfrm>
          <a:prstGeom prst="rect">
            <a:avLst/>
          </a:prstGeom>
        </p:spPr>
        <p:txBody>
          <a:bodyPr vert="horz" lIns="91436" tIns="45718" rIns="91436" bIns="45718" rtlCol="0">
            <a:noAutofit/>
          </a:bodyPr>
          <a:lstStyle/>
          <a:p>
            <a:pPr lvl="0"/>
            <a:r>
              <a:rPr lang="en-US" dirty="0"/>
              <a:t> Click to edit Master text styles</a:t>
            </a:r>
          </a:p>
          <a:p>
            <a:pPr lvl="1"/>
            <a:r>
              <a:rPr lang="en-US" dirty="0"/>
              <a:t> Second level</a:t>
            </a:r>
          </a:p>
          <a:p>
            <a:pPr lvl="2"/>
            <a:r>
              <a:rPr lang="en-US" dirty="0"/>
              <a:t> Third level</a:t>
            </a:r>
          </a:p>
          <a:p>
            <a:pPr lvl="3"/>
            <a:r>
              <a:rPr lang="en-US" dirty="0"/>
              <a:t> Fourth level</a:t>
            </a:r>
          </a:p>
          <a:p>
            <a:pPr lvl="4"/>
            <a:r>
              <a:rPr lang="en-US" dirty="0"/>
              <a:t> Fifth level</a:t>
            </a:r>
          </a:p>
        </p:txBody>
      </p:sp>
      <p:sp>
        <p:nvSpPr>
          <p:cNvPr id="12" name="Slide Number Placeholder 5"/>
          <p:cNvSpPr txBox="1">
            <a:spLocks/>
          </p:cNvSpPr>
          <p:nvPr userDrawn="1"/>
        </p:nvSpPr>
        <p:spPr>
          <a:xfrm>
            <a:off x="0" y="6565686"/>
            <a:ext cx="1066800" cy="273844"/>
          </a:xfrm>
          <a:prstGeom prst="rect">
            <a:avLst/>
          </a:prstGeom>
        </p:spPr>
        <p:txBody>
          <a:bodyPr lIns="91436" tIns="45718" rIns="91436" bIns="45718"/>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4F2234-F0AC-4578-99CD-21C2B01FA7D4}" type="slidenum">
              <a:rPr lang="en-US" sz="1600" b="0" smtClean="0"/>
              <a:pPr/>
              <a:t>‹#›</a:t>
            </a:fld>
            <a:endParaRPr lang="en-US" sz="1600" b="0" dirty="0"/>
          </a:p>
        </p:txBody>
      </p:sp>
    </p:spTree>
  </p:cSld>
  <p:clrMap bg1="lt1" tx1="dk1" bg2="lt2" tx2="dk2" accent1="accent1" accent2="accent2" accent3="accent3" accent4="accent4" accent5="accent5" accent6="accent6" hlink="hlink" folHlink="folHlink"/>
  <p:sldLayoutIdLst>
    <p:sldLayoutId id="2147483686" r:id="rId1"/>
  </p:sldLayoutIdLst>
  <p:hf hdr="0" ftr="0" dt="0"/>
  <p:txStyles>
    <p:titleStyle>
      <a:lvl1pPr algn="ctr" defTabSz="914354" rtl="0" eaLnBrk="1" latinLnBrk="0" hangingPunct="1">
        <a:lnSpc>
          <a:spcPct val="85000"/>
        </a:lnSpc>
        <a:spcBef>
          <a:spcPct val="0"/>
        </a:spcBef>
        <a:buNone/>
        <a:defRPr sz="4400" kern="1200" spc="-51" baseline="0">
          <a:solidFill>
            <a:schemeClr val="tx1"/>
          </a:solidFill>
          <a:effectLst>
            <a:outerShdw blurRad="50800" dist="38100" dir="2700000" algn="tl" rotWithShape="0">
              <a:prstClr val="black">
                <a:alpha val="40000"/>
              </a:prstClr>
            </a:outerShdw>
          </a:effectLst>
          <a:latin typeface="Berlin Sans FB Demi" panose="020E0802020502020306" pitchFamily="34" charset="0"/>
          <a:ea typeface="+mj-ea"/>
          <a:cs typeface="+mj-cs"/>
        </a:defRPr>
      </a:lvl1pPr>
    </p:titleStyle>
    <p:body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p:bodyStyle>
    <p:otherStyle>
      <a:defPPr>
        <a:defRPr lang="en-US"/>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mattupstate/flask-mail"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github.com/ckwong1601/CUS1166-FlaskMail.git" TargetMode="External"/><Relationship Id="rId5" Type="http://schemas.openxmlformats.org/officeDocument/2006/relationships/hyperlink" Target="https://pythonprogramming.net/flask-email-tutorial/" TargetMode="External"/><Relationship Id="rId4" Type="http://schemas.openxmlformats.org/officeDocument/2006/relationships/hyperlink" Target="https://pythonhosted.org/Flask-Mail/"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947" y="2378204"/>
            <a:ext cx="11369963" cy="673979"/>
          </a:xfrm>
        </p:spPr>
        <p:txBody>
          <a:bodyPr>
            <a:normAutofit fontScale="90000"/>
          </a:bodyPr>
          <a:lstStyle/>
          <a:p>
            <a:r>
              <a:rPr lang="en-US" altLang="en-US" dirty="0"/>
              <a:t>CUS1166 </a:t>
            </a:r>
            <a:r>
              <a:rPr lang="mr-IN" altLang="en-US" dirty="0"/>
              <a:t>–</a:t>
            </a:r>
            <a:r>
              <a:rPr lang="en-US" altLang="en-US" dirty="0"/>
              <a:t> Software Engineering </a:t>
            </a:r>
            <a:br>
              <a:rPr lang="en-US" altLang="en-US" dirty="0"/>
            </a:br>
            <a:br>
              <a:rPr lang="en-US" altLang="en-US" dirty="0"/>
            </a:br>
            <a:r>
              <a:rPr lang="en-US" altLang="en-US" dirty="0"/>
              <a:t>Technology Presentation </a:t>
            </a:r>
            <a:endParaRPr lang="en-US" dirty="0"/>
          </a:p>
        </p:txBody>
      </p:sp>
      <p:sp>
        <p:nvSpPr>
          <p:cNvPr id="23" name="Content Placeholder 2"/>
          <p:cNvSpPr txBox="1">
            <a:spLocks/>
          </p:cNvSpPr>
          <p:nvPr/>
        </p:nvSpPr>
        <p:spPr>
          <a:xfrm>
            <a:off x="428947" y="3526365"/>
            <a:ext cx="11369963" cy="2462059"/>
          </a:xfrm>
          <a:prstGeom prst="rect">
            <a:avLst/>
          </a:prstGeom>
        </p:spPr>
        <p:txBody>
          <a:bodyPr/>
          <a:lst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pPr marL="0" indent="0" algn="ctr">
              <a:buFont typeface="Wingdings" panose="05000000000000000000" pitchFamily="2" charset="2"/>
              <a:buNone/>
            </a:pPr>
            <a:r>
              <a:rPr lang="en-US" sz="2800" b="1" dirty="0"/>
              <a:t>Flask-Mail</a:t>
            </a:r>
          </a:p>
          <a:p>
            <a:pPr marL="0" indent="0" algn="ctr">
              <a:buFont typeface="Wingdings" panose="05000000000000000000" pitchFamily="2" charset="2"/>
              <a:buNone/>
            </a:pPr>
            <a:r>
              <a:rPr lang="en-US" sz="2800" dirty="0"/>
              <a:t>Calvin Kwong</a:t>
            </a:r>
          </a:p>
          <a:p>
            <a:pPr marL="0" indent="0" algn="ctr">
              <a:buFont typeface="Wingdings" panose="05000000000000000000" pitchFamily="2" charset="2"/>
              <a:buNone/>
            </a:pPr>
            <a:r>
              <a:rPr lang="en-US" sz="2800" dirty="0"/>
              <a:t>March 25, 2019</a:t>
            </a:r>
          </a:p>
          <a:p>
            <a:pPr marL="0" indent="0">
              <a:buFont typeface="Wingdings" panose="05000000000000000000" pitchFamily="2" charset="2"/>
              <a:buNone/>
            </a:pPr>
            <a:endParaRPr lang="en-US" sz="2800" dirty="0"/>
          </a:p>
        </p:txBody>
      </p:sp>
    </p:spTree>
    <p:extLst>
      <p:ext uri="{BB962C8B-B14F-4D97-AF65-F5344CB8AC3E}">
        <p14:creationId xmlns:p14="http://schemas.microsoft.com/office/powerpoint/2010/main" val="447012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3991285" y="2859736"/>
            <a:ext cx="4428565" cy="894497"/>
          </a:xfrm>
          <a:prstGeom prst="rect">
            <a:avLst/>
          </a:prstGeom>
        </p:spPr>
        <p:txBody>
          <a:bodyPr/>
          <a:lst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endParaRPr lang="en-US" dirty="0"/>
          </a:p>
        </p:txBody>
      </p:sp>
      <p:sp>
        <p:nvSpPr>
          <p:cNvPr id="7" name="Content Placeholder 2"/>
          <p:cNvSpPr txBox="1">
            <a:spLocks/>
          </p:cNvSpPr>
          <p:nvPr/>
        </p:nvSpPr>
        <p:spPr>
          <a:xfrm>
            <a:off x="5303668" y="2981751"/>
            <a:ext cx="1803798" cy="894497"/>
          </a:xfrm>
          <a:prstGeom prst="rect">
            <a:avLst/>
          </a:prstGeom>
        </p:spPr>
        <p:txBody>
          <a:bodyPr/>
          <a:lst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pPr marL="0" indent="0">
              <a:buFont typeface="Wingdings" panose="05000000000000000000" pitchFamily="2" charset="2"/>
              <a:buNone/>
            </a:pPr>
            <a:r>
              <a:rPr lang="en-US" b="1" dirty="0"/>
              <a:t>Thank you!!!</a:t>
            </a:r>
          </a:p>
        </p:txBody>
      </p:sp>
    </p:spTree>
    <p:extLst>
      <p:ext uri="{BB962C8B-B14F-4D97-AF65-F5344CB8AC3E}">
        <p14:creationId xmlns:p14="http://schemas.microsoft.com/office/powerpoint/2010/main" val="288604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a:solidFill>
                  <a:schemeClr val="bg1"/>
                </a:solidFill>
              </a:rPr>
              <a:t>Overview</a:t>
            </a:r>
          </a:p>
        </p:txBody>
      </p:sp>
      <p:sp>
        <p:nvSpPr>
          <p:cNvPr id="2" name="TextBox 1">
            <a:extLst>
              <a:ext uri="{FF2B5EF4-FFF2-40B4-BE49-F238E27FC236}">
                <a16:creationId xmlns:a16="http://schemas.microsoft.com/office/drawing/2014/main" id="{8B2DA3FA-A7F8-4FB5-80C5-493E804DEDBF}"/>
              </a:ext>
            </a:extLst>
          </p:cNvPr>
          <p:cNvSpPr txBox="1"/>
          <p:nvPr/>
        </p:nvSpPr>
        <p:spPr>
          <a:xfrm>
            <a:off x="1110343" y="1295400"/>
            <a:ext cx="10504714" cy="2970044"/>
          </a:xfrm>
          <a:prstGeom prst="rect">
            <a:avLst/>
          </a:prstGeom>
          <a:noFill/>
        </p:spPr>
        <p:txBody>
          <a:bodyPr wrap="square" rtlCol="0">
            <a:spAutoFit/>
          </a:bodyPr>
          <a:lstStyle/>
          <a:p>
            <a:pPr marL="342900" indent="-342900">
              <a:buClr>
                <a:schemeClr val="bg2">
                  <a:lumMod val="50000"/>
                </a:schemeClr>
              </a:buClr>
              <a:buFont typeface="Wingdings" panose="05000000000000000000" pitchFamily="2" charset="2"/>
              <a:buChar char="Ø"/>
            </a:pPr>
            <a:r>
              <a:rPr lang="en-US" sz="2400" dirty="0"/>
              <a:t>Many applications will require sending e-mails to users.</a:t>
            </a:r>
          </a:p>
          <a:p>
            <a:pPr marL="342900" indent="-342900">
              <a:buClr>
                <a:schemeClr val="bg2">
                  <a:lumMod val="50000"/>
                </a:schemeClr>
              </a:buClr>
              <a:buFont typeface="Wingdings" panose="05000000000000000000" pitchFamily="2" charset="2"/>
              <a:buChar char="Ø"/>
            </a:pPr>
            <a:endParaRPr lang="en-US" sz="2400" dirty="0"/>
          </a:p>
          <a:p>
            <a:pPr marL="342900" indent="-342900">
              <a:buClr>
                <a:schemeClr val="bg2">
                  <a:lumMod val="50000"/>
                </a:schemeClr>
              </a:buClr>
              <a:buFont typeface="Wingdings" panose="05000000000000000000" pitchFamily="2" charset="2"/>
              <a:buChar char="Ø"/>
            </a:pPr>
            <a:r>
              <a:rPr lang="en-US" sz="2400" dirty="0"/>
              <a:t>Flask-mail allows you to set up an SMTP server connection with your Flask application.</a:t>
            </a:r>
          </a:p>
          <a:p>
            <a:pPr marL="342900" indent="-342900">
              <a:buClr>
                <a:schemeClr val="bg2">
                  <a:lumMod val="50000"/>
                </a:schemeClr>
              </a:buClr>
              <a:buFont typeface="Wingdings" panose="05000000000000000000" pitchFamily="2" charset="2"/>
              <a:buChar char="Ø"/>
            </a:pPr>
            <a:endParaRPr lang="en-US" sz="2400" dirty="0"/>
          </a:p>
          <a:p>
            <a:pPr marL="342900" indent="-342900">
              <a:buClr>
                <a:schemeClr val="bg2">
                  <a:lumMod val="50000"/>
                </a:schemeClr>
              </a:buClr>
              <a:buFont typeface="Wingdings" panose="05000000000000000000" pitchFamily="2" charset="2"/>
              <a:buChar char="Ø"/>
            </a:pPr>
            <a:r>
              <a:rPr lang="en-US" sz="2400" dirty="0"/>
              <a:t>You can use the module in order to send emails to users of your website or service.</a:t>
            </a:r>
            <a:endParaRPr lang="en-US" dirty="0"/>
          </a:p>
          <a:p>
            <a:pPr marL="342900" indent="-342900">
              <a:buClr>
                <a:schemeClr val="bg2">
                  <a:lumMod val="50000"/>
                </a:schemeClr>
              </a:buClr>
              <a:buFont typeface="Wingdings" panose="05000000000000000000" pitchFamily="2" charset="2"/>
              <a:buChar char="Ø"/>
            </a:pPr>
            <a:endParaRPr lang="en-US" dirty="0"/>
          </a:p>
        </p:txBody>
      </p:sp>
    </p:spTree>
    <p:extLst>
      <p:ext uri="{BB962C8B-B14F-4D97-AF65-F5344CB8AC3E}">
        <p14:creationId xmlns:p14="http://schemas.microsoft.com/office/powerpoint/2010/main" val="2108821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a:solidFill>
                  <a:schemeClr val="bg1"/>
                </a:solidFill>
              </a:rPr>
              <a:t>Purpose/Goal of Technology</a:t>
            </a:r>
          </a:p>
        </p:txBody>
      </p:sp>
      <p:sp>
        <p:nvSpPr>
          <p:cNvPr id="3" name="TextBox 2">
            <a:extLst>
              <a:ext uri="{FF2B5EF4-FFF2-40B4-BE49-F238E27FC236}">
                <a16:creationId xmlns:a16="http://schemas.microsoft.com/office/drawing/2014/main" id="{922E8580-AF99-4A9B-807E-95BF0A1E4B0C}"/>
              </a:ext>
            </a:extLst>
          </p:cNvPr>
          <p:cNvSpPr txBox="1"/>
          <p:nvPr/>
        </p:nvSpPr>
        <p:spPr>
          <a:xfrm>
            <a:off x="1110343" y="1295400"/>
            <a:ext cx="10504714" cy="4370427"/>
          </a:xfrm>
          <a:prstGeom prst="rect">
            <a:avLst/>
          </a:prstGeom>
          <a:noFill/>
        </p:spPr>
        <p:txBody>
          <a:bodyPr wrap="square" rtlCol="0">
            <a:spAutoFit/>
          </a:bodyPr>
          <a:lstStyle/>
          <a:p>
            <a:pPr marL="342900" indent="-342900">
              <a:buClr>
                <a:schemeClr val="bg2">
                  <a:lumMod val="50000"/>
                </a:schemeClr>
              </a:buClr>
              <a:buFont typeface="Wingdings" panose="05000000000000000000" pitchFamily="2" charset="2"/>
              <a:buChar char="Ø"/>
            </a:pPr>
            <a:r>
              <a:rPr lang="en-US" sz="2400" dirty="0"/>
              <a:t>Flask-mail makes it easy to send emails containing text or html from views and functional code.</a:t>
            </a:r>
          </a:p>
          <a:p>
            <a:pPr>
              <a:buClr>
                <a:schemeClr val="bg2">
                  <a:lumMod val="50000"/>
                </a:schemeClr>
              </a:buClr>
            </a:pPr>
            <a:endParaRPr lang="en-US" sz="2400" dirty="0"/>
          </a:p>
          <a:p>
            <a:pPr marL="342900" indent="-342900">
              <a:buClr>
                <a:schemeClr val="bg2">
                  <a:lumMod val="50000"/>
                </a:schemeClr>
              </a:buClr>
              <a:buFont typeface="Wingdings" panose="05000000000000000000" pitchFamily="2" charset="2"/>
              <a:buChar char="Ø"/>
            </a:pPr>
            <a:r>
              <a:rPr lang="en-US" sz="2400" dirty="0"/>
              <a:t>Much easier to setup than </a:t>
            </a:r>
            <a:r>
              <a:rPr lang="en-US" sz="2400" dirty="0" err="1"/>
              <a:t>smtplib</a:t>
            </a:r>
            <a:r>
              <a:rPr lang="en-US" sz="2400" dirty="0"/>
              <a:t> or comparable modules if you already have a Flask application</a:t>
            </a:r>
          </a:p>
          <a:p>
            <a:pPr marL="342900" indent="-342900">
              <a:buClr>
                <a:schemeClr val="bg2">
                  <a:lumMod val="50000"/>
                </a:schemeClr>
              </a:buClr>
              <a:buFont typeface="Wingdings" panose="05000000000000000000" pitchFamily="2" charset="2"/>
              <a:buChar char="Ø"/>
            </a:pPr>
            <a:endParaRPr lang="en-US" sz="2400" dirty="0"/>
          </a:p>
          <a:p>
            <a:pPr marL="342900" indent="-342900">
              <a:buClr>
                <a:schemeClr val="bg2">
                  <a:lumMod val="50000"/>
                </a:schemeClr>
              </a:buClr>
              <a:buFont typeface="Wingdings" panose="05000000000000000000" pitchFamily="2" charset="2"/>
              <a:buChar char="Ø"/>
            </a:pPr>
            <a:r>
              <a:rPr lang="en-US" sz="2400" dirty="0"/>
              <a:t>Streamlines the process of connecting to an external SMTP server from an email provider</a:t>
            </a:r>
          </a:p>
          <a:p>
            <a:pPr marL="342900" indent="-342900">
              <a:buClr>
                <a:schemeClr val="bg2">
                  <a:lumMod val="50000"/>
                </a:schemeClr>
              </a:buClr>
              <a:buFont typeface="Wingdings" panose="05000000000000000000" pitchFamily="2" charset="2"/>
              <a:buChar char="Ø"/>
            </a:pPr>
            <a:endParaRPr lang="en-US" sz="2400" dirty="0"/>
          </a:p>
          <a:p>
            <a:pPr marL="342900" indent="-342900">
              <a:buClr>
                <a:schemeClr val="bg2">
                  <a:lumMod val="50000"/>
                </a:schemeClr>
              </a:buClr>
              <a:buFont typeface="Wingdings" panose="05000000000000000000" pitchFamily="2" charset="2"/>
              <a:buChar char="Ø"/>
            </a:pPr>
            <a:r>
              <a:rPr lang="en-US" sz="2400" dirty="0"/>
              <a:t>Allows you to send html, attachments, or bulk email</a:t>
            </a:r>
          </a:p>
          <a:p>
            <a:pPr marL="342900" indent="-342900">
              <a:buClr>
                <a:schemeClr val="bg2">
                  <a:lumMod val="50000"/>
                </a:schemeClr>
              </a:buClr>
              <a:buFont typeface="Wingdings" panose="05000000000000000000" pitchFamily="2" charset="2"/>
              <a:buChar char="Ø"/>
            </a:pPr>
            <a:endParaRPr lang="en-US" dirty="0"/>
          </a:p>
          <a:p>
            <a:pPr marL="342900" indent="-342900">
              <a:buClr>
                <a:schemeClr val="bg2">
                  <a:lumMod val="50000"/>
                </a:schemeClr>
              </a:buClr>
              <a:buFont typeface="Wingdings" panose="05000000000000000000" pitchFamily="2" charset="2"/>
              <a:buChar char="Ø"/>
            </a:pPr>
            <a:endParaRPr lang="en-US" dirty="0"/>
          </a:p>
        </p:txBody>
      </p:sp>
    </p:spTree>
    <p:extLst>
      <p:ext uri="{BB962C8B-B14F-4D97-AF65-F5344CB8AC3E}">
        <p14:creationId xmlns:p14="http://schemas.microsoft.com/office/powerpoint/2010/main" val="851433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6346" y="271862"/>
            <a:ext cx="7853082" cy="461665"/>
          </a:xfrm>
          <a:prstGeom prst="rect">
            <a:avLst/>
          </a:prstGeom>
          <a:noFill/>
        </p:spPr>
        <p:txBody>
          <a:bodyPr wrap="square" rtlCol="0">
            <a:spAutoFit/>
          </a:bodyPr>
          <a:lstStyle/>
          <a:p>
            <a:r>
              <a:rPr lang="en-US" sz="2400" dirty="0">
                <a:solidFill>
                  <a:schemeClr val="bg1"/>
                </a:solidFill>
              </a:rPr>
              <a:t>Use Cases/Examples/ Applications</a:t>
            </a:r>
          </a:p>
        </p:txBody>
      </p:sp>
      <p:sp>
        <p:nvSpPr>
          <p:cNvPr id="4" name="TextBox 3">
            <a:extLst>
              <a:ext uri="{FF2B5EF4-FFF2-40B4-BE49-F238E27FC236}">
                <a16:creationId xmlns:a16="http://schemas.microsoft.com/office/drawing/2014/main" id="{4E9B06F2-929F-4E2A-A55E-9AF90440CD92}"/>
              </a:ext>
            </a:extLst>
          </p:cNvPr>
          <p:cNvSpPr txBox="1"/>
          <p:nvPr/>
        </p:nvSpPr>
        <p:spPr>
          <a:xfrm>
            <a:off x="1110343" y="1295400"/>
            <a:ext cx="10504714" cy="3262432"/>
          </a:xfrm>
          <a:prstGeom prst="rect">
            <a:avLst/>
          </a:prstGeom>
          <a:noFill/>
        </p:spPr>
        <p:txBody>
          <a:bodyPr wrap="square" rtlCol="0">
            <a:spAutoFit/>
          </a:bodyPr>
          <a:lstStyle/>
          <a:p>
            <a:pPr marL="342900" indent="-342900">
              <a:buClr>
                <a:schemeClr val="bg2">
                  <a:lumMod val="50000"/>
                </a:schemeClr>
              </a:buClr>
              <a:buFont typeface="Wingdings" panose="05000000000000000000" pitchFamily="2" charset="2"/>
              <a:buChar char="Ø"/>
            </a:pPr>
            <a:r>
              <a:rPr lang="en-US" sz="2400" dirty="0"/>
              <a:t>E-mail authentication upon account creation</a:t>
            </a:r>
          </a:p>
          <a:p>
            <a:pPr marL="342900" indent="-342900">
              <a:buClr>
                <a:schemeClr val="bg2">
                  <a:lumMod val="50000"/>
                </a:schemeClr>
              </a:buClr>
              <a:buFont typeface="Wingdings" panose="05000000000000000000" pitchFamily="2" charset="2"/>
              <a:buChar char="Ø"/>
            </a:pPr>
            <a:r>
              <a:rPr lang="en-US" sz="2400" dirty="0"/>
              <a:t>Forgot my password functionality</a:t>
            </a:r>
          </a:p>
          <a:p>
            <a:pPr marL="342900" indent="-342900">
              <a:buClr>
                <a:schemeClr val="bg2">
                  <a:lumMod val="50000"/>
                </a:schemeClr>
              </a:buClr>
              <a:buFont typeface="Wingdings" panose="05000000000000000000" pitchFamily="2" charset="2"/>
              <a:buChar char="Ø"/>
            </a:pPr>
            <a:r>
              <a:rPr lang="en-US" sz="2400" dirty="0"/>
              <a:t>Sending confirmation emails about significant actions</a:t>
            </a:r>
          </a:p>
          <a:p>
            <a:pPr marL="342900" indent="-342900">
              <a:buClr>
                <a:schemeClr val="bg2">
                  <a:lumMod val="50000"/>
                </a:schemeClr>
              </a:buClr>
              <a:buFont typeface="Wingdings" panose="05000000000000000000" pitchFamily="2" charset="2"/>
              <a:buChar char="Ø"/>
            </a:pPr>
            <a:r>
              <a:rPr lang="en-US" sz="2400" dirty="0"/>
              <a:t>Providing users notifications about occurring events (notifications, messages, sales, etc.)</a:t>
            </a:r>
          </a:p>
          <a:p>
            <a:pPr marL="342900" indent="-342900">
              <a:buClr>
                <a:schemeClr val="bg2">
                  <a:lumMod val="50000"/>
                </a:schemeClr>
              </a:buClr>
              <a:buFont typeface="Wingdings" panose="05000000000000000000" pitchFamily="2" charset="2"/>
              <a:buChar char="Ø"/>
            </a:pPr>
            <a:r>
              <a:rPr lang="en-US" sz="2400" dirty="0"/>
              <a:t>Automation of bulk emails such as a letter to an entire department</a:t>
            </a:r>
          </a:p>
          <a:p>
            <a:pPr marL="342900" indent="-342900">
              <a:buClr>
                <a:schemeClr val="bg2">
                  <a:lumMod val="50000"/>
                </a:schemeClr>
              </a:buClr>
              <a:buFont typeface="Wingdings" panose="05000000000000000000" pitchFamily="2" charset="2"/>
              <a:buChar char="Ø"/>
            </a:pPr>
            <a:endParaRPr lang="en-US" sz="2400" dirty="0"/>
          </a:p>
          <a:p>
            <a:pPr marL="342900" indent="-342900">
              <a:buClr>
                <a:schemeClr val="bg2">
                  <a:lumMod val="50000"/>
                </a:schemeClr>
              </a:buClr>
              <a:buFont typeface="Wingdings" panose="05000000000000000000" pitchFamily="2" charset="2"/>
              <a:buChar char="Ø"/>
            </a:pPr>
            <a:endParaRPr lang="en-US" dirty="0"/>
          </a:p>
          <a:p>
            <a:pPr marL="342900" indent="-342900">
              <a:buClr>
                <a:schemeClr val="bg2">
                  <a:lumMod val="50000"/>
                </a:schemeClr>
              </a:buClr>
              <a:buFont typeface="Wingdings" panose="05000000000000000000" pitchFamily="2" charset="2"/>
              <a:buChar char="Ø"/>
            </a:pPr>
            <a:endParaRPr lang="en-US" dirty="0"/>
          </a:p>
        </p:txBody>
      </p:sp>
    </p:spTree>
    <p:extLst>
      <p:ext uri="{BB962C8B-B14F-4D97-AF65-F5344CB8AC3E}">
        <p14:creationId xmlns:p14="http://schemas.microsoft.com/office/powerpoint/2010/main" val="1304976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a:solidFill>
                  <a:schemeClr val="bg1"/>
                </a:solidFill>
              </a:rPr>
              <a:t>Background </a:t>
            </a:r>
            <a:r>
              <a:rPr lang="mr-IN" sz="2400" dirty="0">
                <a:solidFill>
                  <a:schemeClr val="bg1"/>
                </a:solidFill>
              </a:rPr>
              <a:t>–</a:t>
            </a:r>
            <a:r>
              <a:rPr lang="en-US" sz="2400" dirty="0">
                <a:solidFill>
                  <a:schemeClr val="bg1"/>
                </a:solidFill>
              </a:rPr>
              <a:t> Key Concepts</a:t>
            </a:r>
          </a:p>
        </p:txBody>
      </p:sp>
      <p:sp>
        <p:nvSpPr>
          <p:cNvPr id="3" name="TextBox 2">
            <a:extLst>
              <a:ext uri="{FF2B5EF4-FFF2-40B4-BE49-F238E27FC236}">
                <a16:creationId xmlns:a16="http://schemas.microsoft.com/office/drawing/2014/main" id="{FC1BD33D-061B-42C1-B6CA-3B580C8E1D61}"/>
              </a:ext>
            </a:extLst>
          </p:cNvPr>
          <p:cNvSpPr txBox="1"/>
          <p:nvPr/>
        </p:nvSpPr>
        <p:spPr>
          <a:xfrm>
            <a:off x="1110343" y="1295400"/>
            <a:ext cx="10504714" cy="2970044"/>
          </a:xfrm>
          <a:prstGeom prst="rect">
            <a:avLst/>
          </a:prstGeom>
          <a:noFill/>
        </p:spPr>
        <p:txBody>
          <a:bodyPr wrap="square" rtlCol="0">
            <a:spAutoFit/>
          </a:bodyPr>
          <a:lstStyle/>
          <a:p>
            <a:pPr marL="342900" indent="-342900">
              <a:buClr>
                <a:schemeClr val="bg2">
                  <a:lumMod val="50000"/>
                </a:schemeClr>
              </a:buClr>
              <a:buFont typeface="Wingdings" panose="05000000000000000000" pitchFamily="2" charset="2"/>
              <a:buChar char="Ø"/>
            </a:pPr>
            <a:r>
              <a:rPr lang="en-US" sz="2400" b="1" dirty="0"/>
              <a:t>SMTP </a:t>
            </a:r>
            <a:r>
              <a:rPr lang="en-US" sz="2400" dirty="0"/>
              <a:t>(Simple Mail Transfer Protocol)</a:t>
            </a:r>
          </a:p>
          <a:p>
            <a:pPr marL="800078" lvl="1" indent="-342900">
              <a:buClr>
                <a:schemeClr val="bg2">
                  <a:lumMod val="50000"/>
                </a:schemeClr>
              </a:buClr>
              <a:buFont typeface="Wingdings" panose="05000000000000000000" pitchFamily="2" charset="2"/>
              <a:buChar char="Ø"/>
            </a:pPr>
            <a:r>
              <a:rPr lang="en-US" sz="2400" dirty="0"/>
              <a:t>Protocol used to send emails over the internet</a:t>
            </a:r>
          </a:p>
          <a:p>
            <a:pPr marL="800078" lvl="1" indent="-342900">
              <a:buClr>
                <a:schemeClr val="bg2">
                  <a:lumMod val="50000"/>
                </a:schemeClr>
              </a:buClr>
              <a:buFont typeface="Wingdings" panose="05000000000000000000" pitchFamily="2" charset="2"/>
              <a:buChar char="Ø"/>
            </a:pPr>
            <a:r>
              <a:rPr lang="en-US" sz="2400" dirty="0"/>
              <a:t>Used to send emails between servers that are retrieved using an e-mail client</a:t>
            </a:r>
          </a:p>
          <a:p>
            <a:pPr marL="800078" lvl="1" indent="-342900">
              <a:buClr>
                <a:schemeClr val="bg2">
                  <a:lumMod val="50000"/>
                </a:schemeClr>
              </a:buClr>
              <a:buFont typeface="Wingdings" panose="05000000000000000000" pitchFamily="2" charset="2"/>
              <a:buChar char="Ø"/>
            </a:pPr>
            <a:r>
              <a:rPr lang="en-US" sz="2400" dirty="0"/>
              <a:t>Other python e-mail modules will use SMTP as well</a:t>
            </a:r>
          </a:p>
          <a:p>
            <a:pPr marL="342900" indent="-342900">
              <a:buClr>
                <a:schemeClr val="bg2">
                  <a:lumMod val="50000"/>
                </a:schemeClr>
              </a:buClr>
              <a:buFont typeface="Wingdings" panose="05000000000000000000" pitchFamily="2" charset="2"/>
              <a:buChar char="Ø"/>
            </a:pPr>
            <a:endParaRPr lang="en-US" dirty="0"/>
          </a:p>
          <a:p>
            <a:pPr marL="342900" indent="-342900">
              <a:buClr>
                <a:schemeClr val="bg2">
                  <a:lumMod val="50000"/>
                </a:schemeClr>
              </a:buClr>
              <a:buFont typeface="Wingdings" panose="05000000000000000000" pitchFamily="2" charset="2"/>
              <a:buChar char="Ø"/>
            </a:pPr>
            <a:r>
              <a:rPr lang="en-US" sz="2400" dirty="0"/>
              <a:t>Flask-mail creates a connection to an SMTP server, which locates the recipient’s SMPT server and transfers the email according to the protocol</a:t>
            </a:r>
          </a:p>
        </p:txBody>
      </p:sp>
    </p:spTree>
    <p:extLst>
      <p:ext uri="{BB962C8B-B14F-4D97-AF65-F5344CB8AC3E}">
        <p14:creationId xmlns:p14="http://schemas.microsoft.com/office/powerpoint/2010/main" val="2078387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a:solidFill>
                  <a:schemeClr val="bg1"/>
                </a:solidFill>
              </a:rPr>
              <a:t>Getting Started Tutorial</a:t>
            </a:r>
          </a:p>
        </p:txBody>
      </p:sp>
      <p:sp>
        <p:nvSpPr>
          <p:cNvPr id="5" name="TextBox 4">
            <a:extLst>
              <a:ext uri="{FF2B5EF4-FFF2-40B4-BE49-F238E27FC236}">
                <a16:creationId xmlns:a16="http://schemas.microsoft.com/office/drawing/2014/main" id="{55B20C65-E8CE-43A4-AF3F-FCE5B6FDB0E7}"/>
              </a:ext>
            </a:extLst>
          </p:cNvPr>
          <p:cNvSpPr txBox="1"/>
          <p:nvPr/>
        </p:nvSpPr>
        <p:spPr>
          <a:xfrm>
            <a:off x="948418" y="1304925"/>
            <a:ext cx="10504714" cy="4154984"/>
          </a:xfrm>
          <a:prstGeom prst="rect">
            <a:avLst/>
          </a:prstGeom>
          <a:noFill/>
        </p:spPr>
        <p:txBody>
          <a:bodyPr wrap="square" rtlCol="0">
            <a:spAutoFit/>
          </a:bodyPr>
          <a:lstStyle/>
          <a:p>
            <a:pPr marL="342900" indent="-342900">
              <a:buClr>
                <a:schemeClr val="bg2">
                  <a:lumMod val="50000"/>
                </a:schemeClr>
              </a:buClr>
              <a:buFont typeface="Wingdings" panose="05000000000000000000" pitchFamily="2" charset="2"/>
              <a:buChar char="Ø"/>
            </a:pPr>
            <a:r>
              <a:rPr lang="en-US" sz="2400" dirty="0"/>
              <a:t>Configure the application parameters.</a:t>
            </a:r>
          </a:p>
          <a:p>
            <a:pPr marL="342900" indent="-342900">
              <a:buClr>
                <a:schemeClr val="bg2">
                  <a:lumMod val="50000"/>
                </a:schemeClr>
              </a:buClr>
              <a:buFont typeface="Wingdings" panose="05000000000000000000" pitchFamily="2" charset="2"/>
              <a:buChar char="Ø"/>
            </a:pPr>
            <a:r>
              <a:rPr lang="en-US" sz="2400" dirty="0"/>
              <a:t>Create a Mail object.</a:t>
            </a:r>
          </a:p>
          <a:p>
            <a:pPr marL="342900" indent="-342900">
              <a:buClr>
                <a:schemeClr val="bg2">
                  <a:lumMod val="50000"/>
                </a:schemeClr>
              </a:buClr>
              <a:buFont typeface="Wingdings" panose="05000000000000000000" pitchFamily="2" charset="2"/>
              <a:buChar char="Ø"/>
            </a:pPr>
            <a:endParaRPr lang="en-US" sz="2400" dirty="0"/>
          </a:p>
          <a:p>
            <a:pPr marL="342900" indent="-342900">
              <a:buClr>
                <a:schemeClr val="bg2">
                  <a:lumMod val="50000"/>
                </a:schemeClr>
              </a:buClr>
              <a:buFont typeface="Wingdings" panose="05000000000000000000" pitchFamily="2" charset="2"/>
              <a:buChar char="Ø"/>
            </a:pPr>
            <a:endParaRPr lang="en-US" sz="2400" dirty="0"/>
          </a:p>
          <a:p>
            <a:pPr marL="342900" indent="-342900">
              <a:buClr>
                <a:schemeClr val="bg2">
                  <a:lumMod val="50000"/>
                </a:schemeClr>
              </a:buClr>
              <a:buFont typeface="Wingdings" panose="05000000000000000000" pitchFamily="2" charset="2"/>
              <a:buChar char="Ø"/>
            </a:pPr>
            <a:endParaRPr lang="en-US" sz="2400" dirty="0"/>
          </a:p>
          <a:p>
            <a:pPr marL="342900" indent="-342900">
              <a:buClr>
                <a:schemeClr val="bg2">
                  <a:lumMod val="50000"/>
                </a:schemeClr>
              </a:buClr>
              <a:buFont typeface="Wingdings" panose="05000000000000000000" pitchFamily="2" charset="2"/>
              <a:buChar char="Ø"/>
            </a:pPr>
            <a:r>
              <a:rPr lang="en-US" sz="2400" dirty="0"/>
              <a:t>Create a Message object.</a:t>
            </a:r>
          </a:p>
          <a:p>
            <a:pPr marL="342900" indent="-342900">
              <a:buClr>
                <a:schemeClr val="bg2">
                  <a:lumMod val="50000"/>
                </a:schemeClr>
              </a:buClr>
              <a:buFont typeface="Wingdings" panose="05000000000000000000" pitchFamily="2" charset="2"/>
              <a:buChar char="Ø"/>
            </a:pPr>
            <a:endParaRPr lang="en-US" sz="2400" dirty="0"/>
          </a:p>
          <a:p>
            <a:pPr marL="342900" indent="-342900">
              <a:buClr>
                <a:schemeClr val="bg2">
                  <a:lumMod val="50000"/>
                </a:schemeClr>
              </a:buClr>
              <a:buFont typeface="Wingdings" panose="05000000000000000000" pitchFamily="2" charset="2"/>
              <a:buChar char="Ø"/>
            </a:pPr>
            <a:endParaRPr lang="en-US" sz="2400" dirty="0"/>
          </a:p>
          <a:p>
            <a:pPr marL="342900" indent="-342900">
              <a:buClr>
                <a:schemeClr val="bg2">
                  <a:lumMod val="50000"/>
                </a:schemeClr>
              </a:buClr>
              <a:buFont typeface="Wingdings" panose="05000000000000000000" pitchFamily="2" charset="2"/>
              <a:buChar char="Ø"/>
            </a:pPr>
            <a:endParaRPr lang="en-US" sz="2400" dirty="0"/>
          </a:p>
          <a:p>
            <a:pPr marL="342900" indent="-342900">
              <a:buClr>
                <a:schemeClr val="bg2">
                  <a:lumMod val="50000"/>
                </a:schemeClr>
              </a:buClr>
              <a:buFont typeface="Wingdings" panose="05000000000000000000" pitchFamily="2" charset="2"/>
              <a:buChar char="Ø"/>
            </a:pPr>
            <a:endParaRPr lang="en-US" sz="2400" dirty="0"/>
          </a:p>
          <a:p>
            <a:pPr marL="342900" indent="-342900">
              <a:buClr>
                <a:schemeClr val="bg2">
                  <a:lumMod val="50000"/>
                </a:schemeClr>
              </a:buClr>
              <a:buFont typeface="Wingdings" panose="05000000000000000000" pitchFamily="2" charset="2"/>
              <a:buChar char="Ø"/>
            </a:pPr>
            <a:r>
              <a:rPr lang="en-US" sz="2400" dirty="0"/>
              <a:t>Use the Mail object’s send(Message) method</a:t>
            </a:r>
          </a:p>
        </p:txBody>
      </p:sp>
      <p:pic>
        <p:nvPicPr>
          <p:cNvPr id="7" name="Picture 6">
            <a:extLst>
              <a:ext uri="{FF2B5EF4-FFF2-40B4-BE49-F238E27FC236}">
                <a16:creationId xmlns:a16="http://schemas.microsoft.com/office/drawing/2014/main" id="{EF7CE666-12F0-454F-9A54-CEEF18480D41}"/>
              </a:ext>
            </a:extLst>
          </p:cNvPr>
          <p:cNvPicPr>
            <a:picLocks noChangeAspect="1"/>
          </p:cNvPicPr>
          <p:nvPr/>
        </p:nvPicPr>
        <p:blipFill>
          <a:blip r:embed="rId3"/>
          <a:stretch>
            <a:fillRect/>
          </a:stretch>
        </p:blipFill>
        <p:spPr>
          <a:xfrm>
            <a:off x="1738063" y="2114485"/>
            <a:ext cx="3572374" cy="933580"/>
          </a:xfrm>
          <a:prstGeom prst="rect">
            <a:avLst/>
          </a:prstGeom>
        </p:spPr>
      </p:pic>
      <p:pic>
        <p:nvPicPr>
          <p:cNvPr id="3" name="Picture 2">
            <a:extLst>
              <a:ext uri="{FF2B5EF4-FFF2-40B4-BE49-F238E27FC236}">
                <a16:creationId xmlns:a16="http://schemas.microsoft.com/office/drawing/2014/main" id="{50CFAE16-D3BA-425A-A538-DD1F6607FDBE}"/>
              </a:ext>
            </a:extLst>
          </p:cNvPr>
          <p:cNvPicPr>
            <a:picLocks noChangeAspect="1"/>
          </p:cNvPicPr>
          <p:nvPr/>
        </p:nvPicPr>
        <p:blipFill>
          <a:blip r:embed="rId4"/>
          <a:stretch>
            <a:fillRect/>
          </a:stretch>
        </p:blipFill>
        <p:spPr>
          <a:xfrm>
            <a:off x="1738063" y="3655567"/>
            <a:ext cx="5817556" cy="1065531"/>
          </a:xfrm>
          <a:prstGeom prst="rect">
            <a:avLst/>
          </a:prstGeom>
        </p:spPr>
      </p:pic>
      <p:pic>
        <p:nvPicPr>
          <p:cNvPr id="4" name="Picture 3">
            <a:extLst>
              <a:ext uri="{FF2B5EF4-FFF2-40B4-BE49-F238E27FC236}">
                <a16:creationId xmlns:a16="http://schemas.microsoft.com/office/drawing/2014/main" id="{CD341BC6-EA8A-4D9A-886E-87338B50DD05}"/>
              </a:ext>
            </a:extLst>
          </p:cNvPr>
          <p:cNvPicPr>
            <a:picLocks noChangeAspect="1"/>
          </p:cNvPicPr>
          <p:nvPr/>
        </p:nvPicPr>
        <p:blipFill>
          <a:blip r:embed="rId5"/>
          <a:stretch>
            <a:fillRect/>
          </a:stretch>
        </p:blipFill>
        <p:spPr>
          <a:xfrm>
            <a:off x="1738063" y="5409756"/>
            <a:ext cx="2505583" cy="650997"/>
          </a:xfrm>
          <a:prstGeom prst="rect">
            <a:avLst/>
          </a:prstGeom>
        </p:spPr>
      </p:pic>
    </p:spTree>
    <p:extLst>
      <p:ext uri="{BB962C8B-B14F-4D97-AF65-F5344CB8AC3E}">
        <p14:creationId xmlns:p14="http://schemas.microsoft.com/office/powerpoint/2010/main" val="1517638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a:solidFill>
                  <a:schemeClr val="bg1"/>
                </a:solidFill>
              </a:rPr>
              <a:t>Non-Trivial Application </a:t>
            </a:r>
          </a:p>
        </p:txBody>
      </p:sp>
      <p:sp>
        <p:nvSpPr>
          <p:cNvPr id="4" name="TextBox 3">
            <a:extLst>
              <a:ext uri="{FF2B5EF4-FFF2-40B4-BE49-F238E27FC236}">
                <a16:creationId xmlns:a16="http://schemas.microsoft.com/office/drawing/2014/main" id="{79A57AA5-C13D-4773-8A2A-AD85ABD2B7D5}"/>
              </a:ext>
            </a:extLst>
          </p:cNvPr>
          <p:cNvSpPr txBox="1"/>
          <p:nvPr/>
        </p:nvSpPr>
        <p:spPr>
          <a:xfrm>
            <a:off x="948418" y="1304925"/>
            <a:ext cx="10504714" cy="461665"/>
          </a:xfrm>
          <a:prstGeom prst="rect">
            <a:avLst/>
          </a:prstGeom>
          <a:noFill/>
        </p:spPr>
        <p:txBody>
          <a:bodyPr wrap="square" rtlCol="0">
            <a:spAutoFit/>
          </a:bodyPr>
          <a:lstStyle/>
          <a:p>
            <a:pPr marL="342900" indent="-342900">
              <a:buClr>
                <a:schemeClr val="bg2">
                  <a:lumMod val="50000"/>
                </a:schemeClr>
              </a:buClr>
              <a:buFont typeface="Wingdings" panose="05000000000000000000" pitchFamily="2" charset="2"/>
              <a:buChar char="Ø"/>
            </a:pPr>
            <a:r>
              <a:rPr lang="en-US" sz="2400" dirty="0"/>
              <a:t>Message class</a:t>
            </a:r>
          </a:p>
        </p:txBody>
      </p:sp>
      <p:pic>
        <p:nvPicPr>
          <p:cNvPr id="3" name="Picture 2">
            <a:extLst>
              <a:ext uri="{FF2B5EF4-FFF2-40B4-BE49-F238E27FC236}">
                <a16:creationId xmlns:a16="http://schemas.microsoft.com/office/drawing/2014/main" id="{AC5CF831-DE69-413B-90DE-A115B6412736}"/>
              </a:ext>
            </a:extLst>
          </p:cNvPr>
          <p:cNvPicPr>
            <a:picLocks noChangeAspect="1"/>
          </p:cNvPicPr>
          <p:nvPr/>
        </p:nvPicPr>
        <p:blipFill>
          <a:blip r:embed="rId3"/>
          <a:stretch>
            <a:fillRect/>
          </a:stretch>
        </p:blipFill>
        <p:spPr>
          <a:xfrm>
            <a:off x="3548138" y="956442"/>
            <a:ext cx="7695444" cy="5405765"/>
          </a:xfrm>
          <a:prstGeom prst="rect">
            <a:avLst/>
          </a:prstGeom>
        </p:spPr>
      </p:pic>
    </p:spTree>
    <p:extLst>
      <p:ext uri="{BB962C8B-B14F-4D97-AF65-F5344CB8AC3E}">
        <p14:creationId xmlns:p14="http://schemas.microsoft.com/office/powerpoint/2010/main" val="754711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a:solidFill>
                  <a:schemeClr val="bg1"/>
                </a:solidFill>
              </a:rPr>
              <a:t>Resources</a:t>
            </a:r>
          </a:p>
        </p:txBody>
      </p:sp>
      <p:sp>
        <p:nvSpPr>
          <p:cNvPr id="3" name="TextBox 2">
            <a:extLst>
              <a:ext uri="{FF2B5EF4-FFF2-40B4-BE49-F238E27FC236}">
                <a16:creationId xmlns:a16="http://schemas.microsoft.com/office/drawing/2014/main" id="{EE6A6248-64A5-4809-A728-430AE530623B}"/>
              </a:ext>
            </a:extLst>
          </p:cNvPr>
          <p:cNvSpPr txBox="1"/>
          <p:nvPr/>
        </p:nvSpPr>
        <p:spPr>
          <a:xfrm>
            <a:off x="1110343" y="1295400"/>
            <a:ext cx="10504714" cy="2308324"/>
          </a:xfrm>
          <a:prstGeom prst="rect">
            <a:avLst/>
          </a:prstGeom>
          <a:noFill/>
        </p:spPr>
        <p:txBody>
          <a:bodyPr wrap="square" rtlCol="0">
            <a:spAutoFit/>
          </a:bodyPr>
          <a:lstStyle/>
          <a:p>
            <a:pPr marL="342900" indent="-342900">
              <a:buClr>
                <a:schemeClr val="bg2">
                  <a:lumMod val="50000"/>
                </a:schemeClr>
              </a:buClr>
              <a:buFont typeface="Wingdings" panose="05000000000000000000" pitchFamily="2" charset="2"/>
              <a:buChar char="Ø"/>
            </a:pPr>
            <a:r>
              <a:rPr lang="en-US" sz="2400" dirty="0">
                <a:hlinkClick r:id="rId3"/>
              </a:rPr>
              <a:t>https://github.com/mattupstate/flask-mail</a:t>
            </a:r>
            <a:endParaRPr lang="en-US" sz="2400" dirty="0"/>
          </a:p>
          <a:p>
            <a:pPr marL="342900" indent="-342900">
              <a:buClr>
                <a:schemeClr val="bg2">
                  <a:lumMod val="50000"/>
                </a:schemeClr>
              </a:buClr>
              <a:buFont typeface="Wingdings" panose="05000000000000000000" pitchFamily="2" charset="2"/>
              <a:buChar char="Ø"/>
            </a:pPr>
            <a:r>
              <a:rPr lang="en-US" sz="2400" dirty="0">
                <a:hlinkClick r:id="rId4"/>
              </a:rPr>
              <a:t>https://pythonhosted.org/Flask-Mail/</a:t>
            </a:r>
            <a:endParaRPr lang="en-US" sz="2400" dirty="0"/>
          </a:p>
          <a:p>
            <a:pPr marL="342900" indent="-342900">
              <a:buClr>
                <a:schemeClr val="bg2">
                  <a:lumMod val="50000"/>
                </a:schemeClr>
              </a:buClr>
              <a:buFont typeface="Wingdings" panose="05000000000000000000" pitchFamily="2" charset="2"/>
              <a:buChar char="Ø"/>
            </a:pPr>
            <a:r>
              <a:rPr lang="en-US" sz="2400" dirty="0">
                <a:hlinkClick r:id="rId5"/>
              </a:rPr>
              <a:t>https://pythonprogramming.net/flask-email-tutorial/</a:t>
            </a:r>
            <a:endParaRPr lang="en-US" sz="2400" dirty="0"/>
          </a:p>
          <a:p>
            <a:pPr>
              <a:buClr>
                <a:schemeClr val="bg2">
                  <a:lumMod val="50000"/>
                </a:schemeClr>
              </a:buClr>
            </a:pPr>
            <a:endParaRPr lang="en-US" sz="2400" dirty="0"/>
          </a:p>
          <a:p>
            <a:pPr marL="342900" indent="-342900">
              <a:buClr>
                <a:schemeClr val="bg2">
                  <a:lumMod val="50000"/>
                </a:schemeClr>
              </a:buClr>
              <a:buFont typeface="Wingdings" panose="05000000000000000000" pitchFamily="2" charset="2"/>
              <a:buChar char="Ø"/>
            </a:pPr>
            <a:r>
              <a:rPr lang="en-US" sz="2400" dirty="0">
                <a:hlinkClick r:id="rId6"/>
              </a:rPr>
              <a:t>https://github.com/ckwong1601/CUS1166-FlaskMail.git</a:t>
            </a:r>
            <a:endParaRPr lang="en-US" sz="2400" dirty="0"/>
          </a:p>
          <a:p>
            <a:pPr marL="342900" indent="-342900">
              <a:buClr>
                <a:schemeClr val="bg2">
                  <a:lumMod val="50000"/>
                </a:schemeClr>
              </a:buClr>
              <a:buFont typeface="Wingdings" panose="05000000000000000000" pitchFamily="2" charset="2"/>
              <a:buChar char="Ø"/>
            </a:pPr>
            <a:endParaRPr lang="en-US" sz="2400" dirty="0"/>
          </a:p>
        </p:txBody>
      </p:sp>
    </p:spTree>
    <p:extLst>
      <p:ext uri="{BB962C8B-B14F-4D97-AF65-F5344CB8AC3E}">
        <p14:creationId xmlns:p14="http://schemas.microsoft.com/office/powerpoint/2010/main" val="785451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a:solidFill>
                  <a:schemeClr val="bg1"/>
                </a:solidFill>
              </a:rPr>
              <a:t>Q&amp;A</a:t>
            </a:r>
          </a:p>
        </p:txBody>
      </p:sp>
      <p:sp>
        <p:nvSpPr>
          <p:cNvPr id="3" name="TextBox 2">
            <a:extLst>
              <a:ext uri="{FF2B5EF4-FFF2-40B4-BE49-F238E27FC236}">
                <a16:creationId xmlns:a16="http://schemas.microsoft.com/office/drawing/2014/main" id="{1FEF2670-4BFB-45A7-9A9B-AC058D8934E1}"/>
              </a:ext>
            </a:extLst>
          </p:cNvPr>
          <p:cNvSpPr txBox="1"/>
          <p:nvPr/>
        </p:nvSpPr>
        <p:spPr>
          <a:xfrm>
            <a:off x="843643" y="3090446"/>
            <a:ext cx="10504714" cy="754053"/>
          </a:xfrm>
          <a:prstGeom prst="rect">
            <a:avLst/>
          </a:prstGeom>
          <a:noFill/>
        </p:spPr>
        <p:txBody>
          <a:bodyPr wrap="square" rtlCol="0">
            <a:spAutoFit/>
          </a:bodyPr>
          <a:lstStyle/>
          <a:p>
            <a:pPr algn="ctr">
              <a:buClr>
                <a:schemeClr val="bg2">
                  <a:lumMod val="50000"/>
                </a:schemeClr>
              </a:buClr>
            </a:pPr>
            <a:r>
              <a:rPr lang="en-US" sz="2400" b="1" dirty="0"/>
              <a:t>Any questions?</a:t>
            </a:r>
          </a:p>
          <a:p>
            <a:pPr marL="342900" indent="-342900">
              <a:buClr>
                <a:schemeClr val="bg2">
                  <a:lumMod val="50000"/>
                </a:schemeClr>
              </a:buClr>
              <a:buFont typeface="Wingdings" panose="05000000000000000000" pitchFamily="2" charset="2"/>
              <a:buChar char="Ø"/>
            </a:pPr>
            <a:endParaRPr lang="en-US" dirty="0"/>
          </a:p>
        </p:txBody>
      </p:sp>
    </p:spTree>
    <p:extLst>
      <p:ext uri="{BB962C8B-B14F-4D97-AF65-F5344CB8AC3E}">
        <p14:creationId xmlns:p14="http://schemas.microsoft.com/office/powerpoint/2010/main" val="188719305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51184</TotalTime>
  <Words>509</Words>
  <Application>Microsoft Office PowerPoint</Application>
  <PresentationFormat>Widescreen</PresentationFormat>
  <Paragraphs>73</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Berlin Sans FB Demi</vt:lpstr>
      <vt:lpstr>Calibri</vt:lpstr>
      <vt:lpstr>Wingdings</vt:lpstr>
      <vt:lpstr>Retrospect</vt:lpstr>
      <vt:lpstr>CUS1166 – Software Engineering   Technology Presentation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UIUC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Mining Latent Entity Structures</dc:title>
  <dc:creator>Jiawei Han</dc:creator>
  <cp:lastModifiedBy>Calvin Kwong</cp:lastModifiedBy>
  <cp:revision>1355</cp:revision>
  <cp:lastPrinted>2018-03-01T23:16:58Z</cp:lastPrinted>
  <dcterms:created xsi:type="dcterms:W3CDTF">2014-06-02T15:06:14Z</dcterms:created>
  <dcterms:modified xsi:type="dcterms:W3CDTF">2019-03-25T19:15:34Z</dcterms:modified>
</cp:coreProperties>
</file>