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4111-F92E-4D3A-8765-0A2A4DFE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B2BAF-DB9E-49DB-A405-65A466660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EC7F-789F-45FE-AD0A-D2B6051F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5F-58BC-4D09-9E21-9D6244FD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6F17-926D-47E8-92F9-AE2BD795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429-AD34-4628-AA4F-10E8F398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CC63-EC86-4F7B-A281-BD2E90D15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1491-F3D9-4DE5-B4D5-4EABC5CA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F15B-CB09-46D6-89AE-AB34A518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58EB5-2AF7-4232-8D42-E391B8E6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6A237-7AA3-4323-9ABF-BF9876F95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4C4BD-CD66-43B7-8B7A-6FE136C2C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E6B5-B081-45F2-AEBC-4A66D0E6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5EE3-A473-4FB1-AB75-FD54A304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3AA-2529-4B41-A6BC-05AB7AA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3107-2B91-4B24-B730-B18955C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9728-8390-4833-89DF-C1863DFC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28E0-182E-4F95-95BC-D8D9B99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A572-E38D-4186-8D4B-4DA7B2F3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BD4-93BA-4C60-AD9F-CC6AB9E7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4EA6-6076-4DF3-A4C6-FD08AAD1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913A-F95E-4F2C-A145-E3C7001F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F99D-568E-4E19-AD55-2D682CDB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F5F1-5FC1-4EC2-9926-A48DCB8E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F1F1-60B9-4111-848D-518D5F60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97E-BE12-496A-8253-A9E3B094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6BA6-3772-469E-8421-BE5A9B5DA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6DCC5-A6C0-4164-86FA-488A838A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8767A-4347-43DE-B5A5-D5014541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91BEF-66CB-46F1-8F1E-105C647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1B4C-FA04-44E3-94D8-97DA5EEE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24DE-A59E-46C5-9D58-85F493CD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A697-A14C-4436-9A0F-0BCDB677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FAC50-2EA9-4C09-B2AD-5D8108D1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A30A1-0E42-4804-B5B8-CB2FCA1FE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C9844-24A7-407E-873D-7E0322F37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DEA67-01E6-4E35-8D12-A2265785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1A4B8-B72C-4E8F-8F92-D47771E4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C0D78-91F4-48CE-A448-00EABE66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2D3C-BA37-4C88-96BF-299F93B2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C8547-BCBE-4DF9-922E-15B7E85F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C5381-CF0D-4467-AD3A-5B2E7350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90D8E-E8F0-4B38-B530-CB0FB5D3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E22F7-00E1-4BB8-B560-E6E7A5D4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8C8F6-B710-4756-9297-BFD880C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C5434-3469-4EED-A842-EB3A10A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5FFB-BD9A-4ECE-BA2C-88FD86A0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F608-2512-452F-9C13-CF74C1C3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2E6C8-49CE-41A9-A5BE-05E11CA3F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F70A-3188-4D98-8D58-E64F0E2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801FF-2488-4B3F-9284-1DC89A45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A5BCB-C257-4625-94CA-FA9FCCF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9F41-46D1-44DC-9F81-1A38E42A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2F71-001C-4B64-9829-C2CA2A24A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3275-A7AD-4B51-9716-98B3E5E5A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50B9-966E-42B1-A9C0-7605D57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FAC9-3513-4FA8-A157-5C39BC4E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A5C6-FBA5-4FDD-871F-6C65AA5E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AAD3-6EF8-4A9E-AB55-132E1943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F25A-F610-4388-B8D0-D8312086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3B93-DD29-45C2-AA6C-45755A057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9B0F-4595-4CB1-99AE-37F904C7D60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0EE8-F312-451A-83C4-B26B8F084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2097-9B50-46F6-8828-E4B083AE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E6A7-D136-4C95-8847-FE843E45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0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2D71-E4F1-4B90-BFE8-BBA128C22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Linking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FE5F1-F2B0-4255-8C4A-DAF4985C0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Multi-files programming</a:t>
            </a:r>
          </a:p>
        </p:txBody>
      </p:sp>
    </p:spTree>
    <p:extLst>
      <p:ext uri="{BB962C8B-B14F-4D97-AF65-F5344CB8AC3E}">
        <p14:creationId xmlns:p14="http://schemas.microsoft.com/office/powerpoint/2010/main" val="242803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C983-E003-436F-AC2C-F8FBA547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EC1E-5D0F-4C97-A758-1A99E898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0DFC8-5DB0-4414-AED6-3BE0D8D8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205037"/>
            <a:ext cx="6267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E922-0697-453F-ADD6-C170406A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linking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72D9-B3DE-4180-9349-6AE6D32B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690687"/>
            <a:ext cx="4343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AB62-5780-4ED1-AC72-9E29A2B0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4750-1F1F-4556-A431-E01D0B1D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 Render(int x, int y, int width, int height, char* str)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Describes the </a:t>
            </a:r>
          </a:p>
          <a:p>
            <a:pPr marL="0" indent="0">
              <a:buNone/>
            </a:pPr>
            <a:r>
              <a:rPr lang="en-US" dirty="0"/>
              <a:t>Name – The alias to the address of the function</a:t>
            </a:r>
          </a:p>
          <a:p>
            <a:pPr marL="0" indent="0">
              <a:buNone/>
            </a:pPr>
            <a:r>
              <a:rPr lang="en-US" dirty="0"/>
              <a:t>Parameters – The value being shared by the caller to the function</a:t>
            </a:r>
          </a:p>
          <a:p>
            <a:pPr marL="0" indent="0">
              <a:buNone/>
            </a:pPr>
            <a:r>
              <a:rPr lang="en-US" dirty="0"/>
              <a:t>Return value – The value returned by the function to the caller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9A0-36A8-41AF-A8ED-FE61E674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4103-1290-4C37-88CE-FDF51DFA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Sophisticated programs can be overwhelmingly complex</a:t>
            </a:r>
          </a:p>
          <a:p>
            <a:r>
              <a:rPr lang="en-US" dirty="0"/>
              <a:t>If it is complex then it is a problem </a:t>
            </a:r>
          </a:p>
          <a:p>
            <a:r>
              <a:rPr lang="en-US" dirty="0"/>
              <a:t>The classic solution is to use the “Divide and Conquer Principle”</a:t>
            </a:r>
          </a:p>
          <a:p>
            <a:r>
              <a:rPr lang="en-US" dirty="0"/>
              <a:t>The job of the architect is to break down a rather complex structure into small and manageable components</a:t>
            </a:r>
          </a:p>
          <a:p>
            <a:r>
              <a:rPr lang="en-US" dirty="0"/>
              <a:t>Defining the interfaces between the components is the </a:t>
            </a:r>
            <a:r>
              <a:rPr lang="en-US" b="1" dirty="0"/>
              <a:t>key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9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376A-CC3B-4F1E-99BD-A3E3FCDB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B1C5-DD09-4E63-8BB0-551019B2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 complex functionality into smaller functions</a:t>
            </a:r>
          </a:p>
          <a:p>
            <a:r>
              <a:rPr lang="en-US" dirty="0"/>
              <a:t>Functions are supported by the processor architectures</a:t>
            </a:r>
          </a:p>
          <a:p>
            <a:r>
              <a:rPr lang="en-US" dirty="0"/>
              <a:t>CALL and RETURN instructions are available </a:t>
            </a:r>
          </a:p>
          <a:p>
            <a:r>
              <a:rPr lang="en-US" dirty="0" err="1"/>
              <a:t>CALLing</a:t>
            </a:r>
            <a:r>
              <a:rPr lang="en-US" dirty="0"/>
              <a:t> a function can involve parameters that make them more versatile and generic</a:t>
            </a:r>
          </a:p>
          <a:p>
            <a:r>
              <a:rPr lang="en-US" dirty="0"/>
              <a:t>Passing or sharing a parameter between the CALLER and the CALLEE is done using the stack.</a:t>
            </a:r>
          </a:p>
        </p:txBody>
      </p:sp>
    </p:spTree>
    <p:extLst>
      <p:ext uri="{BB962C8B-B14F-4D97-AF65-F5344CB8AC3E}">
        <p14:creationId xmlns:p14="http://schemas.microsoft.com/office/powerpoint/2010/main" val="20054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A6E4-24C6-4AF2-8430-ECD6A6FA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DF05-FC8D-4149-9E13-90462C57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sequence of instruction that starts at a certain address</a:t>
            </a:r>
          </a:p>
          <a:p>
            <a:r>
              <a:rPr lang="en-US" dirty="0"/>
              <a:t>The function is identified by the starting address or entry point</a:t>
            </a:r>
          </a:p>
          <a:p>
            <a:r>
              <a:rPr lang="en-US" dirty="0"/>
              <a:t>The function is invoked by adding a CALL instruction with the address of the function as an operand.</a:t>
            </a:r>
          </a:p>
          <a:p>
            <a:r>
              <a:rPr lang="en-US" dirty="0"/>
              <a:t>At the end of the execution of the instructions of the function it should return to the instruction following the CALL</a:t>
            </a:r>
          </a:p>
        </p:txBody>
      </p:sp>
    </p:spTree>
    <p:extLst>
      <p:ext uri="{BB962C8B-B14F-4D97-AF65-F5344CB8AC3E}">
        <p14:creationId xmlns:p14="http://schemas.microsoft.com/office/powerpoint/2010/main" val="20189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BD93-8E8B-44D3-B7F0-A8B176FF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6E2FD-3CF9-46A6-8601-F307636A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45" y="1803047"/>
            <a:ext cx="5257800" cy="307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6DB72-2583-4B29-96AA-B157FA17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45" y="2859197"/>
            <a:ext cx="5114925" cy="309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CB795-AB07-42E6-8C83-F8031F93E34A}"/>
              </a:ext>
            </a:extLst>
          </p:cNvPr>
          <p:cNvSpPr txBox="1"/>
          <p:nvPr/>
        </p:nvSpPr>
        <p:spPr>
          <a:xfrm>
            <a:off x="1001864" y="1407381"/>
            <a:ext cx="52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calling the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304D9-5111-4A46-9C18-B2D0CC4EA32F}"/>
              </a:ext>
            </a:extLst>
          </p:cNvPr>
          <p:cNvSpPr txBox="1"/>
          <p:nvPr/>
        </p:nvSpPr>
        <p:spPr>
          <a:xfrm>
            <a:off x="6631388" y="2385391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06781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A0E5-944F-4D54-8360-60D81702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when 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9492-A8C8-4DFE-9439-2EBCB583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Obvious changes</a:t>
            </a:r>
          </a:p>
          <a:p>
            <a:r>
              <a:rPr lang="en-US" dirty="0"/>
              <a:t>The code segment CS and Instruction Pointer IP register changes</a:t>
            </a:r>
          </a:p>
          <a:p>
            <a:r>
              <a:rPr lang="en-US" dirty="0"/>
              <a:t>The stack pointer SP register is decremented by 4 bytes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275-4914-433F-8D03-B66732F3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during the CALL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1E2A-15F0-4FE6-BC01-525B0084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205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Before: </a:t>
            </a:r>
          </a:p>
          <a:p>
            <a:pPr marL="0" indent="0">
              <a:buNone/>
            </a:pPr>
            <a:r>
              <a:rPr lang="en-US" dirty="0"/>
              <a:t>Address:	0080:0014</a:t>
            </a:r>
          </a:p>
          <a:p>
            <a:pPr marL="0" indent="0">
              <a:buNone/>
            </a:pPr>
            <a:r>
              <a:rPr lang="en-US" dirty="0"/>
              <a:t>CS:		0080</a:t>
            </a:r>
          </a:p>
          <a:p>
            <a:pPr marL="0" indent="0">
              <a:buNone/>
            </a:pPr>
            <a:r>
              <a:rPr lang="en-US" dirty="0"/>
              <a:t>IP:		0014</a:t>
            </a:r>
          </a:p>
          <a:p>
            <a:pPr marL="0" indent="0">
              <a:buNone/>
            </a:pPr>
            <a:r>
              <a:rPr lang="en-US" dirty="0"/>
              <a:t>Instruction:   9A00008200</a:t>
            </a:r>
          </a:p>
          <a:p>
            <a:pPr marL="0" indent="0">
              <a:buNone/>
            </a:pPr>
            <a:r>
              <a:rPr lang="en-US" dirty="0"/>
              <a:t>OPCODE :   9A             </a:t>
            </a:r>
          </a:p>
          <a:p>
            <a:pPr marL="0" indent="0">
              <a:buNone/>
            </a:pPr>
            <a:r>
              <a:rPr lang="en-US" dirty="0"/>
              <a:t>OPERAND:  00008200</a:t>
            </a:r>
          </a:p>
          <a:p>
            <a:pPr marL="0" indent="0">
              <a:buNone/>
            </a:pPr>
            <a:r>
              <a:rPr lang="en-US" dirty="0"/>
              <a:t>SS:		087B </a:t>
            </a:r>
          </a:p>
          <a:p>
            <a:pPr marL="0" indent="0">
              <a:buNone/>
            </a:pPr>
            <a:r>
              <a:rPr lang="en-US" dirty="0"/>
              <a:t>SP:		FFF6</a:t>
            </a:r>
          </a:p>
          <a:p>
            <a:pPr marL="0" indent="0">
              <a:buNone/>
            </a:pPr>
            <a:r>
              <a:rPr lang="en-US" dirty="0"/>
              <a:t>Stack</a:t>
            </a:r>
          </a:p>
          <a:p>
            <a:pPr marL="0" indent="0">
              <a:buNone/>
            </a:pPr>
            <a:r>
              <a:rPr lang="en-US" dirty="0"/>
              <a:t>087B:FFF6:	0008</a:t>
            </a:r>
          </a:p>
          <a:p>
            <a:pPr marL="0" indent="0">
              <a:buNone/>
            </a:pPr>
            <a:r>
              <a:rPr lang="en-US" dirty="0"/>
              <a:t>087B:FFF8:	0005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EFAADD-AD4F-42CA-ACA1-5CB0ED0760C9}"/>
              </a:ext>
            </a:extLst>
          </p:cNvPr>
          <p:cNvSpPr txBox="1">
            <a:spLocks/>
          </p:cNvSpPr>
          <p:nvPr/>
        </p:nvSpPr>
        <p:spPr>
          <a:xfrm>
            <a:off x="6166899" y="1825625"/>
            <a:ext cx="4672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Address:	0082:0000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CS:		0082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IP:		0000</a:t>
            </a:r>
          </a:p>
          <a:p>
            <a:pPr marL="0" indent="0">
              <a:buNone/>
            </a:pPr>
            <a:r>
              <a:rPr lang="en-US" dirty="0"/>
              <a:t>SS:		087B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SP:		FFF2</a:t>
            </a:r>
          </a:p>
          <a:p>
            <a:pPr marL="0" indent="0">
              <a:buNone/>
            </a:pPr>
            <a:r>
              <a:rPr lang="en-US" dirty="0"/>
              <a:t>Stack</a:t>
            </a:r>
          </a:p>
          <a:p>
            <a:pPr marL="0" indent="0">
              <a:buNone/>
            </a:pPr>
            <a:r>
              <a:rPr lang="en-US" dirty="0"/>
              <a:t>087B:FFF2	0019</a:t>
            </a:r>
          </a:p>
          <a:p>
            <a:pPr marL="0" indent="0">
              <a:buNone/>
            </a:pPr>
            <a:r>
              <a:rPr lang="en-US" dirty="0"/>
              <a:t>087B:FFF4	0880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A5FE-C95E-4C59-A9BD-1E16CD30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1EF4D-25F2-403B-AF2D-6C1E77ED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40213"/>
            <a:ext cx="5334000" cy="309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FED05-DF70-4497-9DEF-6B356A08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3216965"/>
            <a:ext cx="5191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7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1BBA-DB5E-4318-B7F7-41DDE89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during RETF instruction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83F036-967A-49D7-9A46-36578376E8CA}"/>
              </a:ext>
            </a:extLst>
          </p:cNvPr>
          <p:cNvSpPr txBox="1">
            <a:spLocks/>
          </p:cNvSpPr>
          <p:nvPr/>
        </p:nvSpPr>
        <p:spPr>
          <a:xfrm>
            <a:off x="1044934" y="1825625"/>
            <a:ext cx="4672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Before: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Address:	0082:003B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CS:		0080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IP:		003B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Instruction:   CB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OPCODE :   CB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OPERAND: 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SS:		087B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SP:		FFF2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087B:FFF2:	0019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087B:FFF4:	0880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575C4E-9DC3-4572-85C3-55F41A6C2FD1}"/>
              </a:ext>
            </a:extLst>
          </p:cNvPr>
          <p:cNvSpPr txBox="1">
            <a:spLocks/>
          </p:cNvSpPr>
          <p:nvPr/>
        </p:nvSpPr>
        <p:spPr>
          <a:xfrm>
            <a:off x="6206656" y="1976700"/>
            <a:ext cx="4672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Address:	0080:0019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CS:		0080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IP:		0019</a:t>
            </a:r>
          </a:p>
          <a:p>
            <a:pPr marL="0" indent="0">
              <a:buNone/>
            </a:pPr>
            <a:r>
              <a:rPr lang="en-US" dirty="0"/>
              <a:t>SS:		087B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SP:		FFF6</a:t>
            </a:r>
          </a:p>
          <a:p>
            <a:pPr marL="0" indent="0">
              <a:buNone/>
            </a:pPr>
            <a:r>
              <a:rPr lang="en-US" dirty="0"/>
              <a:t>Stack</a:t>
            </a:r>
          </a:p>
          <a:p>
            <a:pPr marL="0" indent="0">
              <a:buNone/>
            </a:pPr>
            <a:r>
              <a:rPr lang="en-US" dirty="0"/>
              <a:t>087B:FFF6	0005</a:t>
            </a:r>
          </a:p>
          <a:p>
            <a:pPr marL="0" indent="0">
              <a:buNone/>
            </a:pPr>
            <a:r>
              <a:rPr lang="en-US" dirty="0"/>
              <a:t>087B:FFF8	0008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Linking Modules</vt:lpstr>
      <vt:lpstr>Why multi-files</vt:lpstr>
      <vt:lpstr>Functions</vt:lpstr>
      <vt:lpstr>Function Design</vt:lpstr>
      <vt:lpstr>Function implementation</vt:lpstr>
      <vt:lpstr>What happened when calling a function</vt:lpstr>
      <vt:lpstr>What happened during the CALL instruction</vt:lpstr>
      <vt:lpstr>PowerPoint Presentation</vt:lpstr>
      <vt:lpstr>What happened during RETF instruction</vt:lpstr>
      <vt:lpstr>Multiple files</vt:lpstr>
      <vt:lpstr>After linking</vt:lpstr>
      <vt:lpstr>Function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Modules</dc:title>
  <dc:creator>Leopoldo Gabriel</dc:creator>
  <cp:lastModifiedBy>Leopoldo Gabriel</cp:lastModifiedBy>
  <cp:revision>10</cp:revision>
  <dcterms:created xsi:type="dcterms:W3CDTF">2020-06-22T22:50:03Z</dcterms:created>
  <dcterms:modified xsi:type="dcterms:W3CDTF">2020-06-23T02:01:06Z</dcterms:modified>
</cp:coreProperties>
</file>