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2" r:id="rId8"/>
    <p:sldId id="263"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9"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329357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218015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074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205150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25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139860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2280295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8362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98371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AC383-D331-4614-A7DC-D79C04BA798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157269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8AC383-D331-4614-A7DC-D79C04BA798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22841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AC383-D331-4614-A7DC-D79C04BA7986}"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317112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AC383-D331-4614-A7DC-D79C04BA7986}"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42660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AC383-D331-4614-A7DC-D79C04BA7986}"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11155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8AC383-D331-4614-A7DC-D79C04BA798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35767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AC383-D331-4614-A7DC-D79C04BA798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BF203-F6F2-4829-8DAE-71779315CF0F}" type="slidenum">
              <a:rPr lang="en-US" smtClean="0"/>
              <a:t>‹#›</a:t>
            </a:fld>
            <a:endParaRPr lang="en-US"/>
          </a:p>
        </p:txBody>
      </p:sp>
    </p:spTree>
    <p:extLst>
      <p:ext uri="{BB962C8B-B14F-4D97-AF65-F5344CB8AC3E}">
        <p14:creationId xmlns:p14="http://schemas.microsoft.com/office/powerpoint/2010/main" val="2676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8AC383-D331-4614-A7DC-D79C04BA7986}" type="datetimeFigureOut">
              <a:rPr lang="en-US" smtClean="0"/>
              <a:t>6/30/2020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6BF203-F6F2-4829-8DAE-71779315CF0F}" type="slidenum">
              <a:rPr lang="en-US" smtClean="0"/>
              <a:t>‹#›</a:t>
            </a:fld>
            <a:endParaRPr lang="en-US"/>
          </a:p>
        </p:txBody>
      </p:sp>
    </p:spTree>
    <p:extLst>
      <p:ext uri="{BB962C8B-B14F-4D97-AF65-F5344CB8AC3E}">
        <p14:creationId xmlns:p14="http://schemas.microsoft.com/office/powerpoint/2010/main" val="341444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F65D-8ACD-4AA5-B563-6B84F530C88C}"/>
              </a:ext>
            </a:extLst>
          </p:cNvPr>
          <p:cNvSpPr>
            <a:spLocks noGrp="1"/>
          </p:cNvSpPr>
          <p:nvPr>
            <p:ph type="ctrTitle"/>
          </p:nvPr>
        </p:nvSpPr>
        <p:spPr/>
        <p:txBody>
          <a:bodyPr/>
          <a:lstStyle/>
          <a:p>
            <a:r>
              <a:rPr lang="en-US" dirty="0"/>
              <a:t>Interrupts</a:t>
            </a:r>
          </a:p>
        </p:txBody>
      </p:sp>
      <p:sp>
        <p:nvSpPr>
          <p:cNvPr id="3" name="Subtitle 2">
            <a:extLst>
              <a:ext uri="{FF2B5EF4-FFF2-40B4-BE49-F238E27FC236}">
                <a16:creationId xmlns:a16="http://schemas.microsoft.com/office/drawing/2014/main" id="{98BC19D2-EB21-45E9-8BD2-5581817FAEC6}"/>
              </a:ext>
            </a:extLst>
          </p:cNvPr>
          <p:cNvSpPr>
            <a:spLocks noGrp="1"/>
          </p:cNvSpPr>
          <p:nvPr>
            <p:ph type="subTitle" idx="1"/>
          </p:nvPr>
        </p:nvSpPr>
        <p:spPr/>
        <p:txBody>
          <a:bodyPr/>
          <a:lstStyle/>
          <a:p>
            <a:r>
              <a:rPr lang="en-US" dirty="0"/>
              <a:t>Extending the OS</a:t>
            </a:r>
          </a:p>
        </p:txBody>
      </p:sp>
    </p:spTree>
    <p:extLst>
      <p:ext uri="{BB962C8B-B14F-4D97-AF65-F5344CB8AC3E}">
        <p14:creationId xmlns:p14="http://schemas.microsoft.com/office/powerpoint/2010/main" val="327568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27FD-A9F8-42C6-A6F8-D7A759B923AB}"/>
              </a:ext>
            </a:extLst>
          </p:cNvPr>
          <p:cNvSpPr>
            <a:spLocks noGrp="1"/>
          </p:cNvSpPr>
          <p:nvPr>
            <p:ph type="title"/>
          </p:nvPr>
        </p:nvSpPr>
        <p:spPr/>
        <p:txBody>
          <a:bodyPr/>
          <a:lstStyle/>
          <a:p>
            <a:r>
              <a:rPr lang="en-US" dirty="0"/>
              <a:t>CPU reaction</a:t>
            </a:r>
          </a:p>
        </p:txBody>
      </p:sp>
      <p:sp>
        <p:nvSpPr>
          <p:cNvPr id="3" name="Content Placeholder 2">
            <a:extLst>
              <a:ext uri="{FF2B5EF4-FFF2-40B4-BE49-F238E27FC236}">
                <a16:creationId xmlns:a16="http://schemas.microsoft.com/office/drawing/2014/main" id="{A3E9599A-8288-4DCA-8B11-8E39AABCC42D}"/>
              </a:ext>
            </a:extLst>
          </p:cNvPr>
          <p:cNvSpPr>
            <a:spLocks noGrp="1"/>
          </p:cNvSpPr>
          <p:nvPr>
            <p:ph idx="1"/>
          </p:nvPr>
        </p:nvSpPr>
        <p:spPr/>
        <p:txBody>
          <a:bodyPr>
            <a:normAutofit/>
          </a:bodyPr>
          <a:lstStyle/>
          <a:p>
            <a:r>
              <a:rPr lang="en-US" dirty="0"/>
              <a:t>The CPU upon receiving the Interrupt signal is executing an instruction. </a:t>
            </a:r>
          </a:p>
          <a:p>
            <a:r>
              <a:rPr lang="en-US" dirty="0"/>
              <a:t>Upon completing the execution of the instruction, </a:t>
            </a:r>
          </a:p>
          <a:p>
            <a:r>
              <a:rPr lang="en-US" dirty="0"/>
              <a:t>Pushes the value of the Flag register on the stack</a:t>
            </a:r>
          </a:p>
          <a:p>
            <a:r>
              <a:rPr lang="en-US" dirty="0"/>
              <a:t>Pushes the value of the code segment register CS on the stack</a:t>
            </a:r>
          </a:p>
          <a:p>
            <a:r>
              <a:rPr lang="en-US" dirty="0"/>
              <a:t>Pushes the value of Instruction pointer register IP on the stack</a:t>
            </a:r>
          </a:p>
          <a:p>
            <a:r>
              <a:rPr lang="en-US" dirty="0"/>
              <a:t>Copies the first two bytes of the first entry from the Interrupt table to the IP register</a:t>
            </a:r>
          </a:p>
          <a:p>
            <a:r>
              <a:rPr lang="en-US" dirty="0"/>
              <a:t>Copies the next two bytes of the first entry from the Interrupt table to the CS register</a:t>
            </a:r>
          </a:p>
          <a:p>
            <a:endParaRPr lang="en-US" dirty="0"/>
          </a:p>
          <a:p>
            <a:endParaRPr lang="en-US" dirty="0"/>
          </a:p>
        </p:txBody>
      </p:sp>
    </p:spTree>
    <p:extLst>
      <p:ext uri="{BB962C8B-B14F-4D97-AF65-F5344CB8AC3E}">
        <p14:creationId xmlns:p14="http://schemas.microsoft.com/office/powerpoint/2010/main" val="358501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07AD-E98F-433F-B6D5-45153960AFF1}"/>
              </a:ext>
            </a:extLst>
          </p:cNvPr>
          <p:cNvSpPr>
            <a:spLocks noGrp="1"/>
          </p:cNvSpPr>
          <p:nvPr>
            <p:ph type="title"/>
          </p:nvPr>
        </p:nvSpPr>
        <p:spPr/>
        <p:txBody>
          <a:bodyPr/>
          <a:lstStyle/>
          <a:p>
            <a:r>
              <a:rPr lang="en-US" dirty="0"/>
              <a:t>Interrupt Routine Execution </a:t>
            </a:r>
          </a:p>
        </p:txBody>
      </p:sp>
      <p:sp>
        <p:nvSpPr>
          <p:cNvPr id="3" name="Content Placeholder 2">
            <a:extLst>
              <a:ext uri="{FF2B5EF4-FFF2-40B4-BE49-F238E27FC236}">
                <a16:creationId xmlns:a16="http://schemas.microsoft.com/office/drawing/2014/main" id="{64E8C9E7-E61D-4273-8AB2-C27D41A4115F}"/>
              </a:ext>
            </a:extLst>
          </p:cNvPr>
          <p:cNvSpPr>
            <a:spLocks noGrp="1"/>
          </p:cNvSpPr>
          <p:nvPr>
            <p:ph idx="1"/>
          </p:nvPr>
        </p:nvSpPr>
        <p:spPr/>
        <p:txBody>
          <a:bodyPr/>
          <a:lstStyle/>
          <a:p>
            <a:r>
              <a:rPr lang="en-US" dirty="0"/>
              <a:t>Copying the address at entry 0 from the interrupt table causes the execution of the routine whose address is found in entry 0.</a:t>
            </a:r>
          </a:p>
          <a:p>
            <a:r>
              <a:rPr lang="en-US" dirty="0"/>
              <a:t>This routine is responsible for reading the value from the Interrupt controller data register which is the IRQ number of the device that caused the event. </a:t>
            </a:r>
          </a:p>
          <a:p>
            <a:r>
              <a:rPr lang="en-US" dirty="0"/>
              <a:t>If the value is 8 then it means the interrupt is caused by the timer</a:t>
            </a:r>
          </a:p>
          <a:p>
            <a:r>
              <a:rPr lang="en-US" dirty="0"/>
              <a:t>This routine executes INT 8 instruction to execute the routine whose address is found in entry number 8 of the Interrupt table which is otherwise called the Timer interrupt handler. </a:t>
            </a:r>
          </a:p>
        </p:txBody>
      </p:sp>
    </p:spTree>
    <p:extLst>
      <p:ext uri="{BB962C8B-B14F-4D97-AF65-F5344CB8AC3E}">
        <p14:creationId xmlns:p14="http://schemas.microsoft.com/office/powerpoint/2010/main" val="409768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7F66-7100-4CB7-B19D-1B1C31D19522}"/>
              </a:ext>
            </a:extLst>
          </p:cNvPr>
          <p:cNvSpPr>
            <a:spLocks noGrp="1"/>
          </p:cNvSpPr>
          <p:nvPr>
            <p:ph type="title"/>
          </p:nvPr>
        </p:nvSpPr>
        <p:spPr/>
        <p:txBody>
          <a:bodyPr/>
          <a:lstStyle/>
          <a:p>
            <a:r>
              <a:rPr lang="en-US" dirty="0"/>
              <a:t>Timer Interrupt</a:t>
            </a:r>
          </a:p>
        </p:txBody>
      </p:sp>
      <p:sp>
        <p:nvSpPr>
          <p:cNvPr id="3" name="Content Placeholder 2">
            <a:extLst>
              <a:ext uri="{FF2B5EF4-FFF2-40B4-BE49-F238E27FC236}">
                <a16:creationId xmlns:a16="http://schemas.microsoft.com/office/drawing/2014/main" id="{846F9C9E-F6A6-4D57-82E4-9C68AACDD3CE}"/>
              </a:ext>
            </a:extLst>
          </p:cNvPr>
          <p:cNvSpPr>
            <a:spLocks noGrp="1"/>
          </p:cNvSpPr>
          <p:nvPr>
            <p:ph idx="1"/>
          </p:nvPr>
        </p:nvSpPr>
        <p:spPr/>
        <p:txBody>
          <a:bodyPr/>
          <a:lstStyle/>
          <a:p>
            <a:r>
              <a:rPr lang="en-US" dirty="0"/>
              <a:t>The timer interrupt enables the system to become time aware.</a:t>
            </a:r>
          </a:p>
          <a:p>
            <a:r>
              <a:rPr lang="en-US" dirty="0"/>
              <a:t>The timer serves the following important purposes</a:t>
            </a:r>
          </a:p>
          <a:p>
            <a:pPr lvl="1"/>
            <a:r>
              <a:rPr lang="en-US" dirty="0"/>
              <a:t>In CPU Scheduling it is responsible for triggering the event that will execute a routine to assign the CPU to another process, there by enabling multi tasking -  the creation of an illusion that there is more than one process running at the same time.</a:t>
            </a:r>
          </a:p>
          <a:p>
            <a:pPr lvl="1"/>
            <a:r>
              <a:rPr lang="en-US" dirty="0"/>
              <a:t>It is responsible for the periodic synchronization of the system clock</a:t>
            </a:r>
          </a:p>
          <a:p>
            <a:pPr lvl="1"/>
            <a:r>
              <a:rPr lang="en-US" dirty="0"/>
              <a:t>The timer generate an interrupt 18 times every second.</a:t>
            </a:r>
          </a:p>
        </p:txBody>
      </p:sp>
    </p:spTree>
    <p:extLst>
      <p:ext uri="{BB962C8B-B14F-4D97-AF65-F5344CB8AC3E}">
        <p14:creationId xmlns:p14="http://schemas.microsoft.com/office/powerpoint/2010/main" val="3729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85CB-1831-4FFF-80C9-6E8080688A10}"/>
              </a:ext>
            </a:extLst>
          </p:cNvPr>
          <p:cNvSpPr>
            <a:spLocks noGrp="1"/>
          </p:cNvSpPr>
          <p:nvPr>
            <p:ph type="title"/>
          </p:nvPr>
        </p:nvSpPr>
        <p:spPr/>
        <p:txBody>
          <a:bodyPr/>
          <a:lstStyle/>
          <a:p>
            <a:r>
              <a:rPr lang="en-US" dirty="0"/>
              <a:t>Well Behave Interrupt Routine Rules</a:t>
            </a:r>
          </a:p>
        </p:txBody>
      </p:sp>
      <p:sp>
        <p:nvSpPr>
          <p:cNvPr id="3" name="Content Placeholder 2">
            <a:extLst>
              <a:ext uri="{FF2B5EF4-FFF2-40B4-BE49-F238E27FC236}">
                <a16:creationId xmlns:a16="http://schemas.microsoft.com/office/drawing/2014/main" id="{56E422D3-5BF7-4042-BBDA-1600768E645B}"/>
              </a:ext>
            </a:extLst>
          </p:cNvPr>
          <p:cNvSpPr>
            <a:spLocks noGrp="1"/>
          </p:cNvSpPr>
          <p:nvPr>
            <p:ph idx="1"/>
          </p:nvPr>
        </p:nvSpPr>
        <p:spPr/>
        <p:txBody>
          <a:bodyPr/>
          <a:lstStyle/>
          <a:p>
            <a:pPr marL="0" indent="0">
              <a:buNone/>
            </a:pPr>
            <a:r>
              <a:rPr lang="en-US" dirty="0"/>
              <a:t>Because it can interrupt any running program</a:t>
            </a:r>
          </a:p>
          <a:p>
            <a:pPr marL="514350" indent="-514350">
              <a:buAutoNum type="arabicPeriod"/>
            </a:pPr>
            <a:r>
              <a:rPr lang="en-US" dirty="0"/>
              <a:t>It should ensure the values of the registers which represents the state of the interrupted process are preserved. This is done by pushing the register values on the stack and popping them before returning.</a:t>
            </a:r>
          </a:p>
          <a:p>
            <a:pPr marL="514350" indent="-514350">
              <a:buAutoNum type="arabicPeriod"/>
            </a:pPr>
            <a:r>
              <a:rPr lang="en-US" dirty="0"/>
              <a:t>The values of the registers are those set by the interrupted process. The only definite value is that of the CS and IP values which is the address of the interrupt routine. </a:t>
            </a:r>
          </a:p>
        </p:txBody>
      </p:sp>
    </p:spTree>
    <p:extLst>
      <p:ext uri="{BB962C8B-B14F-4D97-AF65-F5344CB8AC3E}">
        <p14:creationId xmlns:p14="http://schemas.microsoft.com/office/powerpoint/2010/main" val="410342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1D0D-569E-448D-BCF6-0CE47D78563F}"/>
              </a:ext>
            </a:extLst>
          </p:cNvPr>
          <p:cNvSpPr>
            <a:spLocks noGrp="1"/>
          </p:cNvSpPr>
          <p:nvPr>
            <p:ph type="title"/>
          </p:nvPr>
        </p:nvSpPr>
        <p:spPr/>
        <p:txBody>
          <a:bodyPr/>
          <a:lstStyle/>
          <a:p>
            <a:r>
              <a:rPr lang="en-US" dirty="0"/>
              <a:t>How applications perform I/O</a:t>
            </a:r>
          </a:p>
        </p:txBody>
      </p:sp>
      <p:pic>
        <p:nvPicPr>
          <p:cNvPr id="4" name="Content Placeholder 3">
            <a:extLst>
              <a:ext uri="{FF2B5EF4-FFF2-40B4-BE49-F238E27FC236}">
                <a16:creationId xmlns:a16="http://schemas.microsoft.com/office/drawing/2014/main" id="{529DDDBA-FA95-43BE-98B1-91B7013E4A44}"/>
              </a:ext>
            </a:extLst>
          </p:cNvPr>
          <p:cNvPicPr>
            <a:picLocks noGrp="1" noChangeAspect="1"/>
          </p:cNvPicPr>
          <p:nvPr>
            <p:ph idx="1"/>
          </p:nvPr>
        </p:nvPicPr>
        <p:blipFill>
          <a:blip r:embed="rId2"/>
          <a:stretch>
            <a:fillRect/>
          </a:stretch>
        </p:blipFill>
        <p:spPr>
          <a:xfrm>
            <a:off x="6278655" y="1981200"/>
            <a:ext cx="4068244" cy="3881437"/>
          </a:xfrm>
          <a:prstGeom prst="rect">
            <a:avLst/>
          </a:prstGeom>
        </p:spPr>
      </p:pic>
      <p:sp>
        <p:nvSpPr>
          <p:cNvPr id="5" name="TextBox 4">
            <a:extLst>
              <a:ext uri="{FF2B5EF4-FFF2-40B4-BE49-F238E27FC236}">
                <a16:creationId xmlns:a16="http://schemas.microsoft.com/office/drawing/2014/main" id="{4A003B11-87EA-46C9-838B-9E48A0250168}"/>
              </a:ext>
            </a:extLst>
          </p:cNvPr>
          <p:cNvSpPr txBox="1"/>
          <p:nvPr/>
        </p:nvSpPr>
        <p:spPr>
          <a:xfrm>
            <a:off x="1098884" y="1981200"/>
            <a:ext cx="5093369" cy="3416320"/>
          </a:xfrm>
          <a:prstGeom prst="rect">
            <a:avLst/>
          </a:prstGeom>
          <a:noFill/>
        </p:spPr>
        <p:txBody>
          <a:bodyPr wrap="square" rtlCol="0">
            <a:spAutoFit/>
          </a:bodyPr>
          <a:lstStyle/>
          <a:p>
            <a:r>
              <a:rPr lang="en-US" dirty="0"/>
              <a:t>All applications perform Input or Output using the ROM BIOS routine.</a:t>
            </a:r>
          </a:p>
          <a:p>
            <a:endParaRPr lang="en-US" dirty="0"/>
          </a:p>
          <a:p>
            <a:r>
              <a:rPr lang="en-US" dirty="0"/>
              <a:t>Each 64-bit applications include a virtual copy of the ROM BIOS in their image</a:t>
            </a:r>
          </a:p>
          <a:p>
            <a:endParaRPr lang="en-US" dirty="0"/>
          </a:p>
          <a:p>
            <a:r>
              <a:rPr lang="en-US" dirty="0"/>
              <a:t>An application running in 64 bit mode needs to call a system function (System API) to perform an I/O </a:t>
            </a:r>
          </a:p>
          <a:p>
            <a:endParaRPr lang="en-US" dirty="0"/>
          </a:p>
          <a:p>
            <a:r>
              <a:rPr lang="en-US" dirty="0"/>
              <a:t>The system function will switch to 16-bit mode to perform I/O with 16-bit controllers of the PC.</a:t>
            </a:r>
          </a:p>
          <a:p>
            <a:endParaRPr lang="en-US" dirty="0"/>
          </a:p>
        </p:txBody>
      </p:sp>
    </p:spTree>
    <p:extLst>
      <p:ext uri="{BB962C8B-B14F-4D97-AF65-F5344CB8AC3E}">
        <p14:creationId xmlns:p14="http://schemas.microsoft.com/office/powerpoint/2010/main" val="104650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8E9F-58DE-4D22-81E5-D85A3D7F895B}"/>
              </a:ext>
            </a:extLst>
          </p:cNvPr>
          <p:cNvSpPr>
            <a:spLocks noGrp="1"/>
          </p:cNvSpPr>
          <p:nvPr>
            <p:ph type="title"/>
          </p:nvPr>
        </p:nvSpPr>
        <p:spPr/>
        <p:txBody>
          <a:bodyPr/>
          <a:lstStyle/>
          <a:p>
            <a:r>
              <a:rPr lang="en-US" dirty="0"/>
              <a:t>Processor Modes</a:t>
            </a:r>
          </a:p>
        </p:txBody>
      </p:sp>
      <p:sp>
        <p:nvSpPr>
          <p:cNvPr id="3" name="Content Placeholder 2">
            <a:extLst>
              <a:ext uri="{FF2B5EF4-FFF2-40B4-BE49-F238E27FC236}">
                <a16:creationId xmlns:a16="http://schemas.microsoft.com/office/drawing/2014/main" id="{4E5D7D60-E08D-4803-992E-FB6BC7402ACA}"/>
              </a:ext>
            </a:extLst>
          </p:cNvPr>
          <p:cNvSpPr>
            <a:spLocks noGrp="1"/>
          </p:cNvSpPr>
          <p:nvPr>
            <p:ph idx="1"/>
          </p:nvPr>
        </p:nvSpPr>
        <p:spPr/>
        <p:txBody>
          <a:bodyPr/>
          <a:lstStyle/>
          <a:p>
            <a:r>
              <a:rPr lang="en-US" dirty="0"/>
              <a:t>The x86 processor has 3 modes available</a:t>
            </a:r>
          </a:p>
          <a:p>
            <a:r>
              <a:rPr lang="en-US" dirty="0"/>
              <a:t>16-bit real mode – When the PC is started it begins with this mode</a:t>
            </a:r>
          </a:p>
          <a:p>
            <a:r>
              <a:rPr lang="en-US" dirty="0"/>
              <a:t>32-bit virtual mode  AX register  EAX register    Memory is limited to 4 GB   2^32</a:t>
            </a:r>
          </a:p>
          <a:p>
            <a:r>
              <a:rPr lang="en-US" dirty="0"/>
              <a:t>64 bit virtual mode  AX register  EAX register	Memory is limited to 4 GB  2 ^ 64</a:t>
            </a:r>
          </a:p>
          <a:p>
            <a:endParaRPr lang="en-US" dirty="0"/>
          </a:p>
          <a:p>
            <a:endParaRPr lang="en-US" dirty="0"/>
          </a:p>
        </p:txBody>
      </p:sp>
    </p:spTree>
    <p:extLst>
      <p:ext uri="{BB962C8B-B14F-4D97-AF65-F5344CB8AC3E}">
        <p14:creationId xmlns:p14="http://schemas.microsoft.com/office/powerpoint/2010/main" val="109662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EADF-2562-4B25-9093-DE71C76F366B}"/>
              </a:ext>
            </a:extLst>
          </p:cNvPr>
          <p:cNvSpPr>
            <a:spLocks noGrp="1"/>
          </p:cNvSpPr>
          <p:nvPr>
            <p:ph type="title"/>
          </p:nvPr>
        </p:nvSpPr>
        <p:spPr/>
        <p:txBody>
          <a:bodyPr/>
          <a:lstStyle/>
          <a:p>
            <a:r>
              <a:rPr lang="en-US" dirty="0"/>
              <a:t>16-bit x86 mode</a:t>
            </a:r>
          </a:p>
        </p:txBody>
      </p:sp>
      <p:sp>
        <p:nvSpPr>
          <p:cNvPr id="3" name="Content Placeholder 2">
            <a:extLst>
              <a:ext uri="{FF2B5EF4-FFF2-40B4-BE49-F238E27FC236}">
                <a16:creationId xmlns:a16="http://schemas.microsoft.com/office/drawing/2014/main" id="{73D0DB70-D446-4962-8E6B-D0FBE9E9417A}"/>
              </a:ext>
            </a:extLst>
          </p:cNvPr>
          <p:cNvSpPr>
            <a:spLocks noGrp="1"/>
          </p:cNvSpPr>
          <p:nvPr>
            <p:ph idx="1"/>
          </p:nvPr>
        </p:nvSpPr>
        <p:spPr/>
        <p:txBody>
          <a:bodyPr/>
          <a:lstStyle/>
          <a:p>
            <a:r>
              <a:rPr lang="en-US" dirty="0"/>
              <a:t>In Real mode</a:t>
            </a:r>
          </a:p>
          <a:p>
            <a:r>
              <a:rPr lang="en-US" dirty="0"/>
              <a:t>16-bit data or two bytes can be transferred per CPU cycle</a:t>
            </a:r>
          </a:p>
          <a:p>
            <a:r>
              <a:rPr lang="en-US" dirty="0"/>
              <a:t>20-bit address or a </a:t>
            </a:r>
            <a:r>
              <a:rPr lang="en-US" dirty="0" err="1"/>
              <a:t>maximuM</a:t>
            </a:r>
            <a:r>
              <a:rPr lang="en-US" dirty="0"/>
              <a:t> of 1MB physical addressable memory</a:t>
            </a:r>
          </a:p>
          <a:p>
            <a:r>
              <a:rPr lang="en-US" dirty="0"/>
              <a:t>Uses 16 bit segment and 16-bit offset address </a:t>
            </a:r>
          </a:p>
          <a:p>
            <a:r>
              <a:rPr lang="en-US" dirty="0"/>
              <a:t>Has no protection  each programs can access any memory location.</a:t>
            </a:r>
          </a:p>
        </p:txBody>
      </p:sp>
    </p:spTree>
    <p:extLst>
      <p:ext uri="{BB962C8B-B14F-4D97-AF65-F5344CB8AC3E}">
        <p14:creationId xmlns:p14="http://schemas.microsoft.com/office/powerpoint/2010/main" val="191149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9B71-E6C1-4617-AEFE-62C7FFE55579}"/>
              </a:ext>
            </a:extLst>
          </p:cNvPr>
          <p:cNvSpPr>
            <a:spLocks noGrp="1"/>
          </p:cNvSpPr>
          <p:nvPr>
            <p:ph type="title"/>
          </p:nvPr>
        </p:nvSpPr>
        <p:spPr/>
        <p:txBody>
          <a:bodyPr/>
          <a:lstStyle/>
          <a:p>
            <a:r>
              <a:rPr lang="en-US" dirty="0"/>
              <a:t>32-bit x86 Mode</a:t>
            </a:r>
          </a:p>
        </p:txBody>
      </p:sp>
      <p:sp>
        <p:nvSpPr>
          <p:cNvPr id="3" name="Content Placeholder 2">
            <a:extLst>
              <a:ext uri="{FF2B5EF4-FFF2-40B4-BE49-F238E27FC236}">
                <a16:creationId xmlns:a16="http://schemas.microsoft.com/office/drawing/2014/main" id="{C173AC77-BE56-4F78-BDBB-5A449266E36B}"/>
              </a:ext>
            </a:extLst>
          </p:cNvPr>
          <p:cNvSpPr>
            <a:spLocks noGrp="1"/>
          </p:cNvSpPr>
          <p:nvPr>
            <p:ph idx="1"/>
          </p:nvPr>
        </p:nvSpPr>
        <p:spPr/>
        <p:txBody>
          <a:bodyPr>
            <a:normAutofit/>
          </a:bodyPr>
          <a:lstStyle/>
          <a:p>
            <a:r>
              <a:rPr lang="en-US" dirty="0"/>
              <a:t>Uses 32-bit address with a maximum of 4 GB memory </a:t>
            </a:r>
          </a:p>
          <a:p>
            <a:r>
              <a:rPr lang="en-US" dirty="0"/>
              <a:t>Has protection built into the hardware</a:t>
            </a:r>
          </a:p>
          <a:p>
            <a:r>
              <a:rPr lang="en-US" dirty="0"/>
              <a:t>Support Virtual memory mode by enabling multiple processes to run whose total memory exceeds the total size physical memory </a:t>
            </a:r>
          </a:p>
          <a:p>
            <a:r>
              <a:rPr lang="en-US" dirty="0"/>
              <a:t>Support mechanisms to load only into memory the part (or page) of the program code data that is being used currently</a:t>
            </a:r>
          </a:p>
          <a:p>
            <a:r>
              <a:rPr lang="en-US" dirty="0"/>
              <a:t>Generates faults or interrupts to prevent programs from accessing memory it does not own or has no permissions.</a:t>
            </a:r>
          </a:p>
          <a:p>
            <a:r>
              <a:rPr lang="en-US" dirty="0"/>
              <a:t>Support for 32 bit register and buses that transfers 4 bytes of data per CPU cycle. </a:t>
            </a:r>
          </a:p>
          <a:p>
            <a:endParaRPr lang="en-US" dirty="0"/>
          </a:p>
          <a:p>
            <a:endParaRPr lang="en-US" dirty="0"/>
          </a:p>
        </p:txBody>
      </p:sp>
    </p:spTree>
    <p:extLst>
      <p:ext uri="{BB962C8B-B14F-4D97-AF65-F5344CB8AC3E}">
        <p14:creationId xmlns:p14="http://schemas.microsoft.com/office/powerpoint/2010/main" val="224144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37A7-E301-47D6-BBC5-D46EE733B09E}"/>
              </a:ext>
            </a:extLst>
          </p:cNvPr>
          <p:cNvSpPr>
            <a:spLocks noGrp="1"/>
          </p:cNvSpPr>
          <p:nvPr>
            <p:ph type="title"/>
          </p:nvPr>
        </p:nvSpPr>
        <p:spPr/>
        <p:txBody>
          <a:bodyPr/>
          <a:lstStyle/>
          <a:p>
            <a:r>
              <a:rPr lang="en-US" dirty="0"/>
              <a:t>64-bit x86 Mode	</a:t>
            </a:r>
          </a:p>
        </p:txBody>
      </p:sp>
      <p:sp>
        <p:nvSpPr>
          <p:cNvPr id="3" name="Content Placeholder 2">
            <a:extLst>
              <a:ext uri="{FF2B5EF4-FFF2-40B4-BE49-F238E27FC236}">
                <a16:creationId xmlns:a16="http://schemas.microsoft.com/office/drawing/2014/main" id="{214928A9-07A9-4225-8B22-1E4EF76B0640}"/>
              </a:ext>
            </a:extLst>
          </p:cNvPr>
          <p:cNvSpPr>
            <a:spLocks noGrp="1"/>
          </p:cNvSpPr>
          <p:nvPr>
            <p:ph idx="1"/>
          </p:nvPr>
        </p:nvSpPr>
        <p:spPr/>
        <p:txBody>
          <a:bodyPr/>
          <a:lstStyle/>
          <a:p>
            <a:r>
              <a:rPr lang="en-US" dirty="0"/>
              <a:t>Mostly the same as the 32-bit except that it is 64-bit</a:t>
            </a:r>
          </a:p>
          <a:p>
            <a:r>
              <a:rPr lang="en-US" dirty="0"/>
              <a:t>Transfers 64-bits or 8 bytes of data or register allowing for larger numbers to be </a:t>
            </a:r>
            <a:r>
              <a:rPr lang="en-US" dirty="0" err="1"/>
              <a:t>processd</a:t>
            </a:r>
            <a:r>
              <a:rPr lang="en-US" dirty="0"/>
              <a:t> at a time</a:t>
            </a:r>
          </a:p>
          <a:p>
            <a:r>
              <a:rPr lang="en-US" dirty="0"/>
              <a:t>In contrast with 32-bit mode, can make use of memory beyond 4 GB.</a:t>
            </a:r>
          </a:p>
          <a:p>
            <a:r>
              <a:rPr lang="en-US" dirty="0"/>
              <a:t>64-bit addressable space limited only by the amount of address decoder circuit and available physical RAM. </a:t>
            </a:r>
          </a:p>
          <a:p>
            <a:r>
              <a:rPr lang="en-US" dirty="0"/>
              <a:t>Generally used in Virtualization or Virtual machines specially on cloud servers. </a:t>
            </a:r>
          </a:p>
          <a:p>
            <a:endParaRPr lang="en-US" dirty="0"/>
          </a:p>
          <a:p>
            <a:endParaRPr lang="en-US" dirty="0"/>
          </a:p>
        </p:txBody>
      </p:sp>
    </p:spTree>
    <p:extLst>
      <p:ext uri="{BB962C8B-B14F-4D97-AF65-F5344CB8AC3E}">
        <p14:creationId xmlns:p14="http://schemas.microsoft.com/office/powerpoint/2010/main" val="326155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8428-8AD1-49BF-BBC9-2ED29FD7277B}"/>
              </a:ext>
            </a:extLst>
          </p:cNvPr>
          <p:cNvSpPr>
            <a:spLocks noGrp="1"/>
          </p:cNvSpPr>
          <p:nvPr>
            <p:ph type="title"/>
          </p:nvPr>
        </p:nvSpPr>
        <p:spPr/>
        <p:txBody>
          <a:bodyPr/>
          <a:lstStyle/>
          <a:p>
            <a:r>
              <a:rPr lang="en-US" dirty="0"/>
              <a:t>Writing Interrupt Routines</a:t>
            </a:r>
          </a:p>
        </p:txBody>
      </p:sp>
      <p:sp>
        <p:nvSpPr>
          <p:cNvPr id="3" name="Content Placeholder 2">
            <a:extLst>
              <a:ext uri="{FF2B5EF4-FFF2-40B4-BE49-F238E27FC236}">
                <a16:creationId xmlns:a16="http://schemas.microsoft.com/office/drawing/2014/main" id="{8C389D09-F9B3-498A-899D-99787954FD16}"/>
              </a:ext>
            </a:extLst>
          </p:cNvPr>
          <p:cNvSpPr>
            <a:spLocks noGrp="1"/>
          </p:cNvSpPr>
          <p:nvPr>
            <p:ph idx="1"/>
          </p:nvPr>
        </p:nvSpPr>
        <p:spPr/>
        <p:txBody>
          <a:bodyPr>
            <a:normAutofit/>
          </a:bodyPr>
          <a:lstStyle/>
          <a:p>
            <a:r>
              <a:rPr lang="en-US" dirty="0"/>
              <a:t>Routines should be limited only to 1 segment</a:t>
            </a:r>
          </a:p>
          <a:p>
            <a:r>
              <a:rPr lang="en-US" dirty="0"/>
              <a:t>The only segment should contain the PSP</a:t>
            </a:r>
          </a:p>
          <a:p>
            <a:r>
              <a:rPr lang="en-US" dirty="0"/>
              <a:t>Is consist of </a:t>
            </a:r>
          </a:p>
          <a:p>
            <a:pPr lvl="1"/>
            <a:r>
              <a:rPr lang="en-US" dirty="0"/>
              <a:t>Data </a:t>
            </a:r>
          </a:p>
          <a:p>
            <a:pPr lvl="1"/>
            <a:r>
              <a:rPr lang="en-US" dirty="0"/>
              <a:t>Interrupt routine</a:t>
            </a:r>
          </a:p>
          <a:p>
            <a:pPr lvl="1"/>
            <a:r>
              <a:rPr lang="en-US" dirty="0"/>
              <a:t>Interrupt Installer</a:t>
            </a:r>
          </a:p>
          <a:p>
            <a:r>
              <a:rPr lang="en-US" dirty="0"/>
              <a:t>The installer will run when the resulting program is executed</a:t>
            </a:r>
          </a:p>
          <a:p>
            <a:r>
              <a:rPr lang="en-US" dirty="0"/>
              <a:t>The Interrupt routine will be triggered by </a:t>
            </a:r>
          </a:p>
          <a:p>
            <a:pPr lvl="1"/>
            <a:r>
              <a:rPr lang="en-US" dirty="0"/>
              <a:t>a hardware event such as a timer event or </a:t>
            </a:r>
          </a:p>
          <a:p>
            <a:pPr lvl="1"/>
            <a:r>
              <a:rPr lang="en-US" dirty="0"/>
              <a:t>a software invocation from another program</a:t>
            </a:r>
          </a:p>
          <a:p>
            <a:pPr marL="0" indent="0">
              <a:buNone/>
            </a:pP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41390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BF0A-DE89-4FBB-B660-365013570DBB}"/>
              </a:ext>
            </a:extLst>
          </p:cNvPr>
          <p:cNvSpPr>
            <a:spLocks noGrp="1"/>
          </p:cNvSpPr>
          <p:nvPr>
            <p:ph type="title"/>
          </p:nvPr>
        </p:nvSpPr>
        <p:spPr/>
        <p:txBody>
          <a:bodyPr/>
          <a:lstStyle/>
          <a:p>
            <a:r>
              <a:rPr lang="en-US" dirty="0"/>
              <a:t>Two kinds of computer systems</a:t>
            </a:r>
          </a:p>
        </p:txBody>
      </p:sp>
      <p:sp>
        <p:nvSpPr>
          <p:cNvPr id="3" name="Content Placeholder 2">
            <a:extLst>
              <a:ext uri="{FF2B5EF4-FFF2-40B4-BE49-F238E27FC236}">
                <a16:creationId xmlns:a16="http://schemas.microsoft.com/office/drawing/2014/main" id="{88D265AA-927A-41F4-B193-2EB07754585F}"/>
              </a:ext>
            </a:extLst>
          </p:cNvPr>
          <p:cNvSpPr>
            <a:spLocks noGrp="1"/>
          </p:cNvSpPr>
          <p:nvPr>
            <p:ph idx="1"/>
          </p:nvPr>
        </p:nvSpPr>
        <p:spPr/>
        <p:txBody>
          <a:bodyPr/>
          <a:lstStyle/>
          <a:p>
            <a:r>
              <a:rPr lang="en-US" dirty="0"/>
              <a:t>Batch System – Jobs are submitted to a queue. The system monitors the queue periodically for submitted jobs. Typical for Mainframe systems and servers where the maximum utilization of the computer resources such as processors memory and I/O are the most important. </a:t>
            </a:r>
          </a:p>
          <a:p>
            <a:pPr marL="0" indent="0">
              <a:buNone/>
            </a:pPr>
            <a:endParaRPr lang="en-US" dirty="0"/>
          </a:p>
          <a:p>
            <a:r>
              <a:rPr lang="en-US" dirty="0"/>
              <a:t>Interactive System – Jobs are submitted by interrupting a running process. Typical of desktop systems where the users are of primary importance. It is also where the interactions(interaction)  are considered to be least frequent.</a:t>
            </a:r>
          </a:p>
        </p:txBody>
      </p:sp>
    </p:spTree>
    <p:extLst>
      <p:ext uri="{BB962C8B-B14F-4D97-AF65-F5344CB8AC3E}">
        <p14:creationId xmlns:p14="http://schemas.microsoft.com/office/powerpoint/2010/main" val="208828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04F1-BB47-475F-8B71-3D46D5A5F22B}"/>
              </a:ext>
            </a:extLst>
          </p:cNvPr>
          <p:cNvSpPr>
            <a:spLocks noGrp="1"/>
          </p:cNvSpPr>
          <p:nvPr>
            <p:ph type="title"/>
          </p:nvPr>
        </p:nvSpPr>
        <p:spPr/>
        <p:txBody>
          <a:bodyPr/>
          <a:lstStyle/>
          <a:p>
            <a:r>
              <a:rPr lang="en-US" dirty="0"/>
              <a:t>Terminate and Stay Resident program</a:t>
            </a:r>
          </a:p>
        </p:txBody>
      </p:sp>
      <p:sp>
        <p:nvSpPr>
          <p:cNvPr id="3" name="Content Placeholder 2">
            <a:extLst>
              <a:ext uri="{FF2B5EF4-FFF2-40B4-BE49-F238E27FC236}">
                <a16:creationId xmlns:a16="http://schemas.microsoft.com/office/drawing/2014/main" id="{CBE13D8D-B45B-4CF9-85A1-C54DFD61645C}"/>
              </a:ext>
            </a:extLst>
          </p:cNvPr>
          <p:cNvSpPr>
            <a:spLocks noGrp="1"/>
          </p:cNvSpPr>
          <p:nvPr>
            <p:ph idx="1"/>
          </p:nvPr>
        </p:nvSpPr>
        <p:spPr/>
        <p:txBody>
          <a:bodyPr/>
          <a:lstStyle/>
          <a:p>
            <a:r>
              <a:rPr lang="en-US" dirty="0"/>
              <a:t>Interrupt Data</a:t>
            </a:r>
          </a:p>
          <a:p>
            <a:r>
              <a:rPr lang="en-US" dirty="0"/>
              <a:t>Interrupt Function</a:t>
            </a:r>
          </a:p>
          <a:p>
            <a:r>
              <a:rPr lang="en-US" dirty="0"/>
              <a:t>Interrupt Installer</a:t>
            </a:r>
          </a:p>
        </p:txBody>
      </p:sp>
    </p:spTree>
    <p:extLst>
      <p:ext uri="{BB962C8B-B14F-4D97-AF65-F5344CB8AC3E}">
        <p14:creationId xmlns:p14="http://schemas.microsoft.com/office/powerpoint/2010/main" val="278355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480F-4628-4EFB-AEFD-5B464949BED6}"/>
              </a:ext>
            </a:extLst>
          </p:cNvPr>
          <p:cNvSpPr>
            <a:spLocks noGrp="1"/>
          </p:cNvSpPr>
          <p:nvPr>
            <p:ph type="title"/>
          </p:nvPr>
        </p:nvSpPr>
        <p:spPr/>
        <p:txBody>
          <a:bodyPr/>
          <a:lstStyle/>
          <a:p>
            <a:r>
              <a:rPr lang="en-US" dirty="0"/>
              <a:t>Interrupt Data </a:t>
            </a:r>
          </a:p>
        </p:txBody>
      </p:sp>
      <p:sp>
        <p:nvSpPr>
          <p:cNvPr id="3" name="Content Placeholder 2">
            <a:extLst>
              <a:ext uri="{FF2B5EF4-FFF2-40B4-BE49-F238E27FC236}">
                <a16:creationId xmlns:a16="http://schemas.microsoft.com/office/drawing/2014/main" id="{AAEED03C-B614-4674-821B-6F21239BA3E2}"/>
              </a:ext>
            </a:extLst>
          </p:cNvPr>
          <p:cNvSpPr>
            <a:spLocks noGrp="1"/>
          </p:cNvSpPr>
          <p:nvPr>
            <p:ph idx="1"/>
          </p:nvPr>
        </p:nvSpPr>
        <p:spPr/>
        <p:txBody>
          <a:bodyPr/>
          <a:lstStyle/>
          <a:p>
            <a:r>
              <a:rPr lang="en-US" dirty="0"/>
              <a:t>Address of the overridden interrupt</a:t>
            </a:r>
          </a:p>
          <a:p>
            <a:r>
              <a:rPr lang="en-US" dirty="0"/>
              <a:t>Trigger data</a:t>
            </a:r>
          </a:p>
          <a:p>
            <a:r>
              <a:rPr lang="en-US" dirty="0"/>
              <a:t>Output data</a:t>
            </a:r>
          </a:p>
        </p:txBody>
      </p:sp>
    </p:spTree>
    <p:extLst>
      <p:ext uri="{BB962C8B-B14F-4D97-AF65-F5344CB8AC3E}">
        <p14:creationId xmlns:p14="http://schemas.microsoft.com/office/powerpoint/2010/main" val="174544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76A0-CFD2-442C-8CDB-E6A182E7B460}"/>
              </a:ext>
            </a:extLst>
          </p:cNvPr>
          <p:cNvSpPr>
            <a:spLocks noGrp="1"/>
          </p:cNvSpPr>
          <p:nvPr>
            <p:ph type="title"/>
          </p:nvPr>
        </p:nvSpPr>
        <p:spPr/>
        <p:txBody>
          <a:bodyPr/>
          <a:lstStyle/>
          <a:p>
            <a:r>
              <a:rPr lang="en-US" dirty="0"/>
              <a:t>The Prologue and the Epilogue</a:t>
            </a:r>
          </a:p>
        </p:txBody>
      </p:sp>
      <p:sp>
        <p:nvSpPr>
          <p:cNvPr id="3" name="Content Placeholder 2">
            <a:extLst>
              <a:ext uri="{FF2B5EF4-FFF2-40B4-BE49-F238E27FC236}">
                <a16:creationId xmlns:a16="http://schemas.microsoft.com/office/drawing/2014/main" id="{1DEB7B14-B49A-444D-8B34-469EB4DFF3D0}"/>
              </a:ext>
            </a:extLst>
          </p:cNvPr>
          <p:cNvSpPr>
            <a:spLocks noGrp="1"/>
          </p:cNvSpPr>
          <p:nvPr>
            <p:ph idx="1"/>
          </p:nvPr>
        </p:nvSpPr>
        <p:spPr>
          <a:xfrm>
            <a:off x="813691" y="1502863"/>
            <a:ext cx="9950561" cy="2210884"/>
          </a:xfrm>
        </p:spPr>
        <p:txBody>
          <a:bodyPr>
            <a:normAutofit/>
          </a:bodyPr>
          <a:lstStyle/>
          <a:p>
            <a:pPr marL="0" indent="0">
              <a:buNone/>
            </a:pPr>
            <a:r>
              <a:rPr lang="en-US" dirty="0"/>
              <a:t>The steps to take before doing the real task</a:t>
            </a:r>
          </a:p>
          <a:p>
            <a:pPr marL="0" indent="0">
              <a:buNone/>
            </a:pPr>
            <a:r>
              <a:rPr lang="en-US" dirty="0"/>
              <a:t>	Call the old routine</a:t>
            </a:r>
          </a:p>
          <a:p>
            <a:pPr marL="0" indent="0">
              <a:buNone/>
            </a:pPr>
            <a:r>
              <a:rPr lang="en-US" dirty="0"/>
              <a:t>	Save the state of the interrupted process</a:t>
            </a:r>
          </a:p>
          <a:p>
            <a:pPr marL="0" indent="0">
              <a:buNone/>
            </a:pPr>
            <a:r>
              <a:rPr lang="en-US" dirty="0"/>
              <a:t>	Restore the state of the interrupted process</a:t>
            </a:r>
          </a:p>
          <a:p>
            <a:pPr marL="0" indent="0">
              <a:buNone/>
            </a:pPr>
            <a:r>
              <a:rPr lang="en-US" dirty="0"/>
              <a:t>	Return to the interrupted process</a:t>
            </a:r>
          </a:p>
        </p:txBody>
      </p:sp>
      <p:pic>
        <p:nvPicPr>
          <p:cNvPr id="4" name="Picture 3">
            <a:extLst>
              <a:ext uri="{FF2B5EF4-FFF2-40B4-BE49-F238E27FC236}">
                <a16:creationId xmlns:a16="http://schemas.microsoft.com/office/drawing/2014/main" id="{A7903E2C-9E0E-4926-8FCD-E1A871BB4559}"/>
              </a:ext>
            </a:extLst>
          </p:cNvPr>
          <p:cNvPicPr>
            <a:picLocks noChangeAspect="1"/>
          </p:cNvPicPr>
          <p:nvPr/>
        </p:nvPicPr>
        <p:blipFill>
          <a:blip r:embed="rId2"/>
          <a:stretch>
            <a:fillRect/>
          </a:stretch>
        </p:blipFill>
        <p:spPr>
          <a:xfrm>
            <a:off x="866024" y="4343148"/>
            <a:ext cx="4791075" cy="1781175"/>
          </a:xfrm>
          <a:prstGeom prst="rect">
            <a:avLst/>
          </a:prstGeom>
        </p:spPr>
      </p:pic>
      <p:pic>
        <p:nvPicPr>
          <p:cNvPr id="5" name="Picture 4">
            <a:extLst>
              <a:ext uri="{FF2B5EF4-FFF2-40B4-BE49-F238E27FC236}">
                <a16:creationId xmlns:a16="http://schemas.microsoft.com/office/drawing/2014/main" id="{14EE3001-A65A-4032-AA47-F7A29ABB5C53}"/>
              </a:ext>
            </a:extLst>
          </p:cNvPr>
          <p:cNvPicPr>
            <a:picLocks noChangeAspect="1"/>
          </p:cNvPicPr>
          <p:nvPr/>
        </p:nvPicPr>
        <p:blipFill>
          <a:blip r:embed="rId3"/>
          <a:stretch>
            <a:fillRect/>
          </a:stretch>
        </p:blipFill>
        <p:spPr>
          <a:xfrm>
            <a:off x="5788971" y="4176459"/>
            <a:ext cx="6276975" cy="1943100"/>
          </a:xfrm>
          <a:prstGeom prst="rect">
            <a:avLst/>
          </a:prstGeom>
        </p:spPr>
      </p:pic>
    </p:spTree>
    <p:extLst>
      <p:ext uri="{BB962C8B-B14F-4D97-AF65-F5344CB8AC3E}">
        <p14:creationId xmlns:p14="http://schemas.microsoft.com/office/powerpoint/2010/main" val="108865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E85F-E284-47F0-A8C2-08EBBA87108D}"/>
              </a:ext>
            </a:extLst>
          </p:cNvPr>
          <p:cNvSpPr>
            <a:spLocks noGrp="1"/>
          </p:cNvSpPr>
          <p:nvPr>
            <p:ph type="title"/>
          </p:nvPr>
        </p:nvSpPr>
        <p:spPr/>
        <p:txBody>
          <a:bodyPr/>
          <a:lstStyle/>
          <a:p>
            <a:r>
              <a:rPr lang="en-US" dirty="0"/>
              <a:t>The interrupt function or routine</a:t>
            </a:r>
          </a:p>
        </p:txBody>
      </p:sp>
      <p:pic>
        <p:nvPicPr>
          <p:cNvPr id="4" name="Content Placeholder 3">
            <a:extLst>
              <a:ext uri="{FF2B5EF4-FFF2-40B4-BE49-F238E27FC236}">
                <a16:creationId xmlns:a16="http://schemas.microsoft.com/office/drawing/2014/main" id="{861D97C9-471D-412D-8602-18D65AEAC121}"/>
              </a:ext>
            </a:extLst>
          </p:cNvPr>
          <p:cNvPicPr>
            <a:picLocks noGrp="1" noChangeAspect="1"/>
          </p:cNvPicPr>
          <p:nvPr>
            <p:ph idx="1"/>
          </p:nvPr>
        </p:nvPicPr>
        <p:blipFill>
          <a:blip r:embed="rId2"/>
          <a:stretch>
            <a:fillRect/>
          </a:stretch>
        </p:blipFill>
        <p:spPr>
          <a:xfrm>
            <a:off x="2792036" y="3070600"/>
            <a:ext cx="5362575" cy="2895600"/>
          </a:xfrm>
          <a:prstGeom prst="rect">
            <a:avLst/>
          </a:prstGeom>
        </p:spPr>
      </p:pic>
      <p:sp>
        <p:nvSpPr>
          <p:cNvPr id="3" name="TextBox 2">
            <a:extLst>
              <a:ext uri="{FF2B5EF4-FFF2-40B4-BE49-F238E27FC236}">
                <a16:creationId xmlns:a16="http://schemas.microsoft.com/office/drawing/2014/main" id="{A1CEBE99-5450-47CE-A3D2-E1C55B35AE01}"/>
              </a:ext>
            </a:extLst>
          </p:cNvPr>
          <p:cNvSpPr txBox="1"/>
          <p:nvPr/>
        </p:nvSpPr>
        <p:spPr>
          <a:xfrm>
            <a:off x="1090863" y="1588168"/>
            <a:ext cx="6902852" cy="1200329"/>
          </a:xfrm>
          <a:prstGeom prst="rect">
            <a:avLst/>
          </a:prstGeom>
          <a:noFill/>
        </p:spPr>
        <p:txBody>
          <a:bodyPr wrap="none" rtlCol="0">
            <a:spAutoFit/>
          </a:bodyPr>
          <a:lstStyle/>
          <a:p>
            <a:pPr marL="342900" indent="-342900">
              <a:buAutoNum type="arabicPeriod"/>
            </a:pPr>
            <a:r>
              <a:rPr lang="en-US" dirty="0"/>
              <a:t>Decide whether to execute the routine or skip </a:t>
            </a:r>
          </a:p>
          <a:p>
            <a:pPr marL="342900" indent="-342900">
              <a:buAutoNum type="arabicPeriod"/>
            </a:pPr>
            <a:r>
              <a:rPr lang="en-US" dirty="0"/>
              <a:t>The actual interrupt routine </a:t>
            </a:r>
          </a:p>
          <a:p>
            <a:pPr marL="342900" indent="-342900">
              <a:buFontTx/>
              <a:buAutoNum type="arabicPeriod"/>
            </a:pPr>
            <a:r>
              <a:rPr lang="en-US" dirty="0"/>
              <a:t>Decide which subroutine to execute based on the parameters</a:t>
            </a:r>
          </a:p>
          <a:p>
            <a:endParaRPr lang="en-US" dirty="0"/>
          </a:p>
        </p:txBody>
      </p:sp>
    </p:spTree>
    <p:extLst>
      <p:ext uri="{BB962C8B-B14F-4D97-AF65-F5344CB8AC3E}">
        <p14:creationId xmlns:p14="http://schemas.microsoft.com/office/powerpoint/2010/main" val="47080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A0B5-86DC-4956-81CB-E8E31155E4F5}"/>
              </a:ext>
            </a:extLst>
          </p:cNvPr>
          <p:cNvSpPr>
            <a:spLocks noGrp="1"/>
          </p:cNvSpPr>
          <p:nvPr>
            <p:ph type="title"/>
          </p:nvPr>
        </p:nvSpPr>
        <p:spPr/>
        <p:txBody>
          <a:bodyPr/>
          <a:lstStyle/>
          <a:p>
            <a:r>
              <a:rPr lang="en-US" dirty="0"/>
              <a:t>The Installer</a:t>
            </a:r>
          </a:p>
        </p:txBody>
      </p:sp>
      <p:sp>
        <p:nvSpPr>
          <p:cNvPr id="3" name="Content Placeholder 2">
            <a:extLst>
              <a:ext uri="{FF2B5EF4-FFF2-40B4-BE49-F238E27FC236}">
                <a16:creationId xmlns:a16="http://schemas.microsoft.com/office/drawing/2014/main" id="{357F9B7D-8F7A-45B0-857A-B5CC2DED40FB}"/>
              </a:ext>
            </a:extLst>
          </p:cNvPr>
          <p:cNvSpPr>
            <a:spLocks noGrp="1"/>
          </p:cNvSpPr>
          <p:nvPr>
            <p:ph idx="1"/>
          </p:nvPr>
        </p:nvSpPr>
        <p:spPr/>
        <p:txBody>
          <a:bodyPr/>
          <a:lstStyle/>
          <a:p>
            <a:r>
              <a:rPr lang="en-US" dirty="0"/>
              <a:t>Gets the address of the interrupt to be overridden from the interrupt table and save this in routines data</a:t>
            </a:r>
          </a:p>
          <a:p>
            <a:r>
              <a:rPr lang="en-US" dirty="0"/>
              <a:t>Sets the address of this interrupt routine in the Interrupt table </a:t>
            </a:r>
          </a:p>
          <a:p>
            <a:r>
              <a:rPr lang="en-US" dirty="0"/>
              <a:t>Compute the size of the memory of the program that will remain resident once the program is terminated.</a:t>
            </a:r>
          </a:p>
          <a:p>
            <a:r>
              <a:rPr lang="en-US" dirty="0"/>
              <a:t>Terminates the program but leave a part of it resident.</a:t>
            </a:r>
          </a:p>
        </p:txBody>
      </p:sp>
    </p:spTree>
    <p:extLst>
      <p:ext uri="{BB962C8B-B14F-4D97-AF65-F5344CB8AC3E}">
        <p14:creationId xmlns:p14="http://schemas.microsoft.com/office/powerpoint/2010/main" val="419659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217A-D43E-4E58-A606-466CB826464D}"/>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3E01B1F4-9F41-4B66-9F50-60E4978A41BB}"/>
              </a:ext>
            </a:extLst>
          </p:cNvPr>
          <p:cNvSpPr>
            <a:spLocks noGrp="1"/>
          </p:cNvSpPr>
          <p:nvPr>
            <p:ph idx="1"/>
          </p:nvPr>
        </p:nvSpPr>
        <p:spPr/>
        <p:txBody>
          <a:bodyPr>
            <a:normAutofit/>
          </a:bodyPr>
          <a:lstStyle/>
          <a:p>
            <a:pPr marL="0" indent="0">
              <a:buNone/>
            </a:pPr>
            <a:r>
              <a:rPr lang="en-US" dirty="0"/>
              <a:t>Interrupt forms the basis for the implementation of a system</a:t>
            </a:r>
          </a:p>
          <a:p>
            <a:r>
              <a:rPr lang="en-US" dirty="0"/>
              <a:t>There are two ways to trigger the execution of a task</a:t>
            </a:r>
          </a:p>
          <a:p>
            <a:pPr lvl="1"/>
            <a:r>
              <a:rPr lang="en-US" dirty="0"/>
              <a:t>Polling or busy waiting</a:t>
            </a:r>
          </a:p>
          <a:p>
            <a:pPr lvl="1"/>
            <a:r>
              <a:rPr lang="en-US" dirty="0"/>
              <a:t>Interrupt</a:t>
            </a:r>
          </a:p>
        </p:txBody>
      </p:sp>
    </p:spTree>
    <p:extLst>
      <p:ext uri="{BB962C8B-B14F-4D97-AF65-F5344CB8AC3E}">
        <p14:creationId xmlns:p14="http://schemas.microsoft.com/office/powerpoint/2010/main" val="313804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C9B-BC25-4C68-8497-6018E890FF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210D1-8706-4FF4-9524-F297EEAC64BC}"/>
              </a:ext>
            </a:extLst>
          </p:cNvPr>
          <p:cNvSpPr>
            <a:spLocks noGrp="1"/>
          </p:cNvSpPr>
          <p:nvPr>
            <p:ph idx="1"/>
          </p:nvPr>
        </p:nvSpPr>
        <p:spPr/>
        <p:txBody>
          <a:bodyPr/>
          <a:lstStyle/>
          <a:p>
            <a:pPr lvl="1"/>
            <a:r>
              <a:rPr lang="en-US" dirty="0"/>
              <a:t>1. By polling - which is by watching the value of some state variable 	</a:t>
            </a:r>
          </a:p>
          <a:p>
            <a:pPr marL="1371600" lvl="3" indent="0">
              <a:buNone/>
            </a:pPr>
            <a:r>
              <a:rPr lang="en-US" dirty="0"/>
              <a:t>Do While(X &gt; 0 )</a:t>
            </a:r>
          </a:p>
          <a:p>
            <a:pPr marL="1371600" lvl="3" indent="0">
              <a:buNone/>
            </a:pPr>
            <a:r>
              <a:rPr lang="en-US" dirty="0"/>
              <a:t>{</a:t>
            </a:r>
          </a:p>
          <a:p>
            <a:pPr marL="1828800" lvl="4" indent="0">
              <a:buNone/>
            </a:pPr>
            <a:r>
              <a:rPr lang="en-US" dirty="0"/>
              <a:t>Do something</a:t>
            </a:r>
          </a:p>
          <a:p>
            <a:pPr marL="1371600" lvl="3" indent="0">
              <a:buNone/>
            </a:pPr>
            <a:r>
              <a:rPr lang="en-US" dirty="0"/>
              <a:t>}</a:t>
            </a:r>
          </a:p>
          <a:p>
            <a:endParaRPr lang="en-US" dirty="0"/>
          </a:p>
        </p:txBody>
      </p:sp>
    </p:spTree>
    <p:extLst>
      <p:ext uri="{BB962C8B-B14F-4D97-AF65-F5344CB8AC3E}">
        <p14:creationId xmlns:p14="http://schemas.microsoft.com/office/powerpoint/2010/main" val="415193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EF0C-145B-4B77-A887-3C5F795C18E7}"/>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8E1C5E50-666A-4E00-B0DA-0DED4163CBFA}"/>
              </a:ext>
            </a:extLst>
          </p:cNvPr>
          <p:cNvSpPr>
            <a:spLocks noGrp="1"/>
          </p:cNvSpPr>
          <p:nvPr>
            <p:ph idx="1"/>
          </p:nvPr>
        </p:nvSpPr>
        <p:spPr/>
        <p:txBody>
          <a:bodyPr/>
          <a:lstStyle/>
          <a:p>
            <a:pPr marL="457200" lvl="1" indent="0">
              <a:buNone/>
            </a:pPr>
            <a:r>
              <a:rPr lang="en-US" dirty="0"/>
              <a:t>By enabling some I/O events to be associated with the task</a:t>
            </a:r>
          </a:p>
          <a:p>
            <a:pPr lvl="2"/>
            <a:r>
              <a:rPr lang="en-US" dirty="0"/>
              <a:t>Example   </a:t>
            </a:r>
          </a:p>
          <a:p>
            <a:pPr lvl="2"/>
            <a:r>
              <a:rPr lang="en-US" dirty="0"/>
              <a:t>Hardware event</a:t>
            </a:r>
          </a:p>
          <a:p>
            <a:pPr lvl="3"/>
            <a:r>
              <a:rPr lang="en-US" dirty="0"/>
              <a:t>Timer – generates a signal periodically</a:t>
            </a:r>
          </a:p>
          <a:p>
            <a:pPr lvl="3"/>
            <a:r>
              <a:rPr lang="en-US" dirty="0"/>
              <a:t>Keyboard – when the user press a key </a:t>
            </a:r>
          </a:p>
          <a:p>
            <a:pPr lvl="3"/>
            <a:r>
              <a:rPr lang="en-US" dirty="0"/>
              <a:t>Error          - when the printer encounters an error such as out of paper</a:t>
            </a:r>
          </a:p>
          <a:p>
            <a:pPr lvl="3"/>
            <a:r>
              <a:rPr lang="en-US" dirty="0"/>
              <a:t>Network device– when a data is received by the network device</a:t>
            </a:r>
          </a:p>
          <a:p>
            <a:pPr lvl="2"/>
            <a:r>
              <a:rPr lang="en-US" dirty="0"/>
              <a:t>Software event</a:t>
            </a:r>
          </a:p>
          <a:p>
            <a:pPr lvl="3"/>
            <a:r>
              <a:rPr lang="en-US" dirty="0"/>
              <a:t>Division by Zero</a:t>
            </a:r>
          </a:p>
          <a:p>
            <a:pPr lvl="3"/>
            <a:r>
              <a:rPr lang="en-US" dirty="0"/>
              <a:t>Privilege Fault – A program attempting to access memory it does not own</a:t>
            </a:r>
          </a:p>
          <a:p>
            <a:pPr lvl="3"/>
            <a:r>
              <a:rPr lang="en-US" dirty="0"/>
              <a:t>Page fault  - A program tries to access a memory page that is not yet loaded in the memory. </a:t>
            </a:r>
          </a:p>
          <a:p>
            <a:pPr lvl="3"/>
            <a:endParaRPr lang="en-US" dirty="0"/>
          </a:p>
          <a:p>
            <a:endParaRPr lang="en-US" dirty="0"/>
          </a:p>
        </p:txBody>
      </p:sp>
    </p:spTree>
    <p:extLst>
      <p:ext uri="{BB962C8B-B14F-4D97-AF65-F5344CB8AC3E}">
        <p14:creationId xmlns:p14="http://schemas.microsoft.com/office/powerpoint/2010/main" val="394877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F9FE-4E41-40E3-B5F5-745E3E64879E}"/>
              </a:ext>
            </a:extLst>
          </p:cNvPr>
          <p:cNvSpPr>
            <a:spLocks noGrp="1"/>
          </p:cNvSpPr>
          <p:nvPr>
            <p:ph type="title"/>
          </p:nvPr>
        </p:nvSpPr>
        <p:spPr/>
        <p:txBody>
          <a:bodyPr/>
          <a:lstStyle/>
          <a:p>
            <a:r>
              <a:rPr lang="en-US" dirty="0"/>
              <a:t>Device Interrupts</a:t>
            </a:r>
          </a:p>
        </p:txBody>
      </p:sp>
      <p:pic>
        <p:nvPicPr>
          <p:cNvPr id="4" name="Content Placeholder 3">
            <a:extLst>
              <a:ext uri="{FF2B5EF4-FFF2-40B4-BE49-F238E27FC236}">
                <a16:creationId xmlns:a16="http://schemas.microsoft.com/office/drawing/2014/main" id="{D96A92B6-5598-412A-A654-6D101FBAAD37}"/>
              </a:ext>
            </a:extLst>
          </p:cNvPr>
          <p:cNvPicPr>
            <a:picLocks noGrp="1" noChangeAspect="1"/>
          </p:cNvPicPr>
          <p:nvPr>
            <p:ph idx="1"/>
          </p:nvPr>
        </p:nvPicPr>
        <p:blipFill>
          <a:blip r:embed="rId2"/>
          <a:stretch>
            <a:fillRect/>
          </a:stretch>
        </p:blipFill>
        <p:spPr>
          <a:xfrm>
            <a:off x="2405159" y="2160588"/>
            <a:ext cx="5141720" cy="3881437"/>
          </a:xfrm>
          <a:prstGeom prst="rect">
            <a:avLst/>
          </a:prstGeom>
        </p:spPr>
      </p:pic>
    </p:spTree>
    <p:extLst>
      <p:ext uri="{BB962C8B-B14F-4D97-AF65-F5344CB8AC3E}">
        <p14:creationId xmlns:p14="http://schemas.microsoft.com/office/powerpoint/2010/main" val="182637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9E67-C6EC-441B-BB93-DFA943C074CA}"/>
              </a:ext>
            </a:extLst>
          </p:cNvPr>
          <p:cNvSpPr>
            <a:spLocks noGrp="1"/>
          </p:cNvSpPr>
          <p:nvPr>
            <p:ph type="title"/>
          </p:nvPr>
        </p:nvSpPr>
        <p:spPr/>
        <p:txBody>
          <a:bodyPr/>
          <a:lstStyle/>
          <a:p>
            <a:r>
              <a:rPr lang="en-US" dirty="0"/>
              <a:t>Controller Basic</a:t>
            </a:r>
          </a:p>
        </p:txBody>
      </p:sp>
      <p:sp>
        <p:nvSpPr>
          <p:cNvPr id="3" name="Content Placeholder 2">
            <a:extLst>
              <a:ext uri="{FF2B5EF4-FFF2-40B4-BE49-F238E27FC236}">
                <a16:creationId xmlns:a16="http://schemas.microsoft.com/office/drawing/2014/main" id="{92E5DB27-5C27-42E7-AA7A-B004C1866EF6}"/>
              </a:ext>
            </a:extLst>
          </p:cNvPr>
          <p:cNvSpPr>
            <a:spLocks noGrp="1"/>
          </p:cNvSpPr>
          <p:nvPr>
            <p:ph idx="1"/>
          </p:nvPr>
        </p:nvSpPr>
        <p:spPr/>
        <p:txBody>
          <a:bodyPr/>
          <a:lstStyle/>
          <a:p>
            <a:r>
              <a:rPr lang="en-US" dirty="0"/>
              <a:t>Is connected to the Device that it is controlling</a:t>
            </a:r>
          </a:p>
          <a:p>
            <a:r>
              <a:rPr lang="en-US" dirty="0"/>
              <a:t>Is connected to the CPU data,  address and control buses</a:t>
            </a:r>
          </a:p>
          <a:p>
            <a:r>
              <a:rPr lang="en-US" dirty="0"/>
              <a:t>Is assigned an address</a:t>
            </a:r>
          </a:p>
          <a:p>
            <a:r>
              <a:rPr lang="en-US" dirty="0"/>
              <a:t>Contains </a:t>
            </a:r>
          </a:p>
          <a:p>
            <a:pPr lvl="1"/>
            <a:r>
              <a:rPr lang="en-US" dirty="0"/>
              <a:t>Data Registers </a:t>
            </a:r>
          </a:p>
          <a:p>
            <a:pPr lvl="1"/>
            <a:r>
              <a:rPr lang="en-US" dirty="0"/>
              <a:t>Status Register</a:t>
            </a:r>
          </a:p>
          <a:p>
            <a:pPr lvl="1"/>
            <a:r>
              <a:rPr lang="en-US" dirty="0"/>
              <a:t>Control Register</a:t>
            </a:r>
          </a:p>
        </p:txBody>
      </p:sp>
    </p:spTree>
    <p:extLst>
      <p:ext uri="{BB962C8B-B14F-4D97-AF65-F5344CB8AC3E}">
        <p14:creationId xmlns:p14="http://schemas.microsoft.com/office/powerpoint/2010/main" val="34918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926D-680F-4C98-8604-E3694E3A5B3E}"/>
              </a:ext>
            </a:extLst>
          </p:cNvPr>
          <p:cNvSpPr>
            <a:spLocks noGrp="1"/>
          </p:cNvSpPr>
          <p:nvPr>
            <p:ph type="title"/>
          </p:nvPr>
        </p:nvSpPr>
        <p:spPr/>
        <p:txBody>
          <a:bodyPr/>
          <a:lstStyle/>
          <a:p>
            <a:r>
              <a:rPr lang="en-US" dirty="0"/>
              <a:t>Controller</a:t>
            </a:r>
          </a:p>
        </p:txBody>
      </p:sp>
      <p:pic>
        <p:nvPicPr>
          <p:cNvPr id="4" name="Content Placeholder 3">
            <a:extLst>
              <a:ext uri="{FF2B5EF4-FFF2-40B4-BE49-F238E27FC236}">
                <a16:creationId xmlns:a16="http://schemas.microsoft.com/office/drawing/2014/main" id="{713386A8-9158-4C5D-B323-37E7657655D4}"/>
              </a:ext>
            </a:extLst>
          </p:cNvPr>
          <p:cNvPicPr>
            <a:picLocks noGrp="1" noChangeAspect="1"/>
          </p:cNvPicPr>
          <p:nvPr>
            <p:ph idx="1"/>
          </p:nvPr>
        </p:nvPicPr>
        <p:blipFill>
          <a:blip r:embed="rId2"/>
          <a:stretch>
            <a:fillRect/>
          </a:stretch>
        </p:blipFill>
        <p:spPr>
          <a:xfrm>
            <a:off x="2465377" y="2160588"/>
            <a:ext cx="5021283" cy="3881437"/>
          </a:xfrm>
          <a:prstGeom prst="rect">
            <a:avLst/>
          </a:prstGeom>
        </p:spPr>
      </p:pic>
    </p:spTree>
    <p:extLst>
      <p:ext uri="{BB962C8B-B14F-4D97-AF65-F5344CB8AC3E}">
        <p14:creationId xmlns:p14="http://schemas.microsoft.com/office/powerpoint/2010/main" val="211959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C56-640A-4451-94DB-369CD0AF948D}"/>
              </a:ext>
            </a:extLst>
          </p:cNvPr>
          <p:cNvSpPr>
            <a:spLocks noGrp="1"/>
          </p:cNvSpPr>
          <p:nvPr>
            <p:ph type="title"/>
          </p:nvPr>
        </p:nvSpPr>
        <p:spPr/>
        <p:txBody>
          <a:bodyPr/>
          <a:lstStyle/>
          <a:p>
            <a:r>
              <a:rPr lang="en-US" dirty="0"/>
              <a:t>Interrupt Use Case</a:t>
            </a:r>
          </a:p>
        </p:txBody>
      </p:sp>
      <p:sp>
        <p:nvSpPr>
          <p:cNvPr id="3" name="Content Placeholder 2">
            <a:extLst>
              <a:ext uri="{FF2B5EF4-FFF2-40B4-BE49-F238E27FC236}">
                <a16:creationId xmlns:a16="http://schemas.microsoft.com/office/drawing/2014/main" id="{0E2B61CA-1D81-4A24-8D4A-7FF9C0041C6D}"/>
              </a:ext>
            </a:extLst>
          </p:cNvPr>
          <p:cNvSpPr>
            <a:spLocks noGrp="1"/>
          </p:cNvSpPr>
          <p:nvPr>
            <p:ph idx="1"/>
          </p:nvPr>
        </p:nvSpPr>
        <p:spPr/>
        <p:txBody>
          <a:bodyPr/>
          <a:lstStyle/>
          <a:p>
            <a:r>
              <a:rPr lang="en-US" dirty="0"/>
              <a:t>Keyboard Controller detects key is pressed</a:t>
            </a:r>
          </a:p>
          <a:p>
            <a:r>
              <a:rPr lang="en-US" dirty="0"/>
              <a:t>The scan code of the key is stored on the keyboard controller </a:t>
            </a:r>
            <a:r>
              <a:rPr lang="en-US" b="1" dirty="0"/>
              <a:t>data register</a:t>
            </a:r>
          </a:p>
          <a:p>
            <a:r>
              <a:rPr lang="en-US" dirty="0"/>
              <a:t>The Controller asserts the Interrupt Line connected to the Interrupt controller</a:t>
            </a:r>
          </a:p>
          <a:p>
            <a:r>
              <a:rPr lang="en-US" dirty="0"/>
              <a:t>The Interrupt controller sets its data register to the value of the IRQ line number and asserts the Interrupt line connected to the CPU</a:t>
            </a:r>
          </a:p>
          <a:p>
            <a:pPr marL="0" indent="0">
              <a:buNone/>
            </a:pPr>
            <a:endParaRPr lang="en-US" dirty="0"/>
          </a:p>
        </p:txBody>
      </p:sp>
    </p:spTree>
    <p:extLst>
      <p:ext uri="{BB962C8B-B14F-4D97-AF65-F5344CB8AC3E}">
        <p14:creationId xmlns:p14="http://schemas.microsoft.com/office/powerpoint/2010/main" val="23036235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1257</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Interrupts</vt:lpstr>
      <vt:lpstr>Two kinds of computer systems</vt:lpstr>
      <vt:lpstr>Interrupts</vt:lpstr>
      <vt:lpstr>PowerPoint Presentation</vt:lpstr>
      <vt:lpstr>Interrupts</vt:lpstr>
      <vt:lpstr>Device Interrupts</vt:lpstr>
      <vt:lpstr>Controller Basic</vt:lpstr>
      <vt:lpstr>Controller</vt:lpstr>
      <vt:lpstr>Interrupt Use Case</vt:lpstr>
      <vt:lpstr>CPU reaction</vt:lpstr>
      <vt:lpstr>Interrupt Routine Execution </vt:lpstr>
      <vt:lpstr>Timer Interrupt</vt:lpstr>
      <vt:lpstr>Well Behave Interrupt Routine Rules</vt:lpstr>
      <vt:lpstr>How applications perform I/O</vt:lpstr>
      <vt:lpstr>Processor Modes</vt:lpstr>
      <vt:lpstr>16-bit x86 mode</vt:lpstr>
      <vt:lpstr>32-bit x86 Mode</vt:lpstr>
      <vt:lpstr>64-bit x86 Mode </vt:lpstr>
      <vt:lpstr>Writing Interrupt Routines</vt:lpstr>
      <vt:lpstr>Terminate and Stay Resident program</vt:lpstr>
      <vt:lpstr>Interrupt Data </vt:lpstr>
      <vt:lpstr>The Prologue and the Epilogue</vt:lpstr>
      <vt:lpstr>The interrupt function or routine</vt:lpstr>
      <vt:lpstr>The Installer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Terminate and Stay Resident</dc:title>
  <dc:creator>Leopoldo Gabriel</dc:creator>
  <cp:lastModifiedBy>Leopoldo Gabriel</cp:lastModifiedBy>
  <cp:revision>23</cp:revision>
  <dcterms:created xsi:type="dcterms:W3CDTF">2020-06-29T15:01:04Z</dcterms:created>
  <dcterms:modified xsi:type="dcterms:W3CDTF">2020-06-30T04:56:52Z</dcterms:modified>
</cp:coreProperties>
</file>