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54dba35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54dba35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54dba354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54dba354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54dba354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54dba354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54dba354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54dba354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54dba354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54dba354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54dba3549_2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54dba3549_2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51775" y="2834125"/>
            <a:ext cx="8404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no watermark)">
  <p:cSld name="BLANK_1"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atermark_Full Text">
  <p:cSld name="Watermark_Full 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293077" y="593177"/>
            <a:ext cx="48873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mbria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293077" y="1171364"/>
            <a:ext cx="4887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5303B"/>
              </a:buClr>
              <a:buSzPts val="2500"/>
              <a:buFont typeface="Arial"/>
              <a:buNone/>
              <a:defRPr sz="2500" cap="none">
                <a:solidFill>
                  <a:srgbClr val="25303B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Clr>
                <a:srgbClr val="8A8C8F"/>
              </a:buClr>
              <a:buSzPts val="2500"/>
              <a:buNone/>
              <a:defRPr>
                <a:solidFill>
                  <a:srgbClr val="8A8C8F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8A8C8F"/>
              </a:buClr>
              <a:buSzPts val="2100"/>
              <a:buNone/>
              <a:defRPr>
                <a:solidFill>
                  <a:srgbClr val="8A8C8F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8A8C8F"/>
              </a:buClr>
              <a:buSzPts val="1800"/>
              <a:buNone/>
              <a:defRPr>
                <a:solidFill>
                  <a:srgbClr val="8A8C8F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8A8C8F"/>
              </a:buClr>
              <a:buSzPts val="1800"/>
              <a:buNone/>
              <a:defRPr>
                <a:solidFill>
                  <a:srgbClr val="8A8C8F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8A8C8F"/>
              </a:buClr>
              <a:buSzPts val="1800"/>
              <a:buNone/>
              <a:defRPr>
                <a:solidFill>
                  <a:srgbClr val="8A8C8F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8A8C8F"/>
              </a:buClr>
              <a:buSzPts val="1800"/>
              <a:buNone/>
              <a:defRPr>
                <a:solidFill>
                  <a:srgbClr val="8A8C8F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8A8C8F"/>
              </a:buClr>
              <a:buSzPts val="1800"/>
              <a:buNone/>
              <a:defRPr>
                <a:solidFill>
                  <a:srgbClr val="8A8C8F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8A8C8F"/>
              </a:buClr>
              <a:buSzPts val="1800"/>
              <a:buNone/>
              <a:defRPr>
                <a:solidFill>
                  <a:srgbClr val="8A8C8F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293217" y="1590065"/>
            <a:ext cx="48870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355600" lvl="0" marL="457200" rtl="0" algn="l">
              <a:spcBef>
                <a:spcPts val="400"/>
              </a:spcBef>
              <a:spcAft>
                <a:spcPts val="0"/>
              </a:spcAft>
              <a:buClr>
                <a:srgbClr val="25303B"/>
              </a:buClr>
              <a:buSzPts val="2000"/>
              <a:buChar char="●"/>
              <a:defRPr sz="2000" cap="none"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2pPr>
            <a:lvl3pPr indent="-3556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3pPr>
            <a:lvl4pPr indent="-3556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3" type="body"/>
          </p:nvPr>
        </p:nvSpPr>
        <p:spPr>
          <a:xfrm>
            <a:off x="293217" y="1953797"/>
            <a:ext cx="8223600" cy="25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330200" lvl="0" marL="457200" rtl="0" algn="l">
              <a:spcBef>
                <a:spcPts val="400"/>
              </a:spcBef>
              <a:spcAft>
                <a:spcPts val="0"/>
              </a:spcAft>
              <a:buClr>
                <a:srgbClr val="25303B"/>
              </a:buClr>
              <a:buSzPts val="1600"/>
              <a:buFont typeface="Noto Sans Symbols"/>
              <a:buChar char="▪"/>
              <a:defRPr sz="2000" cap="none"/>
            </a:lvl1pPr>
            <a:lvl2pPr indent="-3556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/>
            </a:lvl2pPr>
            <a:lvl3pPr indent="-3556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cxnSp>
        <p:nvCxnSpPr>
          <p:cNvPr id="59" name="Google Shape;59;p14"/>
          <p:cNvCxnSpPr/>
          <p:nvPr/>
        </p:nvCxnSpPr>
        <p:spPr>
          <a:xfrm>
            <a:off x="293077" y="4895730"/>
            <a:ext cx="8534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14"/>
          <p:cNvSpPr txBox="1"/>
          <p:nvPr/>
        </p:nvSpPr>
        <p:spPr>
          <a:xfrm>
            <a:off x="8417170" y="4895730"/>
            <a:ext cx="515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8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23479"/>
              </a:buClr>
              <a:buSzPts val="3600"/>
              <a:buFont typeface="Cambria"/>
              <a:buNone/>
              <a:defRPr sz="3600">
                <a:solidFill>
                  <a:srgbClr val="A2347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UOY-Logo-Stacked-shield-PMS432.png" id="8" name="Google Shape;8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52793" y="181676"/>
            <a:ext cx="2143682" cy="988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9;p1"/>
          <p:cNvCxnSpPr/>
          <p:nvPr/>
        </p:nvCxnSpPr>
        <p:spPr>
          <a:xfrm>
            <a:off x="-31325" y="31325"/>
            <a:ext cx="9199500" cy="0"/>
          </a:xfrm>
          <a:prstGeom prst="straightConnector1">
            <a:avLst/>
          </a:prstGeom>
          <a:noFill/>
          <a:ln cap="flat" cmpd="sng" w="114300">
            <a:solidFill>
              <a:srgbClr val="175F7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Neural Nets with Pytorch</a:t>
            </a:r>
            <a:endParaRPr sz="4200"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51775" y="2834125"/>
            <a:ext cx="8404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Session 2: Multilayer Perceptrons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Handling Data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814250"/>
            <a:ext cx="85206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data.Dataset: Handle reading, transforming, and returning data.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78900" y="1158150"/>
            <a:ext cx="85206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Pytorch convenience classes: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2818450"/>
            <a:ext cx="85206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data.Dataloader: Handle batches of data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78900" y="4228875"/>
            <a:ext cx="85206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Can build your own dataset classes - for now we’ll use built-ins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Handling Data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26275"/>
            <a:ext cx="8520600" cy="6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Fashion-MNIST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51275"/>
            <a:ext cx="71437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625" y="3643175"/>
            <a:ext cx="8839199" cy="63204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2759475"/>
            <a:ext cx="8520600" cy="6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One of many datasets which comes with torch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Building an MLP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827" y="1787225"/>
            <a:ext cx="4533900" cy="25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4684850" y="1017725"/>
            <a:ext cx="3472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Define a </a:t>
            </a:r>
            <a:r>
              <a:rPr i="1" lang="en-GB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lang="en-GB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inheriting from nn.Module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5394175" y="2152975"/>
            <a:ext cx="3472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Define the layers: nn.Linear for an MLP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5199325" y="3569950"/>
            <a:ext cx="3472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Describe how data will flow </a:t>
            </a:r>
            <a:r>
              <a:rPr i="1" lang="en-GB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forward</a:t>
            </a:r>
            <a:r>
              <a:rPr lang="en-GB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through the network.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4109400" y="4521725"/>
            <a:ext cx="92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Done!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96;p18"/>
          <p:cNvCxnSpPr/>
          <p:nvPr/>
        </p:nvCxnSpPr>
        <p:spPr>
          <a:xfrm flipH="1">
            <a:off x="2306250" y="1303900"/>
            <a:ext cx="2241000" cy="543900"/>
          </a:xfrm>
          <a:prstGeom prst="straightConnector1">
            <a:avLst/>
          </a:prstGeom>
          <a:noFill/>
          <a:ln cap="flat" cmpd="sng" w="28575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8"/>
          <p:cNvCxnSpPr>
            <a:stCxn id="93" idx="1"/>
          </p:cNvCxnSpPr>
          <p:nvPr/>
        </p:nvCxnSpPr>
        <p:spPr>
          <a:xfrm flipH="1">
            <a:off x="3380875" y="2537725"/>
            <a:ext cx="2013300" cy="234000"/>
          </a:xfrm>
          <a:prstGeom prst="straightConnector1">
            <a:avLst/>
          </a:prstGeom>
          <a:noFill/>
          <a:ln cap="flat" cmpd="sng" w="28575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8"/>
          <p:cNvCxnSpPr>
            <a:stCxn id="94" idx="1"/>
          </p:cNvCxnSpPr>
          <p:nvPr/>
        </p:nvCxnSpPr>
        <p:spPr>
          <a:xfrm rot="10800000">
            <a:off x="3007525" y="3702100"/>
            <a:ext cx="2191800" cy="252600"/>
          </a:xfrm>
          <a:prstGeom prst="straightConnector1">
            <a:avLst/>
          </a:prstGeom>
          <a:noFill/>
          <a:ln cap="flat" cmpd="sng" w="28575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 an MLP</a:t>
            </a:r>
            <a:endParaRPr/>
          </a:p>
        </p:txBody>
      </p:sp>
      <p:pic>
        <p:nvPicPr>
          <p:cNvPr id="104" name="Google Shape;104;p19" title="ann_ne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850" y="1605025"/>
            <a:ext cx="3593376" cy="30363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9"/>
          <p:cNvCxnSpPr/>
          <p:nvPr/>
        </p:nvCxnSpPr>
        <p:spPr>
          <a:xfrm>
            <a:off x="3100538" y="1572550"/>
            <a:ext cx="2634000" cy="0"/>
          </a:xfrm>
          <a:prstGeom prst="straightConnector1">
            <a:avLst/>
          </a:prstGeom>
          <a:noFill/>
          <a:ln cap="flat" cmpd="sng" w="28575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9"/>
          <p:cNvSpPr txBox="1"/>
          <p:nvPr/>
        </p:nvSpPr>
        <p:spPr>
          <a:xfrm>
            <a:off x="3380950" y="1149375"/>
            <a:ext cx="191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outputs = model(inputs)</a:t>
            </a:r>
            <a:endParaRPr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Google Shape;107;p19"/>
          <p:cNvCxnSpPr/>
          <p:nvPr/>
        </p:nvCxnSpPr>
        <p:spPr>
          <a:xfrm rot="10800000">
            <a:off x="3054575" y="5001050"/>
            <a:ext cx="2626200" cy="0"/>
          </a:xfrm>
          <a:prstGeom prst="straightConnector1">
            <a:avLst/>
          </a:prstGeom>
          <a:noFill/>
          <a:ln cap="flat" cmpd="sng" w="28575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9"/>
          <p:cNvSpPr txBox="1"/>
          <p:nvPr/>
        </p:nvSpPr>
        <p:spPr>
          <a:xfrm>
            <a:off x="3746575" y="4641400"/>
            <a:ext cx="13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loss.backward()</a:t>
            </a:r>
            <a:endParaRPr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6435175" y="1913225"/>
            <a:ext cx="629100" cy="21819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9"/>
          <p:cNvSpPr/>
          <p:nvPr/>
        </p:nvSpPr>
        <p:spPr>
          <a:xfrm rot="10800000">
            <a:off x="1770800" y="1867125"/>
            <a:ext cx="629100" cy="21819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 Loops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25675"/>
            <a:ext cx="3829050" cy="29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4309925" y="948675"/>
            <a:ext cx="3472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Get a batch of data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4914400" y="1526975"/>
            <a:ext cx="3472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Zero out accumulated gradients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5102725" y="2105275"/>
            <a:ext cx="3472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Forward pass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4839175" y="2683575"/>
            <a:ext cx="3472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Compute loss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7387950" y="3791325"/>
            <a:ext cx="1673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Backward pass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4642338" y="3325325"/>
            <a:ext cx="224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Compute gradients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4642350" y="3939525"/>
            <a:ext cx="2406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Update model weights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124;p20"/>
          <p:cNvCxnSpPr>
            <a:stCxn id="117" idx="1"/>
          </p:cNvCxnSpPr>
          <p:nvPr/>
        </p:nvCxnSpPr>
        <p:spPr>
          <a:xfrm flipH="1">
            <a:off x="2430725" y="1187175"/>
            <a:ext cx="1879200" cy="121740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20"/>
          <p:cNvCxnSpPr>
            <a:stCxn id="118" idx="1"/>
          </p:cNvCxnSpPr>
          <p:nvPr/>
        </p:nvCxnSpPr>
        <p:spPr>
          <a:xfrm flipH="1">
            <a:off x="2470300" y="1765475"/>
            <a:ext cx="2444100" cy="103890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20"/>
          <p:cNvCxnSpPr>
            <a:stCxn id="119" idx="1"/>
          </p:cNvCxnSpPr>
          <p:nvPr/>
        </p:nvCxnSpPr>
        <p:spPr>
          <a:xfrm flipH="1">
            <a:off x="2588125" y="2343775"/>
            <a:ext cx="2514600" cy="80130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0"/>
          <p:cNvCxnSpPr>
            <a:stCxn id="120" idx="1"/>
          </p:cNvCxnSpPr>
          <p:nvPr/>
        </p:nvCxnSpPr>
        <p:spPr>
          <a:xfrm flipH="1">
            <a:off x="3217075" y="2922075"/>
            <a:ext cx="1622100" cy="60300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0"/>
          <p:cNvCxnSpPr>
            <a:stCxn id="122" idx="1"/>
          </p:cNvCxnSpPr>
          <p:nvPr/>
        </p:nvCxnSpPr>
        <p:spPr>
          <a:xfrm flipH="1">
            <a:off x="1959138" y="3563825"/>
            <a:ext cx="2683200" cy="32820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0"/>
          <p:cNvCxnSpPr>
            <a:stCxn id="123" idx="1"/>
          </p:cNvCxnSpPr>
          <p:nvPr/>
        </p:nvCxnSpPr>
        <p:spPr>
          <a:xfrm flipH="1">
            <a:off x="2024550" y="4178025"/>
            <a:ext cx="2617800" cy="10050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20"/>
          <p:cNvSpPr/>
          <p:nvPr/>
        </p:nvSpPr>
        <p:spPr>
          <a:xfrm>
            <a:off x="7113288" y="3525075"/>
            <a:ext cx="209700" cy="1009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493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Practical Worksheet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niversity of York -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