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0d34461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0d34461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0d3446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0d3446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0d344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0d344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0d3446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0d3446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0d34461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0d34461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0d34461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0d34461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0d3446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0d3446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0d34461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0d34461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0d3446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0d3446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o watermark)">
  <p:cSld name="BLANK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termark_Full Text">
  <p:cSld name="Watermark_Ful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293077" y="593177"/>
            <a:ext cx="48873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mbria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93077" y="1171364"/>
            <a:ext cx="4887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5303B"/>
              </a:buClr>
              <a:buSzPts val="2500"/>
              <a:buFont typeface="Arial"/>
              <a:buNone/>
              <a:defRPr sz="2500" cap="none">
                <a:solidFill>
                  <a:srgbClr val="25303B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8A8C8F"/>
              </a:buClr>
              <a:buSzPts val="2500"/>
              <a:buNone/>
              <a:defRPr>
                <a:solidFill>
                  <a:srgbClr val="8A8C8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2100"/>
              <a:buNone/>
              <a:defRPr>
                <a:solidFill>
                  <a:srgbClr val="8A8C8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rgbClr val="8A8C8F"/>
              </a:buClr>
              <a:buSzPts val="1800"/>
              <a:buNone/>
              <a:defRPr>
                <a:solidFill>
                  <a:srgbClr val="8A8C8F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293217" y="1590065"/>
            <a:ext cx="4887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2000"/>
              <a:buChar char="●"/>
              <a:defRPr sz="2000" cap="none"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556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293217" y="1953797"/>
            <a:ext cx="82236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>
            <a:lvl1pPr indent="-330200" lvl="0" marL="457200" rtl="0" algn="l">
              <a:spcBef>
                <a:spcPts val="400"/>
              </a:spcBef>
              <a:spcAft>
                <a:spcPts val="0"/>
              </a:spcAft>
              <a:buClr>
                <a:srgbClr val="25303B"/>
              </a:buClr>
              <a:buSzPts val="1600"/>
              <a:buFont typeface="Noto Sans Symbols"/>
              <a:buChar char="▪"/>
              <a:defRPr sz="2000" cap="none"/>
            </a:lvl1pPr>
            <a:lvl2pPr indent="-3556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556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>
            <a:off x="293077" y="4895730"/>
            <a:ext cx="853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/>
        </p:nvSpPr>
        <p:spPr>
          <a:xfrm>
            <a:off x="8417170" y="4895730"/>
            <a:ext cx="5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buNone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23479"/>
              </a:buClr>
              <a:buSzPts val="3600"/>
              <a:buFont typeface="Cambria"/>
              <a:buNone/>
              <a:defRPr sz="3600">
                <a:solidFill>
                  <a:srgbClr val="A2347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OY-Logo-Stacked-shield-PMS432.png" id="8" name="Google Shape;8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2793" y="181676"/>
            <a:ext cx="2143682" cy="98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1"/>
          <p:cNvCxnSpPr/>
          <p:nvPr/>
        </p:nvCxnSpPr>
        <p:spPr>
          <a:xfrm>
            <a:off x="-31325" y="31325"/>
            <a:ext cx="9199500" cy="0"/>
          </a:xfrm>
          <a:prstGeom prst="straightConnector1">
            <a:avLst/>
          </a:prstGeom>
          <a:noFill/>
          <a:ln cap="flat" cmpd="sng" w="114300">
            <a:solidFill>
              <a:srgbClr val="175F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Neural Nets with Pytorch</a:t>
            </a:r>
            <a:endParaRPr sz="42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51775" y="2834125"/>
            <a:ext cx="840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5: Advanced Concepts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444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Worksheet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Session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Transfer Learning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Unsupervised Learning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Custom Loss 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Introduction to Generative Modelling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Transfer Learning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Re-use an existing neural network for your own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Two (general ) types: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Transfer Learning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Fine Tuning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225" y="3512563"/>
            <a:ext cx="49149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Learning with no labels (Autoencoder)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588" y="1631575"/>
            <a:ext cx="6014828" cy="32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Unsupervised Learning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688" y="1154700"/>
            <a:ext cx="5744625" cy="37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Modelling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3300"/>
            <a:ext cx="4379275" cy="28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300" y="1331525"/>
            <a:ext cx="966125" cy="97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0"/>
          <p:cNvCxnSpPr/>
          <p:nvPr/>
        </p:nvCxnSpPr>
        <p:spPr>
          <a:xfrm flipH="1" rot="10800000">
            <a:off x="3584075" y="1932950"/>
            <a:ext cx="1946100" cy="5700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0"/>
          <p:cNvCxnSpPr/>
          <p:nvPr/>
        </p:nvCxnSpPr>
        <p:spPr>
          <a:xfrm>
            <a:off x="2778100" y="3361150"/>
            <a:ext cx="3086100" cy="3540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 txBox="1"/>
          <p:nvPr/>
        </p:nvSpPr>
        <p:spPr>
          <a:xfrm>
            <a:off x="5936325" y="3525100"/>
            <a:ext cx="4260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Variational Autoencoders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more advanced autoencoder that can be used generatively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5125"/>
            <a:ext cx="451485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261425" y="2612438"/>
            <a:ext cx="3439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latent space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 Loss Functions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0" y="2394850"/>
            <a:ext cx="45434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438975" y="1172850"/>
            <a:ext cx="60216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 the error in your network.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Must be </a:t>
            </a:r>
            <a:r>
              <a:rPr i="1"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differentiable</a:t>
            </a:r>
            <a:r>
              <a:rPr lang="en-GB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1425" y="3015725"/>
            <a:ext cx="20669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VAE - Loss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 train, r</a:t>
            </a:r>
            <a:r>
              <a:rPr lang="en-GB"/>
              <a:t>equires</a:t>
            </a:r>
            <a:r>
              <a:rPr lang="en-GB"/>
              <a:t> a custom loss function (not a built-in)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44425" y="1762675"/>
            <a:ext cx="8520600" cy="20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Combines: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Reconstruction loss: Create good-looking images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KLD Loss: Force latent distribution towards normal distribution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ity of York -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