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IRR &lt; 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37A95CF-F78A-463A-840F-9C548EB102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A068BAA-0229-434F-A6F7-AB6C677126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A4F667-453D-40FD-8F4C-578667305A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876BB3E-5B71-470F-A621-85EE41091D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D440FB-F8E2-4250-A223-65AF081F56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Sheet1!$B$2:$F$2</c:f>
              <c:numCache>
                <c:formatCode>_(* #,##0_);_(* \(#,##0\);_(* "-"??_);_(@_)</c:formatCode>
                <c:ptCount val="5"/>
                <c:pt idx="0">
                  <c:v>590907</c:v>
                </c:pt>
                <c:pt idx="1">
                  <c:v>2400254</c:v>
                </c:pt>
                <c:pt idx="2">
                  <c:v>2068662</c:v>
                </c:pt>
                <c:pt idx="3">
                  <c:v>712546</c:v>
                </c:pt>
                <c:pt idx="4">
                  <c:v>598847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Sheet1!$B$8:$G$8</c15:f>
                <c15:dlblRangeCache>
                  <c:ptCount val="6"/>
                  <c:pt idx="0">
                    <c:v>39.03%</c:v>
                  </c:pt>
                  <c:pt idx="1">
                    <c:v>33.82%</c:v>
                  </c:pt>
                  <c:pt idx="2">
                    <c:v>34.71%</c:v>
                  </c:pt>
                  <c:pt idx="3">
                    <c:v>28.65%</c:v>
                  </c:pt>
                  <c:pt idx="4">
                    <c:v>36.23%</c:v>
                  </c:pt>
                  <c:pt idx="5">
                    <c:v>10.63%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A29-4D86-9642-1B38D92CF5A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IRR 0-50%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1F695A9-0D61-4FAC-B923-1D97EE1172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7B5CFF-DCD5-4F18-8050-C6383820B5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A7D260-468E-41A7-9F88-DD560B3B5D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0CBF23-7683-43C2-BCAA-97FEBD35F1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4B76F1-B05C-4BB1-878C-86702A96B6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Sheet1!$B$3:$F$3</c:f>
              <c:numCache>
                <c:formatCode>_(* #,##0_);_(* \(#,##0\);_(* "-"??_);_(@_)</c:formatCode>
                <c:ptCount val="5"/>
                <c:pt idx="0">
                  <c:v>896087</c:v>
                </c:pt>
                <c:pt idx="1">
                  <c:v>4587549</c:v>
                </c:pt>
                <c:pt idx="2">
                  <c:v>3774545</c:v>
                </c:pt>
                <c:pt idx="3">
                  <c:v>1749129</c:v>
                </c:pt>
                <c:pt idx="4">
                  <c:v>1035969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Sheet1!$B$9:$F$9</c15:f>
                <c15:dlblRangeCache>
                  <c:ptCount val="5"/>
                  <c:pt idx="0">
                    <c:v>59.19%</c:v>
                  </c:pt>
                  <c:pt idx="1">
                    <c:v>64.64%</c:v>
                  </c:pt>
                  <c:pt idx="2">
                    <c:v>63.34%</c:v>
                  </c:pt>
                  <c:pt idx="3">
                    <c:v>70.33%</c:v>
                  </c:pt>
                  <c:pt idx="4">
                    <c:v>62.68%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A29-4D86-9642-1B38D92CF5A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IRR 50-100%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0EC4041-7F51-432C-B016-36E8A55EFC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9047FE3-74B8-4344-8BDB-0AA48251D0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F852D75-45E2-4905-B8D1-D17DD1029E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878DBF3-AB22-41DE-8B84-66C73C4046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9CB9BD4-C23F-4999-BDD2-60233B1E98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Sheet1!$B$4:$F$4</c:f>
              <c:numCache>
                <c:formatCode>_(* #,##0_);_(* \(#,##0\);_(* "-"??_);_(@_)</c:formatCode>
                <c:ptCount val="5"/>
                <c:pt idx="0">
                  <c:v>21996</c:v>
                </c:pt>
                <c:pt idx="1">
                  <c:v>82584</c:v>
                </c:pt>
                <c:pt idx="2">
                  <c:v>84511</c:v>
                </c:pt>
                <c:pt idx="3">
                  <c:v>17601</c:v>
                </c:pt>
                <c:pt idx="4">
                  <c:v>13059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Sheet1!$B$10:$F$10</c15:f>
                <c15:dlblRangeCache>
                  <c:ptCount val="5"/>
                  <c:pt idx="0">
                    <c:v>1.45%</c:v>
                  </c:pt>
                  <c:pt idx="1">
                    <c:v>1.16%</c:v>
                  </c:pt>
                  <c:pt idx="2">
                    <c:v>1.42%</c:v>
                  </c:pt>
                  <c:pt idx="3">
                    <c:v>0.71%</c:v>
                  </c:pt>
                  <c:pt idx="4">
                    <c:v>0.79%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0A29-4D86-9642-1B38D92CF5A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IRR &gt; 100%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EF39D7B-4218-4ABD-8A90-399F05F646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B49F86-2B4B-4C0D-96E0-AA4E7348D6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0D0731-29ED-48EA-922F-2BB5363238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042E62D-7515-4A07-AA13-0107872340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CBA5548-90DF-4B3C-9B60-307C022CFB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Sheet1!$B$5:$F$5</c:f>
              <c:numCache>
                <c:formatCode>_(* #,##0_);_(* \(#,##0\);_(* "-"??_);_(@_)</c:formatCode>
                <c:ptCount val="5"/>
                <c:pt idx="0">
                  <c:v>4939</c:v>
                </c:pt>
                <c:pt idx="1">
                  <c:v>26692</c:v>
                </c:pt>
                <c:pt idx="2">
                  <c:v>31430</c:v>
                </c:pt>
                <c:pt idx="3">
                  <c:v>7579</c:v>
                </c:pt>
                <c:pt idx="4">
                  <c:v>5013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Sheet1!$B$11:$F$11</c15:f>
                <c15:dlblRangeCache>
                  <c:ptCount val="5"/>
                  <c:pt idx="0">
                    <c:v>0.33%</c:v>
                  </c:pt>
                  <c:pt idx="1">
                    <c:v>0.38%</c:v>
                  </c:pt>
                  <c:pt idx="2">
                    <c:v>0.53%</c:v>
                  </c:pt>
                  <c:pt idx="3">
                    <c:v>0.30%</c:v>
                  </c:pt>
                  <c:pt idx="4">
                    <c:v>0.30%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0A29-4D86-9642-1B38D92CF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9390288"/>
        <c:axId val="609394608"/>
      </c:barChart>
      <c:catAx>
        <c:axId val="60939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4608"/>
        <c:crosses val="autoZero"/>
        <c:auto val="1"/>
        <c:lblAlgn val="ctr"/>
        <c:lblOffset val="100"/>
        <c:noMultiLvlLbl val="0"/>
      </c:catAx>
      <c:valAx>
        <c:axId val="6093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DBD-C0AC-E607-16C5-D9BFE01BB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HKEX </a:t>
            </a:r>
            <a:r>
              <a:rPr lang="en-US" dirty="0" err="1"/>
              <a:t>Chatbook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58C6-4402-C397-1574-2738FBA00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via data</a:t>
            </a:r>
          </a:p>
          <a:p>
            <a:r>
              <a:rPr lang="en-US" dirty="0"/>
              <a:t>Edition 1, June 2023</a:t>
            </a:r>
          </a:p>
        </p:txBody>
      </p:sp>
    </p:spTree>
    <p:extLst>
      <p:ext uri="{BB962C8B-B14F-4D97-AF65-F5344CB8AC3E}">
        <p14:creationId xmlns:p14="http://schemas.microsoft.com/office/powerpoint/2010/main" val="3271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all 2,000 IPOs since 2000 at HKEX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6" y="6564034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 and Yahoo finance from Jan 2000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6A255-024B-326A-548E-1D0D28EA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42" y="2301888"/>
            <a:ext cx="6595590" cy="42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7158-D35D-6801-FDDE-7F99E0A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C7A0-6C40-F4B8-A693-1C3D385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invested in the market on any day in the past 20 years, how the IRR would be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857B-1F00-7EA0-656D-D75E45225A1F}"/>
              </a:ext>
            </a:extLst>
          </p:cNvPr>
          <p:cNvSpPr txBox="1"/>
          <p:nvPr/>
        </p:nvSpPr>
        <p:spPr>
          <a:xfrm>
            <a:off x="2256916" y="6564034"/>
            <a:ext cx="617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data from Jan 2000 to Dec 2022, as IRR of Jun 16, 2023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5B52DF-FE75-7F5C-052B-4AB0FD0ED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099384"/>
              </p:ext>
            </p:extLst>
          </p:nvPr>
        </p:nvGraphicFramePr>
        <p:xfrm>
          <a:off x="2862263" y="2701319"/>
          <a:ext cx="6467475" cy="379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26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2F18E15-8525-7A4E-E394-A42E4ADB9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b="3701"/>
          <a:stretch/>
        </p:blipFill>
        <p:spPr>
          <a:xfrm>
            <a:off x="8924303" y="2225019"/>
            <a:ext cx="2405157" cy="42727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ED7626-5217-F02C-5EBB-9BCA8E74E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b="2576"/>
          <a:stretch/>
        </p:blipFill>
        <p:spPr>
          <a:xfrm>
            <a:off x="6524149" y="2245225"/>
            <a:ext cx="2399968" cy="431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8BACF-D0DC-4A78-E6BE-6993DAD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market liquid?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494C-FB31-817A-C91D-A0ACCB21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distribution by percentile of Market Cap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F0E5B-C7B9-6C6E-655C-9D34386BC10B}"/>
              </a:ext>
            </a:extLst>
          </p:cNvPr>
          <p:cNvSpPr txBox="1"/>
          <p:nvPr/>
        </p:nvSpPr>
        <p:spPr>
          <a:xfrm>
            <a:off x="2256915" y="6564034"/>
            <a:ext cx="815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for 6-mth period from Jan 2023 to Jun 2023, incl. all Main, GEM, STAR, ChiNext stocks / shares and ADSs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3BD819-4607-1235-B62D-2F5C19A2E08A}"/>
              </a:ext>
            </a:extLst>
          </p:cNvPr>
          <p:cNvGrpSpPr/>
          <p:nvPr/>
        </p:nvGrpSpPr>
        <p:grpSpPr>
          <a:xfrm>
            <a:off x="1043737" y="2436073"/>
            <a:ext cx="556141" cy="3810061"/>
            <a:chOff x="347236" y="2436072"/>
            <a:chExt cx="556141" cy="38100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B577B10-5127-2DDE-105E-D42EEA96902D}"/>
                </a:ext>
              </a:extLst>
            </p:cNvPr>
            <p:cNvSpPr/>
            <p:nvPr/>
          </p:nvSpPr>
          <p:spPr>
            <a:xfrm flipV="1">
              <a:off x="393705" y="2436072"/>
              <a:ext cx="407285" cy="3671561"/>
            </a:xfrm>
            <a:prstGeom prst="triangl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0C609-FC40-C262-E02F-118D8FECB192}"/>
                </a:ext>
              </a:extLst>
            </p:cNvPr>
            <p:cNvSpPr txBox="1"/>
            <p:nvPr/>
          </p:nvSpPr>
          <p:spPr>
            <a:xfrm>
              <a:off x="371936" y="2436073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243F6C-6A24-2DE8-BF4A-304E4084EE81}"/>
                </a:ext>
              </a:extLst>
            </p:cNvPr>
            <p:cNvSpPr txBox="1"/>
            <p:nvPr/>
          </p:nvSpPr>
          <p:spPr>
            <a:xfrm>
              <a:off x="369760" y="2811982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08993-A745-F454-602F-C64DC9C925A2}"/>
                </a:ext>
              </a:extLst>
            </p:cNvPr>
            <p:cNvSpPr txBox="1"/>
            <p:nvPr/>
          </p:nvSpPr>
          <p:spPr>
            <a:xfrm>
              <a:off x="369760" y="3210187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6C629-D815-CF71-E43F-EE4902FDA358}"/>
                </a:ext>
              </a:extLst>
            </p:cNvPr>
            <p:cNvSpPr txBox="1"/>
            <p:nvPr/>
          </p:nvSpPr>
          <p:spPr>
            <a:xfrm>
              <a:off x="369760" y="3661119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324593-224D-367B-DB2E-E2FB17FD2DB1}"/>
                </a:ext>
              </a:extLst>
            </p:cNvPr>
            <p:cNvSpPr txBox="1"/>
            <p:nvPr/>
          </p:nvSpPr>
          <p:spPr>
            <a:xfrm>
              <a:off x="369760" y="4130936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7643CF-14DB-6C44-801D-47439037C1B4}"/>
                </a:ext>
              </a:extLst>
            </p:cNvPr>
            <p:cNvSpPr txBox="1"/>
            <p:nvPr/>
          </p:nvSpPr>
          <p:spPr>
            <a:xfrm>
              <a:off x="347236" y="5969134"/>
              <a:ext cx="529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515E-B90B-12AF-4546-271C995FF0CA}"/>
                </a:ext>
              </a:extLst>
            </p:cNvPr>
            <p:cNvSpPr txBox="1"/>
            <p:nvPr/>
          </p:nvSpPr>
          <p:spPr>
            <a:xfrm>
              <a:off x="369760" y="4539118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24C30B-F471-FB32-1716-DEC7211E4636}"/>
                </a:ext>
              </a:extLst>
            </p:cNvPr>
            <p:cNvSpPr txBox="1"/>
            <p:nvPr/>
          </p:nvSpPr>
          <p:spPr>
            <a:xfrm>
              <a:off x="369760" y="495458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1DF6D8-DF1B-CDB2-0653-2905F482E9B3}"/>
                </a:ext>
              </a:extLst>
            </p:cNvPr>
            <p:cNvSpPr txBox="1"/>
            <p:nvPr/>
          </p:nvSpPr>
          <p:spPr>
            <a:xfrm>
              <a:off x="396645" y="532017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131315-3356-D28F-E9B3-F1D7FF70AD26}"/>
                </a:ext>
              </a:extLst>
            </p:cNvPr>
            <p:cNvSpPr txBox="1"/>
            <p:nvPr/>
          </p:nvSpPr>
          <p:spPr>
            <a:xfrm>
              <a:off x="396645" y="5667954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90%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61125D6-34FF-6C1D-5BF4-7BB4DA20C1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" b="2667"/>
          <a:stretch/>
        </p:blipFill>
        <p:spPr>
          <a:xfrm>
            <a:off x="4142961" y="2188374"/>
            <a:ext cx="2399968" cy="4352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11EF79-56B1-290C-4957-FEAC74388B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7" b="3702"/>
          <a:stretch/>
        </p:blipFill>
        <p:spPr>
          <a:xfrm>
            <a:off x="1730675" y="2223274"/>
            <a:ext cx="2399968" cy="42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150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HKEX Chatbook</vt:lpstr>
      <vt:lpstr>Do investors make money on HK stocks?</vt:lpstr>
      <vt:lpstr>Do investors make money on HK stocks?</vt:lpstr>
      <vt:lpstr>Is our market liquid?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HKEX Chatbook</dc:title>
  <dc:creator>CHEN Yu</dc:creator>
  <cp:lastModifiedBy>CHEN Yu</cp:lastModifiedBy>
  <cp:revision>8</cp:revision>
  <dcterms:created xsi:type="dcterms:W3CDTF">2023-06-18T20:26:16Z</dcterms:created>
  <dcterms:modified xsi:type="dcterms:W3CDTF">2023-07-14T00:46:05Z</dcterms:modified>
</cp:coreProperties>
</file>