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>
        <p:scale>
          <a:sx n="100" d="100"/>
          <a:sy n="100" d="100"/>
        </p:scale>
        <p:origin x="-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AFC-FDC5-4BAC-B9D9-80DC57353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6FCC5-671C-492D-9927-FF97FCC5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5C13-AD35-47EE-9A9B-873AB2F2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F474-005E-4A64-81A0-A94ADF4C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7CA7-7DB4-4E87-9D02-8462A321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1CF7-215C-480F-8805-81C5FB52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3A2A-F50F-4434-801F-DB9267624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213B-4ED9-45F7-BB3C-FE0A9D01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9B56-AA63-4468-AE2B-FD182CD4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9735-8BFC-4855-BBEF-A35B8969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4F6BC-088C-4B3B-B558-9E297461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9AE9E-261B-4D34-8CF2-D9EECC43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EEBC-2844-4666-B9DC-DCDB04B1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D510-42FB-45B4-8BF5-F660E7A4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420B-13FE-489C-BF0D-06FB7EE0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C81A-A815-4FFF-9782-F4CC7B23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47CC-6B05-4C6B-9048-9028913C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2487-2BC9-4624-B117-24F637D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1D37-27C8-4B50-A7F6-DD11BB1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DF43-5276-4EF6-9A56-E8A0ED81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3A0-EDBC-4DBC-BB42-E518305F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78AD-9198-4839-AC89-6F0BA9E4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45C-E51D-4BEF-B880-0E12E58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1A0F-AC8E-41FD-8C4A-D5551E5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CCB5-DFAE-4455-B357-5650ABDF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C9E1-03E8-424A-8776-7C46EE26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B322-95C0-4D81-BD6B-92E16DE53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D4880-F38A-4406-8B22-807A9F922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AD52-8941-4DD0-959B-F2E82F33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5AC15-961E-4F9B-B3C3-7AE619BE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D465-F461-4BF0-BE61-70E3F973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BA67-1F96-409A-B964-C5EBDC1C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90A8A-AAA5-4DBC-9498-BF27E6B1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C681-BBFC-4034-9E00-9536CE34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9E24B-58AC-4A68-85A2-6D6104124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692A7-2E75-403D-8572-800B43616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5583D-83E1-4EC4-9A67-DDEB0507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853FC-A20D-486D-96F0-7C5BF94E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FBF97-5D49-4665-955B-24178722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A11A-53EB-4062-AC1B-9A6E56A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46C1E-ABEB-414F-BAE6-6C1689B6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8CC1-9B92-44FF-A8F1-58EDEE73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EF65-0CF8-4455-A2DF-FA030BEA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9F3A-CDB4-4C1F-B46C-C185E580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6D175-2621-48CB-B63B-FB7A603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99F8-88DD-48C6-A934-0B0F57AC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BBAF-6E1A-4DD4-A513-C0944EBC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934F-6ADA-41AC-ABB3-532CED39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942D-0BD2-4618-B0EF-F2639EE6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280F-AAE7-4F02-B831-89F7670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5BAB-0383-45A9-934E-CCF405E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D36F-4609-4E4C-862C-544A0D24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5752-664A-47F5-91F1-7ADDEA2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45B71-9B48-4087-976A-77EBE020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AB2E-C49B-413A-96D5-1CB57200F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6BD6-EEA4-4F6A-B6BE-0A424BCE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0D77-05DF-4749-8BA1-7634DE7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1C92-B15A-4CA0-90C7-0073FD41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CE103-B79F-44D3-B3B9-BF27243C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C9A5-3DE6-4C5C-9E65-9620F438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C62B-4344-4D73-A122-7970DB466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AF0D-389B-4C73-9033-12A6983EC90C}" type="datetimeFigureOut">
              <a:rPr lang="en-US" smtClean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59B0-A7E1-40BE-82BE-B523958C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B7FB-386B-42DA-B8F1-B0D27C7D7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9079-DAEE-43C8-9DD3-F4417C855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959A6F7-1707-4D4B-BE1D-17E953E1E874}"/>
              </a:ext>
            </a:extLst>
          </p:cNvPr>
          <p:cNvSpPr/>
          <p:nvPr/>
        </p:nvSpPr>
        <p:spPr>
          <a:xfrm>
            <a:off x="5952288" y="836967"/>
            <a:ext cx="2736000" cy="259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Back-End </a:t>
            </a:r>
            <a:r>
              <a:rPr lang="en-US" sz="10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@TODO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8841D9-A9C5-41DE-848D-C4955A8D9EDE}"/>
              </a:ext>
            </a:extLst>
          </p:cNvPr>
          <p:cNvSpPr/>
          <p:nvPr/>
        </p:nvSpPr>
        <p:spPr>
          <a:xfrm>
            <a:off x="10056976" y="980728"/>
            <a:ext cx="1511632" cy="23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UI </a:t>
            </a:r>
            <a:r>
              <a:rPr lang="en-US" sz="10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@TODO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4DC0F-02E2-423B-81C7-0C76AB81BB2B}"/>
              </a:ext>
            </a:extLst>
          </p:cNvPr>
          <p:cNvSpPr/>
          <p:nvPr/>
        </p:nvSpPr>
        <p:spPr>
          <a:xfrm>
            <a:off x="2711832" y="1557256"/>
            <a:ext cx="2448000" cy="1584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mktdatasim-server-1.0.jar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8F53D3A9-35B9-4520-B014-68AFA47C9D43}"/>
              </a:ext>
            </a:extLst>
          </p:cNvPr>
          <p:cNvSpPr/>
          <p:nvPr/>
        </p:nvSpPr>
        <p:spPr>
          <a:xfrm>
            <a:off x="695400" y="1557336"/>
            <a:ext cx="1440000" cy="720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base20220324.md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E25EB22C-0B30-46F3-ABC3-3BD8A63DC7C6}"/>
              </a:ext>
            </a:extLst>
          </p:cNvPr>
          <p:cNvSpPr/>
          <p:nvPr/>
        </p:nvSpPr>
        <p:spPr>
          <a:xfrm>
            <a:off x="695400" y="2421352"/>
            <a:ext cx="1440000" cy="7200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trade20220324.md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81A62-1DE6-4619-98C8-F905E4A07187}"/>
              </a:ext>
            </a:extLst>
          </p:cNvPr>
          <p:cNvSpPr/>
          <p:nvPr/>
        </p:nvSpPr>
        <p:spPr>
          <a:xfrm>
            <a:off x="2783888" y="1989384"/>
            <a:ext cx="2304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MarketDataSimulator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1A52E6-369F-4D71-A87B-886C8B030485}"/>
              </a:ext>
            </a:extLst>
          </p:cNvPr>
          <p:cNvCxnSpPr>
            <a:cxnSpLocks/>
          </p:cNvCxnSpPr>
          <p:nvPr/>
        </p:nvCxnSpPr>
        <p:spPr>
          <a:xfrm>
            <a:off x="2135144" y="2061408"/>
            <a:ext cx="648744" cy="14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1FF405-D4A4-4109-956A-2FDD3E7FFA1C}"/>
              </a:ext>
            </a:extLst>
          </p:cNvPr>
          <p:cNvCxnSpPr>
            <a:cxnSpLocks/>
          </p:cNvCxnSpPr>
          <p:nvPr/>
        </p:nvCxnSpPr>
        <p:spPr>
          <a:xfrm flipV="1">
            <a:off x="2135144" y="2493280"/>
            <a:ext cx="648488" cy="14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037D1-4A0C-4B90-80A4-52C431D68C48}"/>
              </a:ext>
            </a:extLst>
          </p:cNvPr>
          <p:cNvSpPr/>
          <p:nvPr/>
        </p:nvSpPr>
        <p:spPr>
          <a:xfrm>
            <a:off x="6023992" y="2060384"/>
            <a:ext cx="2592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MarketDataClient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msg)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@TODO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F9F0CF-F21E-458D-9150-B150FB690F38}"/>
              </a:ext>
            </a:extLst>
          </p:cNvPr>
          <p:cNvCxnSpPr/>
          <p:nvPr/>
        </p:nvCxnSpPr>
        <p:spPr>
          <a:xfrm>
            <a:off x="5087888" y="2349344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8971C-117C-4E9B-84C5-97CCF97BD652}"/>
              </a:ext>
            </a:extLst>
          </p:cNvPr>
          <p:cNvCxnSpPr>
            <a:cxnSpLocks/>
          </p:cNvCxnSpPr>
          <p:nvPr/>
        </p:nvCxnSpPr>
        <p:spPr>
          <a:xfrm flipV="1">
            <a:off x="8688288" y="2133111"/>
            <a:ext cx="1368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854FE-157D-4AAB-A34E-295258C0E68F}"/>
              </a:ext>
            </a:extLst>
          </p:cNvPr>
          <p:cNvSpPr/>
          <p:nvPr/>
        </p:nvSpPr>
        <p:spPr>
          <a:xfrm>
            <a:off x="10129088" y="1304784"/>
            <a:ext cx="1367528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Most Traded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95AF9-D838-47AD-8BD8-D1D15D0FE337}"/>
              </a:ext>
            </a:extLst>
          </p:cNvPr>
          <p:cNvSpPr/>
          <p:nvPr/>
        </p:nvSpPr>
        <p:spPr>
          <a:xfrm>
            <a:off x="10129088" y="1484824"/>
            <a:ext cx="1367528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1059FD-D2D7-4602-9D53-8AA470377EF6}"/>
              </a:ext>
            </a:extLst>
          </p:cNvPr>
          <p:cNvSpPr/>
          <p:nvPr/>
        </p:nvSpPr>
        <p:spPr>
          <a:xfrm>
            <a:off x="10129088" y="1664824"/>
            <a:ext cx="1367528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F2367-84F9-4C2A-B4D9-954AFFE2F339}"/>
              </a:ext>
            </a:extLst>
          </p:cNvPr>
          <p:cNvSpPr/>
          <p:nvPr/>
        </p:nvSpPr>
        <p:spPr>
          <a:xfrm>
            <a:off x="10129088" y="1844864"/>
            <a:ext cx="1367528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05055-5922-4A4D-B1AB-2A5DE412B21B}"/>
              </a:ext>
            </a:extLst>
          </p:cNvPr>
          <p:cNvSpPr/>
          <p:nvPr/>
        </p:nvSpPr>
        <p:spPr>
          <a:xfrm>
            <a:off x="10128984" y="2024864"/>
            <a:ext cx="1367528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0A0B5-62A7-413F-A5D7-D571B8D6CF26}"/>
              </a:ext>
            </a:extLst>
          </p:cNvPr>
          <p:cNvSpPr/>
          <p:nvPr/>
        </p:nvSpPr>
        <p:spPr>
          <a:xfrm>
            <a:off x="10128552" y="2276872"/>
            <a:ext cx="64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ACECB-9C66-4C56-BE2A-DB8DED51D242}"/>
              </a:ext>
            </a:extLst>
          </p:cNvPr>
          <p:cNvSpPr/>
          <p:nvPr/>
        </p:nvSpPr>
        <p:spPr>
          <a:xfrm>
            <a:off x="10128552" y="245691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0427F7-4477-4A80-A200-9C68EAE2C338}"/>
              </a:ext>
            </a:extLst>
          </p:cNvPr>
          <p:cNvSpPr/>
          <p:nvPr/>
        </p:nvSpPr>
        <p:spPr>
          <a:xfrm>
            <a:off x="10128552" y="263691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FB475F-4B3C-4AAE-A525-C320657C899A}"/>
              </a:ext>
            </a:extLst>
          </p:cNvPr>
          <p:cNvSpPr/>
          <p:nvPr/>
        </p:nvSpPr>
        <p:spPr>
          <a:xfrm>
            <a:off x="10128552" y="281695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68B5D5-96ED-45D7-9C13-238233A26D70}"/>
              </a:ext>
            </a:extLst>
          </p:cNvPr>
          <p:cNvSpPr/>
          <p:nvPr/>
        </p:nvSpPr>
        <p:spPr>
          <a:xfrm>
            <a:off x="10128448" y="299695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9D40A8-30BB-4DDF-8386-754A9854FEB6}"/>
              </a:ext>
            </a:extLst>
          </p:cNvPr>
          <p:cNvSpPr/>
          <p:nvPr/>
        </p:nvSpPr>
        <p:spPr>
          <a:xfrm>
            <a:off x="10848616" y="2276872"/>
            <a:ext cx="64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 Down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31B430-F5CA-45B4-AB1A-94E303180D6A}"/>
              </a:ext>
            </a:extLst>
          </p:cNvPr>
          <p:cNvSpPr/>
          <p:nvPr/>
        </p:nvSpPr>
        <p:spPr>
          <a:xfrm>
            <a:off x="10848616" y="245691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0F91E6-DB96-4B3B-B8DF-87B42019AF34}"/>
              </a:ext>
            </a:extLst>
          </p:cNvPr>
          <p:cNvSpPr/>
          <p:nvPr/>
        </p:nvSpPr>
        <p:spPr>
          <a:xfrm>
            <a:off x="10848616" y="263691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985B5A-FFFF-42EA-8124-FB81DDA8F659}"/>
              </a:ext>
            </a:extLst>
          </p:cNvPr>
          <p:cNvSpPr/>
          <p:nvPr/>
        </p:nvSpPr>
        <p:spPr>
          <a:xfrm>
            <a:off x="10848616" y="281695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C2D3B-9C84-499C-AB17-D0F9BDAA07A5}"/>
              </a:ext>
            </a:extLst>
          </p:cNvPr>
          <p:cNvSpPr/>
          <p:nvPr/>
        </p:nvSpPr>
        <p:spPr>
          <a:xfrm>
            <a:off x="10848512" y="2996952"/>
            <a:ext cx="648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2A07E4-464E-4A54-8D06-59B2494B4098}"/>
              </a:ext>
            </a:extLst>
          </p:cNvPr>
          <p:cNvSpPr txBox="1"/>
          <p:nvPr/>
        </p:nvSpPr>
        <p:spPr>
          <a:xfrm>
            <a:off x="9048392" y="1989095"/>
            <a:ext cx="576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>
              <a:defRPr sz="10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@TODO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95DF57-5EAB-4A2F-897F-75F2B0D3A398}"/>
              </a:ext>
            </a:extLst>
          </p:cNvPr>
          <p:cNvSpPr/>
          <p:nvPr/>
        </p:nvSpPr>
        <p:spPr>
          <a:xfrm>
            <a:off x="6023992" y="1124744"/>
            <a:ext cx="2592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 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r>
              <a:rPr lang="en-US" sz="10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@CAN_MODIFY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C9C26167-8AA3-4071-B9A3-85FFDA98355F}"/>
              </a:ext>
            </a:extLst>
          </p:cNvPr>
          <p:cNvSpPr/>
          <p:nvPr/>
        </p:nvSpPr>
        <p:spPr>
          <a:xfrm rot="5400000">
            <a:off x="2837912" y="-1809328"/>
            <a:ext cx="180000" cy="4752000"/>
          </a:xfrm>
          <a:prstGeom prst="leftBracke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CFDEC93A-4319-460F-B9A9-FD2F390A91CC}"/>
              </a:ext>
            </a:extLst>
          </p:cNvPr>
          <p:cNvSpPr/>
          <p:nvPr/>
        </p:nvSpPr>
        <p:spPr>
          <a:xfrm rot="5400000">
            <a:off x="8670624" y="-2385328"/>
            <a:ext cx="180000" cy="5904000"/>
          </a:xfrm>
          <a:prstGeom prst="leftBracke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0DB87D-1615-42C7-B3C5-5EF8CB45D945}"/>
              </a:ext>
            </a:extLst>
          </p:cNvPr>
          <p:cNvSpPr/>
          <p:nvPr/>
        </p:nvSpPr>
        <p:spPr>
          <a:xfrm>
            <a:off x="1991544" y="188640"/>
            <a:ext cx="1872000" cy="288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Provided – Do not modify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880FBF-E21C-4412-9B53-391F0B51058A}"/>
              </a:ext>
            </a:extLst>
          </p:cNvPr>
          <p:cNvSpPr/>
          <p:nvPr/>
        </p:nvSpPr>
        <p:spPr>
          <a:xfrm>
            <a:off x="6240576" y="188640"/>
            <a:ext cx="5040000" cy="288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Skeleton Provided (back-end only) – To be developed / modified by candidate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325B15B-8402-4DCB-A5F4-991DEFB023E4}"/>
              </a:ext>
            </a:extLst>
          </p:cNvPr>
          <p:cNvSpPr/>
          <p:nvPr/>
        </p:nvSpPr>
        <p:spPr>
          <a:xfrm>
            <a:off x="5303968" y="2241280"/>
            <a:ext cx="504000" cy="21600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FD5A31-9FDC-4042-B819-8A2AD0187F5E}"/>
              </a:ext>
            </a:extLst>
          </p:cNvPr>
          <p:cNvGrpSpPr/>
          <p:nvPr/>
        </p:nvGrpSpPr>
        <p:grpSpPr>
          <a:xfrm>
            <a:off x="695400" y="3717090"/>
            <a:ext cx="10873208" cy="2880000"/>
            <a:chOff x="479376" y="4293178"/>
            <a:chExt cx="10873208" cy="2880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9721F0-FCDD-43A5-AB46-BE932EF36949}"/>
                </a:ext>
              </a:extLst>
            </p:cNvPr>
            <p:cNvSpPr/>
            <p:nvPr/>
          </p:nvSpPr>
          <p:spPr>
            <a:xfrm>
              <a:off x="479376" y="4293178"/>
              <a:ext cx="10873208" cy="2880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format: 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seqNb:msgType:msgBody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where: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seqNb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(int): The sequence number of the message. 2 consecutive messages have consecutive (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and i+1) sequence numbers, so a message with a larger sequence number is more recent than a message with a smaller sequence number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msgType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(char): The type of the message. Messages of 2 messages types are sent: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msgType</a:t>
              </a:r>
              <a:r>
                <a:rPr 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='B'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base price message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msgType</a:t>
              </a:r>
              <a:r>
                <a:rPr 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='T'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trade (execution) message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msgBody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(string: comma separated values): number of values, order of values and type of values depend on the message type: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msgType</a:t>
              </a:r>
              <a:r>
                <a:rPr 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='B'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"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ticker</a:t>
              </a:r>
              <a:r>
                <a:rPr lang="en-US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basePrice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" where: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ticker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4 digits TSE stock ticker. For instance: "7203" for Toyota Motors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basePrice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reference price to be used for the day. Essentially, the previous close adjusted for corporate actions. For instance: "657.50“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msgType</a:t>
              </a:r>
              <a:r>
                <a:rPr 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='T'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"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ticker</a:t>
              </a:r>
              <a:r>
                <a:rPr lang="en-US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timeOfDay</a:t>
              </a:r>
              <a:r>
                <a:rPr lang="en-US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</a:t>
              </a:r>
              <a:r>
                <a:rPr lang="en-US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cumulVolume</a:t>
              </a:r>
              <a:r>
                <a:rPr lang="en-US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vwap</a:t>
              </a:r>
              <a:r>
                <a:rPr lang="en-US" sz="10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closeFlag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" where: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ticker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4 digits TSE stock ticker. For instance: "7203" for Toyota Motors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timeOfDay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time of the trade, format: "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HH:mm:ss.SSSSSSSSS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". For instance: "10:14:03.324500316“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price at which the trade was executed. For instance: "657.50“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cumulVolume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cumulated volume (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nb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of shares) at the time of the trade, including the trade. For instance: "325122“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vwap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is the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vwap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as of the time of the trade (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cumulValue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/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cumulVolume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where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cumulValue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would be the cumulated value). For instance: "651.1259“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closeFlag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indicates whether this is a closing-auction trade (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closeFlag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="1") or not (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closeFlag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="0")</a:t>
              </a: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1D3CC6E4-93F7-44DF-9D42-49B04CF36491}"/>
                </a:ext>
              </a:extLst>
            </p:cNvPr>
            <p:cNvSpPr/>
            <p:nvPr/>
          </p:nvSpPr>
          <p:spPr>
            <a:xfrm>
              <a:off x="479432" y="4329144"/>
              <a:ext cx="432000" cy="144000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msg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8337F67-76E1-4EAC-8FF9-C3B7675AD94F}"/>
              </a:ext>
            </a:extLst>
          </p:cNvPr>
          <p:cNvSpPr/>
          <p:nvPr/>
        </p:nvSpPr>
        <p:spPr>
          <a:xfrm>
            <a:off x="695560" y="1196752"/>
            <a:ext cx="1440000" cy="36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Replay market data (historical data)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1923A8-004E-498C-8353-49971DCB9F18}"/>
              </a:ext>
            </a:extLst>
          </p:cNvPr>
          <p:cNvSpPr/>
          <p:nvPr/>
        </p:nvSpPr>
        <p:spPr>
          <a:xfrm>
            <a:off x="2711528" y="1196792"/>
            <a:ext cx="2448000" cy="36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Replay engine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(market data simulator)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C4276C-CD13-4B59-A7A0-BA6FB1E989D6}"/>
              </a:ext>
            </a:extLst>
          </p:cNvPr>
          <p:cNvSpPr/>
          <p:nvPr/>
        </p:nvSpPr>
        <p:spPr>
          <a:xfrm>
            <a:off x="5951984" y="3429000"/>
            <a:ext cx="2736000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Market data listener + Data server for UI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CF93F4-B666-4445-B5B2-61BCDBE11847}"/>
              </a:ext>
            </a:extLst>
          </p:cNvPr>
          <p:cNvSpPr/>
          <p:nvPr/>
        </p:nvSpPr>
        <p:spPr>
          <a:xfrm>
            <a:off x="10056592" y="3284983"/>
            <a:ext cx="1512016" cy="216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Ticking UI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7ACEAC-7DC4-4DDF-B66E-3F6A5545FF16}"/>
              </a:ext>
            </a:extLst>
          </p:cNvPr>
          <p:cNvSpPr/>
          <p:nvPr/>
        </p:nvSpPr>
        <p:spPr>
          <a:xfrm>
            <a:off x="6023992" y="2996488"/>
            <a:ext cx="259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0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@CAN_ADD</a:t>
            </a:r>
          </a:p>
        </p:txBody>
      </p:sp>
    </p:spTree>
    <p:extLst>
      <p:ext uri="{BB962C8B-B14F-4D97-AF65-F5344CB8AC3E}">
        <p14:creationId xmlns:p14="http://schemas.microsoft.com/office/powerpoint/2010/main" val="336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Davancens</dc:creator>
  <cp:lastModifiedBy>Hubert Davancens</cp:lastModifiedBy>
  <cp:revision>12</cp:revision>
  <dcterms:created xsi:type="dcterms:W3CDTF">2022-04-03T22:56:49Z</dcterms:created>
  <dcterms:modified xsi:type="dcterms:W3CDTF">2022-04-03T23:57:10Z</dcterms:modified>
</cp:coreProperties>
</file>