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1" r:id="rId6"/>
    <p:sldId id="262" r:id="rId7"/>
    <p:sldId id="268" r:id="rId8"/>
    <p:sldId id="260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A2A3-F9A8-4451-99DC-1E8EFFD76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Insights taken from timestamp data of TM</a:t>
            </a:r>
            <a:endParaRPr lang="en-PH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5AB0B-9810-40FD-9F6F-D1DCE2FEA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Jan Carlo L. Lima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3070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BE5C-F82F-4313-94CB-B39B202E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PH" b="1" dirty="0"/>
              <a:t>INSIGHT #5:</a:t>
            </a:r>
            <a:br>
              <a:rPr lang="en-PH" dirty="0"/>
            </a:br>
            <a:r>
              <a:rPr lang="en-PH" dirty="0"/>
              <a:t>Missing User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D7CC-5986-45FC-85EF-BB6F5E1B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en-PH" dirty="0"/>
              <a:t>From the data given, some user logs were found to be </a:t>
            </a:r>
            <a:r>
              <a:rPr lang="en-PH" dirty="0" err="1"/>
              <a:t>NaN</a:t>
            </a:r>
            <a:r>
              <a:rPr lang="en-PH" dirty="0"/>
              <a:t>, or null.</a:t>
            </a:r>
          </a:p>
          <a:p>
            <a:r>
              <a:rPr lang="en-PH" dirty="0"/>
              <a:t>With cross-referencing and some deduction we have a shortlist for whom the </a:t>
            </a:r>
            <a:r>
              <a:rPr lang="en-PH" dirty="0" err="1"/>
              <a:t>NaN</a:t>
            </a:r>
            <a:r>
              <a:rPr lang="en-PH" dirty="0"/>
              <a:t> user might be.</a:t>
            </a:r>
          </a:p>
          <a:p>
            <a:r>
              <a:rPr lang="en-PH" dirty="0"/>
              <a:t>These are at most two people since the logs are at the same time at two different instances.</a:t>
            </a:r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526A5-0B3B-4F1A-982C-352F216B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714847"/>
            <a:ext cx="4791075" cy="18669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41E793C-54EF-4DB6-81BF-AC8AEA49E98E}"/>
              </a:ext>
            </a:extLst>
          </p:cNvPr>
          <p:cNvGrpSpPr/>
          <p:nvPr/>
        </p:nvGrpSpPr>
        <p:grpSpPr>
          <a:xfrm>
            <a:off x="5881687" y="5192048"/>
            <a:ext cx="5057775" cy="257175"/>
            <a:chOff x="5881687" y="5192048"/>
            <a:chExt cx="5057775" cy="2571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7989E3-4EE4-44F6-8F28-BF24CA0CF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1687" y="5192048"/>
              <a:ext cx="5057775" cy="2571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9E3AAB-0132-45F2-B270-9B427719A468}"/>
                </a:ext>
              </a:extLst>
            </p:cNvPr>
            <p:cNvCxnSpPr/>
            <p:nvPr/>
          </p:nvCxnSpPr>
          <p:spPr>
            <a:xfrm>
              <a:off x="9499600" y="5305425"/>
              <a:ext cx="6572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B90683-4381-42F3-A11F-EB452D237CA0}"/>
              </a:ext>
            </a:extLst>
          </p:cNvPr>
          <p:cNvGrpSpPr/>
          <p:nvPr/>
        </p:nvGrpSpPr>
        <p:grpSpPr>
          <a:xfrm>
            <a:off x="5624177" y="3610072"/>
            <a:ext cx="6124575" cy="409575"/>
            <a:chOff x="5624177" y="3610072"/>
            <a:chExt cx="6124575" cy="409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286ACC-0D94-44E9-AC50-3A379C9D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177" y="3610072"/>
              <a:ext cx="6124575" cy="40957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9D324C-1C67-4ED0-901F-6E0BB99ED052}"/>
                </a:ext>
              </a:extLst>
            </p:cNvPr>
            <p:cNvCxnSpPr/>
            <p:nvPr/>
          </p:nvCxnSpPr>
          <p:spPr>
            <a:xfrm>
              <a:off x="11015980" y="3731992"/>
              <a:ext cx="6572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A45927-D618-4E2F-A595-D8BF9B699739}"/>
              </a:ext>
            </a:extLst>
          </p:cNvPr>
          <p:cNvCxnSpPr>
            <a:cxnSpLocks/>
          </p:cNvCxnSpPr>
          <p:nvPr/>
        </p:nvCxnSpPr>
        <p:spPr>
          <a:xfrm>
            <a:off x="5270500" y="4064000"/>
            <a:ext cx="176839" cy="13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D89EAF-A86C-464D-9464-323303C35AFC}"/>
              </a:ext>
            </a:extLst>
          </p:cNvPr>
          <p:cNvCxnSpPr>
            <a:cxnSpLocks/>
          </p:cNvCxnSpPr>
          <p:nvPr/>
        </p:nvCxnSpPr>
        <p:spPr>
          <a:xfrm flipH="1">
            <a:off x="5309226" y="4200722"/>
            <a:ext cx="132967" cy="34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A22920-E0EF-4004-A338-F750D6DB4534}"/>
              </a:ext>
            </a:extLst>
          </p:cNvPr>
          <p:cNvCxnSpPr>
            <a:cxnSpLocks/>
          </p:cNvCxnSpPr>
          <p:nvPr/>
        </p:nvCxnSpPr>
        <p:spPr>
          <a:xfrm>
            <a:off x="5311774" y="4618861"/>
            <a:ext cx="157163" cy="244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3B7A9D-22DC-44BD-8428-4FC36F0A2F03}"/>
              </a:ext>
            </a:extLst>
          </p:cNvPr>
          <p:cNvCxnSpPr/>
          <p:nvPr/>
        </p:nvCxnSpPr>
        <p:spPr>
          <a:xfrm flipH="1">
            <a:off x="5318675" y="4863239"/>
            <a:ext cx="151055" cy="48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DE16A2-0C81-4183-A132-709824FB151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68937" y="4863239"/>
            <a:ext cx="412750" cy="45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C2681C-0CCE-43F8-B79B-8DE225274AE8}"/>
              </a:ext>
            </a:extLst>
          </p:cNvPr>
          <p:cNvCxnSpPr>
            <a:cxnSpLocks/>
          </p:cNvCxnSpPr>
          <p:nvPr/>
        </p:nvCxnSpPr>
        <p:spPr>
          <a:xfrm flipV="1">
            <a:off x="5442193" y="3814860"/>
            <a:ext cx="181984" cy="3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3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BE5C-F82F-4313-94CB-B39B202E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PH" b="1" dirty="0"/>
              <a:t>INSIGHT #5:</a:t>
            </a:r>
            <a:br>
              <a:rPr lang="en-PH" dirty="0"/>
            </a:br>
            <a:r>
              <a:rPr lang="en-PH" dirty="0"/>
              <a:t>Missing User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D7CC-5986-45FC-85EF-BB6F5E1B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052" y="2257521"/>
            <a:ext cx="5258471" cy="4162425"/>
          </a:xfrm>
        </p:spPr>
        <p:txBody>
          <a:bodyPr anchor="t"/>
          <a:lstStyle/>
          <a:p>
            <a:r>
              <a:rPr lang="en-PH" dirty="0"/>
              <a:t>These are all the people logged at Dec. 27, 2017.</a:t>
            </a:r>
          </a:p>
          <a:p>
            <a:r>
              <a:rPr lang="en-PH" dirty="0"/>
              <a:t>It cannot be ‘</a:t>
            </a:r>
            <a:r>
              <a:rPr lang="en-PH" dirty="0" err="1"/>
              <a:t>catelyn</a:t>
            </a:r>
            <a:r>
              <a:rPr lang="en-PH" dirty="0"/>
              <a:t>’, ‘</a:t>
            </a:r>
            <a:r>
              <a:rPr lang="en-PH" dirty="0" err="1"/>
              <a:t>cersei</a:t>
            </a:r>
            <a:r>
              <a:rPr lang="en-PH" dirty="0"/>
              <a:t>’, since they first logged at 2018.</a:t>
            </a:r>
          </a:p>
          <a:p>
            <a:r>
              <a:rPr lang="en-PH" dirty="0"/>
              <a:t>Best guess would be either ‘</a:t>
            </a:r>
            <a:r>
              <a:rPr lang="en-PH" dirty="0" err="1"/>
              <a:t>margaery</a:t>
            </a:r>
            <a:r>
              <a:rPr lang="en-PH" dirty="0"/>
              <a:t>’ or ‘</a:t>
            </a:r>
            <a:r>
              <a:rPr lang="en-PH" dirty="0" err="1"/>
              <a:t>theon</a:t>
            </a:r>
            <a:r>
              <a:rPr lang="en-PH" dirty="0"/>
              <a:t>’ since they are the recent ones that dealt with ‘project-40’ and ‘machine-learning’.</a:t>
            </a:r>
          </a:p>
          <a:p>
            <a:endParaRPr lang="en-PH" dirty="0"/>
          </a:p>
          <a:p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7E7ECE-9486-4FBF-B825-E4A78D3C744D}"/>
              </a:ext>
            </a:extLst>
          </p:cNvPr>
          <p:cNvGrpSpPr/>
          <p:nvPr/>
        </p:nvGrpSpPr>
        <p:grpSpPr>
          <a:xfrm>
            <a:off x="1409364" y="2257521"/>
            <a:ext cx="4114800" cy="4162425"/>
            <a:chOff x="1409364" y="2257521"/>
            <a:chExt cx="4114800" cy="41624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2FE92B-C770-4821-8F1F-20CE79F40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364" y="2257521"/>
              <a:ext cx="4114800" cy="41624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2A5C5A-9323-4262-A594-D156E676FDC9}"/>
                </a:ext>
              </a:extLst>
            </p:cNvPr>
            <p:cNvSpPr/>
            <p:nvPr/>
          </p:nvSpPr>
          <p:spPr>
            <a:xfrm>
              <a:off x="3114675" y="3657600"/>
              <a:ext cx="561975" cy="504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2C704B-1E0E-4F00-957E-2DC46CE00758}"/>
              </a:ext>
            </a:extLst>
          </p:cNvPr>
          <p:cNvGrpSpPr/>
          <p:nvPr/>
        </p:nvGrpSpPr>
        <p:grpSpPr>
          <a:xfrm>
            <a:off x="404477" y="1847947"/>
            <a:ext cx="6124575" cy="409575"/>
            <a:chOff x="404477" y="1847947"/>
            <a:chExt cx="6124575" cy="4095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B90683-4381-42F3-A11F-EB452D237CA0}"/>
                </a:ext>
              </a:extLst>
            </p:cNvPr>
            <p:cNvGrpSpPr/>
            <p:nvPr/>
          </p:nvGrpSpPr>
          <p:grpSpPr>
            <a:xfrm>
              <a:off x="404477" y="1847947"/>
              <a:ext cx="6124575" cy="409575"/>
              <a:chOff x="5624177" y="3610072"/>
              <a:chExt cx="6124575" cy="40957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8286ACC-0D94-44E9-AC50-3A379C9D7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177" y="3610072"/>
                <a:ext cx="6124575" cy="409575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89D324C-1C67-4ED0-901F-6E0BB99ED052}"/>
                  </a:ext>
                </a:extLst>
              </p:cNvPr>
              <p:cNvCxnSpPr/>
              <p:nvPr/>
            </p:nvCxnSpPr>
            <p:spPr>
              <a:xfrm>
                <a:off x="11015980" y="3731992"/>
                <a:ext cx="65722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CFF51AF-D24E-47B4-8C5E-112FB624C4E5}"/>
                </a:ext>
              </a:extLst>
            </p:cNvPr>
            <p:cNvCxnSpPr/>
            <p:nvPr/>
          </p:nvCxnSpPr>
          <p:spPr>
            <a:xfrm>
              <a:off x="1258146" y="1961400"/>
              <a:ext cx="6572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4DF154-4227-4068-9E7A-1486CAF7DB6F}"/>
                </a:ext>
              </a:extLst>
            </p:cNvPr>
            <p:cNvCxnSpPr/>
            <p:nvPr/>
          </p:nvCxnSpPr>
          <p:spPr>
            <a:xfrm>
              <a:off x="2096346" y="1967001"/>
              <a:ext cx="6572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42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BE5C-F82F-4313-94CB-B39B202E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PH" b="1" dirty="0"/>
              <a:t>INSIGHT #5:</a:t>
            </a:r>
            <a:br>
              <a:rPr lang="en-PH" dirty="0"/>
            </a:br>
            <a:r>
              <a:rPr lang="en-PH" dirty="0"/>
              <a:t>Missing User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D7CC-5986-45FC-85EF-BB6F5E1B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052" y="2257521"/>
            <a:ext cx="5258471" cy="4162425"/>
          </a:xfrm>
        </p:spPr>
        <p:txBody>
          <a:bodyPr anchor="t"/>
          <a:lstStyle/>
          <a:p>
            <a:r>
              <a:rPr lang="en-PH" dirty="0"/>
              <a:t>These are all the people logged at Oct. 12, 2017.</a:t>
            </a:r>
          </a:p>
          <a:p>
            <a:r>
              <a:rPr lang="en-PH" dirty="0"/>
              <a:t>Best guess would be ‘</a:t>
            </a:r>
            <a:r>
              <a:rPr lang="en-PH" dirty="0" err="1"/>
              <a:t>jaime</a:t>
            </a:r>
            <a:r>
              <a:rPr lang="en-PH" dirty="0"/>
              <a:t>’ or ‘</a:t>
            </a:r>
            <a:r>
              <a:rPr lang="en-PH" dirty="0" err="1"/>
              <a:t>shae</a:t>
            </a:r>
            <a:r>
              <a:rPr lang="en-PH" dirty="0"/>
              <a:t>’ since they recently handled ‘project-47’ and ‘finance-and-marketing’. ‘Transit’ could mean they are transferring from one building </a:t>
            </a:r>
            <a:r>
              <a:rPr lang="en-PH"/>
              <a:t>to another.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4AABD4-05F4-4DD6-94A9-1AABD84EE78A}"/>
              </a:ext>
            </a:extLst>
          </p:cNvPr>
          <p:cNvGrpSpPr/>
          <p:nvPr/>
        </p:nvGrpSpPr>
        <p:grpSpPr>
          <a:xfrm>
            <a:off x="937876" y="1858151"/>
            <a:ext cx="5057775" cy="257175"/>
            <a:chOff x="5881687" y="5192048"/>
            <a:chExt cx="5057775" cy="2571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4DDCBC-65F6-48F0-891F-9F0898F4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1687" y="5192048"/>
              <a:ext cx="5057775" cy="25717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2D6D4B-5C55-4D85-BDCF-1791E70DDAF7}"/>
                </a:ext>
              </a:extLst>
            </p:cNvPr>
            <p:cNvCxnSpPr/>
            <p:nvPr/>
          </p:nvCxnSpPr>
          <p:spPr>
            <a:xfrm>
              <a:off x="9499600" y="5305425"/>
              <a:ext cx="6572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ADD0F18-7955-4A42-90A7-2AE56BB5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90" y="2115326"/>
            <a:ext cx="2739398" cy="27154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B73E19-64F9-429A-997E-A35AF579E10E}"/>
              </a:ext>
            </a:extLst>
          </p:cNvPr>
          <p:cNvGrpSpPr/>
          <p:nvPr/>
        </p:nvGrpSpPr>
        <p:grpSpPr>
          <a:xfrm>
            <a:off x="404477" y="2115326"/>
            <a:ext cx="2824783" cy="4374664"/>
            <a:chOff x="404477" y="2115326"/>
            <a:chExt cx="2824783" cy="437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31A439-C100-41CF-BB06-09F3E56DE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477" y="2115326"/>
              <a:ext cx="2824783" cy="43746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7F70E7-320F-4351-A6E9-B5C00CFCF3B5}"/>
                </a:ext>
              </a:extLst>
            </p:cNvPr>
            <p:cNvSpPr/>
            <p:nvPr/>
          </p:nvSpPr>
          <p:spPr>
            <a:xfrm>
              <a:off x="1472142" y="5054600"/>
              <a:ext cx="458259" cy="5249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1767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BE5C-F82F-4313-94CB-B39B202E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PH" b="1" dirty="0"/>
              <a:t>Insight #1:</a:t>
            </a:r>
            <a:br>
              <a:rPr lang="en-PH" dirty="0"/>
            </a:br>
            <a:r>
              <a:rPr lang="en-PH" dirty="0"/>
              <a:t>User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D7CC-5986-45FC-85EF-BB6F5E1B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en-PH" dirty="0"/>
              <a:t>Users have log-in patterns</a:t>
            </a:r>
          </a:p>
          <a:p>
            <a:pPr lvl="1"/>
            <a:r>
              <a:rPr lang="en-PH" dirty="0"/>
              <a:t>How many times have they logged-in the past year?</a:t>
            </a:r>
          </a:p>
          <a:p>
            <a:pPr lvl="1"/>
            <a:r>
              <a:rPr lang="en-PH" dirty="0"/>
              <a:t>How many projects in which they are involved?</a:t>
            </a:r>
          </a:p>
          <a:p>
            <a:r>
              <a:rPr lang="en-PH" dirty="0"/>
              <a:t>From these patterns we can deduce their positions and responsibilities</a:t>
            </a:r>
          </a:p>
          <a:p>
            <a:pPr lvl="1"/>
            <a:r>
              <a:rPr lang="en-PH" dirty="0"/>
              <a:t>Project bosses/Company bosses (founding/early employee,  lots of projects)</a:t>
            </a:r>
          </a:p>
          <a:p>
            <a:pPr lvl="1"/>
            <a:r>
              <a:rPr lang="en-PH" dirty="0"/>
              <a:t>Regulars (recently employed, limited projects)</a:t>
            </a:r>
          </a:p>
          <a:p>
            <a:pPr lvl="1"/>
            <a:r>
              <a:rPr lang="en-PH" dirty="0"/>
              <a:t>Interns/Temporary (employed only for a while, few projects)</a:t>
            </a:r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448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AB6698-5DFF-4A80-9B90-69A06263E9CA}"/>
              </a:ext>
            </a:extLst>
          </p:cNvPr>
          <p:cNvSpPr/>
          <p:nvPr/>
        </p:nvSpPr>
        <p:spPr>
          <a:xfrm>
            <a:off x="381837" y="4387661"/>
            <a:ext cx="3637504" cy="1748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E864C-6293-439C-828A-2C921F35DD8A}"/>
              </a:ext>
            </a:extLst>
          </p:cNvPr>
          <p:cNvSpPr/>
          <p:nvPr/>
        </p:nvSpPr>
        <p:spPr>
          <a:xfrm>
            <a:off x="381837" y="2355088"/>
            <a:ext cx="3637504" cy="1748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E8C0E-4180-46D9-87B0-7BE298555E41}"/>
              </a:ext>
            </a:extLst>
          </p:cNvPr>
          <p:cNvSpPr/>
          <p:nvPr/>
        </p:nvSpPr>
        <p:spPr>
          <a:xfrm>
            <a:off x="321547" y="281354"/>
            <a:ext cx="11428326" cy="3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B279A-3979-48D6-8627-59F90DC4C863}"/>
              </a:ext>
            </a:extLst>
          </p:cNvPr>
          <p:cNvSpPr/>
          <p:nvPr/>
        </p:nvSpPr>
        <p:spPr>
          <a:xfrm>
            <a:off x="381837" y="371788"/>
            <a:ext cx="3637504" cy="1748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7870E-C191-461D-890C-7A9739D2594B}"/>
              </a:ext>
            </a:extLst>
          </p:cNvPr>
          <p:cNvSpPr txBox="1"/>
          <p:nvPr/>
        </p:nvSpPr>
        <p:spPr>
          <a:xfrm>
            <a:off x="321547" y="367541"/>
            <a:ext cx="3697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Boss</a:t>
            </a:r>
          </a:p>
          <a:p>
            <a:pPr algn="ctr"/>
            <a:endParaRPr lang="en-P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More than 30 total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greater than or equal to 1000 hours logged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ex. ‘</a:t>
            </a:r>
            <a:r>
              <a:rPr lang="en-PH" dirty="0" err="1"/>
              <a:t>ned</a:t>
            </a:r>
            <a:r>
              <a:rPr lang="en-PH" dirty="0"/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1E146-08CA-4028-B948-3FAD90EEBB09}"/>
              </a:ext>
            </a:extLst>
          </p:cNvPr>
          <p:cNvSpPr txBox="1"/>
          <p:nvPr/>
        </p:nvSpPr>
        <p:spPr>
          <a:xfrm>
            <a:off x="321547" y="2355088"/>
            <a:ext cx="3697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Regular</a:t>
            </a:r>
          </a:p>
          <a:p>
            <a:pPr algn="ctr"/>
            <a:endParaRPr lang="en-P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10-20 total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more than 500 hours logged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ex. ‘</a:t>
            </a:r>
            <a:r>
              <a:rPr lang="en-PH" dirty="0" err="1"/>
              <a:t>khal</a:t>
            </a:r>
            <a:r>
              <a:rPr lang="en-PH" dirty="0"/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99F1A-A481-4C75-84C6-E02F7EB17EF7}"/>
              </a:ext>
            </a:extLst>
          </p:cNvPr>
          <p:cNvSpPr txBox="1"/>
          <p:nvPr/>
        </p:nvSpPr>
        <p:spPr>
          <a:xfrm>
            <a:off x="321547" y="4359519"/>
            <a:ext cx="3697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Temporary</a:t>
            </a:r>
          </a:p>
          <a:p>
            <a:pPr algn="ctr"/>
            <a:endParaRPr lang="en-P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15 or less total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less than 500 hours logged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ex. ‘</a:t>
            </a:r>
            <a:r>
              <a:rPr lang="en-PH" dirty="0" err="1"/>
              <a:t>daario</a:t>
            </a:r>
            <a:r>
              <a:rPr lang="en-PH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  <p:pic>
        <p:nvPicPr>
          <p:cNvPr id="1026" name="Picture 2" descr="data:image/png;base64,iVBORw0KGgoAAAANSUhEUgAABy0AAAImCAYAAADueRbzAAAABHNCSVQICAgIfAhkiAAAAAlwSFlzAAALEgAACxIB0t1+/AAAADl0RVh0U29mdHdhcmUAbWF0cGxvdGxpYiB2ZXJzaW9uIDMuMC4zLCBodHRwOi8vbWF0cGxvdGxpYi5vcmcvnQurowAAIABJREFUeJzs3X+Q5Hld3/HX+27uBPT4YRiR41gnAaWSgvijliSoFSOoEFcOKgUECxIEdStVCT9SVnAwoYAkJltGYxQqxov8uABCqAMjZC4RggIh0SN3iAnHiRpuhYPDu+OHHEiEw0/+mJ5lbtnZ7Znt7nfP9uNRNXU9/evz7p7ub/fes77dNcYIAAAAAAAAQJeLugcAAAAAAAAAVptoCQAAAAAAALQSLQEAAAAAAIBWoiUAAAAAAADQSrQEAAAAAAAAWomWAAAAAAAAQCvREgAAgJmqqodV1W9X1Z1V9ZzueRahqv5GVd3SPQcAAMBhJVoCAAAcQlV1sqq+p3uOPTw/yTvGGJeNMX6+exgAAACWn2gJAADArH1Dkhs7B6iqtc71AQAA2B/REgAA4AJTVT9aVX9QVZ+sqjdX1eW7Tvu+qvpgVf1xVf3bqnpnVf3I5LSHTn7/46q6o6r+41nWuLKqbqyqT1fVO6rqL06O//Uk353kZVX12ar6pjNc9m57iVbVi6vqNZPD96iq11TVJybX/b+q6gGT0+5TVS+vqlur6qNV9c+r6uLJaT9UVf+jqn62qj6Z5MVT3E8vrqo3VNV/mHyU7Y1VdXTX6ZdX1Rur6vaqunn3R91W1T2r6lVV9amq+kCSR55rPQAAAPYmWgIAAFxAqurRSf5lkqckeWCSP0zy+slp909yTZIXJPlzST6Y5Nt3XfyfJXlrkvsluSLJS/dY45uSvC7J85KsJ7k2yVuq6tIxxqOT/Pck/2CM8TVjjN/b5014RpL7JHnwZMa/l+Tzk9OuTnJXkocm+dYk35fkR3Zd9q8m+VCSr0vyk1V1ZBI+j5xlvSuzff/cN8mbk7xschsvSvKWJL+T5EFJHpPkeVX12MnlXpTkIZOfx07mBgAA4IBESwAAgAvL05K8Yozx3jHGn2Y7UD6qqjaSfH+SG8cYbxpj3JXk55N8fNdlv5jtj3a9fIzx/8YY795jjb+dZGuM8bYxxheT/HSSe+buAfSgvpjtWPnQMcaXxhg3jDE+M9nb8m8med4Y43NjjNuS/GySp+667MfGGC8dY9w1xvj8GOPDY4z7jjE+fJb13j3GuHaM8aUkr07yzZPjH5lkfYzxT8cYXxhjfCjJv9+13lOS/OQY45NjjI9k+74EAADggERLAACAC8vl2d67Mkkyxvhskk9ke2/By5N8ZNdpI8ktuy77/CSV5D2Tj0p91pRr/Nnkeh80g/lfneTXkry+qj5WVT9VVZdkO6ZekuTWyd6Tn07yi9neq3LHR77y6s5pd7T9kyT3mHwf5jckuXxnrcl6P5HkAZPz3u2+zK77AwAAgP1b6x4AAACAmfpYtoNbkqSqvjrbey5+NMmt2f7Y153TavfvY4yPJ/nRyWnfmeS/VdW7xhh/cIY1HnHa9Tx4ssY0PpfkXrt+//pdM3wxyUuSvGSyd+i12f4Y22uT/GmS+0/2Ej2TMeX60/hIkpvHGN+4x+m3Zvs23zj5/WwfQQsAAMA52NMSAADg8Lqkqu6x62ctyS8neWZVfUtVfVWSf5HkujHGySRbSR5RVU+cnPfvZ1cwrKonV9VOxPxUtiPgl86w7huSHKuqx0z2gvyxbAfF/znl3O9L8tSquqSqjiZ50q4ZvruqHlFVFyf5TLY/LvZLY4xbs/19mz9TVfeuqouq6iFV9V1Trrlf70nymar68aq6Z1VdXFUPr6pHTk5/Q5IXVNX9JvfZs+c0BwAAwEoQLQEAAA6va5N8ftfPi8cYb0/ywiRvzPbegA/J5HsYxxh3JHlykp/K9kfG/qUk12c7OCbb3+N4XVV9Nsmbkzx3jHHz6YuOMT6Y5OlJXprkjiSPT/L4McYXppz7hZO5PpXtvSp/eddpX5/kmmwHy5uSvDPJayan/d0klyb5wOSy1yR54F6LVNWRqvpsVe17L8jJd1w+Psm3JLk527fzl5LcZ3KWl2T7I2FvznZMffV+1wAAAODLavsrTAAAAFg1VXVRtr/T8mljjN/ongcAAIDVZU9LAACAFVJVj62q+04+OvYnklSS32oeCwAAgBUnWgIAAKyWRyX5v/nyx7o+cYzx+d6RAAAAWHU+HhYAAAAAAABoZU9LAAAAAAAAoJVoCQAAAAAAALRa6x5gGve///3HxsZG9xgAAAAAAADAPtxwww13jDHWz3W+QxEtNzY2cv3113ePAQAAAAAAAOxDVf3hNOfz8bAAAAAAAABAK9ESAAAAAAAAaCVaAgAAAAAAAK1ESwAAAAAAAKCVaAkAAAAAAAC0Ei0BAAAAAACAVqIlAAAAAAAA0Eq0BAAAAAAAAFqJlgAAAAAAAEAr0RIAAAAAAABoJVoCAAAAAAAArURLAAAAAAAAoJVoCQAAAAAAALQSLQEAAAAAAIBWoiUAAAAAAADQSrQEAAAAAAAAWomWAAAAAAAAQKu5RcuqekVV3VZV79913L+qqt+tqv9dVb9SVfed1/oAAAAAAADA4TDPPS1fleRxpx33tiQPH2P85SS/l+QFc1wfAAAAAAAAOATmFi3HGO9K8snTjnvrGOOuya+/leSKea0PAAAAAAAAHA6d32n5rCT/pXF9AAAAAAAAYAm0RMuq+sdJ7kry2rOc53hVXV9V199+++2LG25FbWxuZWNzq3sMAAAAAAAAVtDCo2VVPSPJDyR52hhj7HW+McZVY4yjY4yj6+vrixsQAAAAAAAAWKi1RS5WVY9L8uNJvmuM8SeLXBsAAAAAAABYTnPb07KqXpfkN5M8rKpuqaofTvKyJJcleVtVva+q/t281gcAAAAAAAAOh7ntaTnG+MEzHP3yea0HAAAAAAAAHE4L/05LAAAAAAAAgN1ESwAAAAAAAKCVaAkAAAAAAAC0Ei0BAAAAAACAVqIlAAAAAAAA0Eq0BAAAAAAAAFqJlgAAAAAAAEAr0RIAAAAAAABoJVoCAAAAAAAArURLAAAAAAAAoJVoCQAAAAAAALQSLQEAAAAAAIBWoiUAAAAAAADQSrQEAAAAAAAAWomWAAAAAAAAQCvREgAAAAAAAGglWgIAAAAAAACtREsAAAAAAACglWgJAAAAAAAAtBItAQAAAAAAgFaiJQAAAAAAANBKtAQAAAAAAABaiZYAAAAAAABAK9ESAAAAAAAAaCVaAgAAAAAAAK1ESwAAAAAAAKCVaAkAAAAAAAC0Ei0BAAAAAACAVqIlAAAAAAAA0Eq0BAAAAAAAAFqJlgAAAAAAAEAr0RIAAAAAAABoJVoCAAAAAAAArURLAAAAAAAAoNVa9wAsn43NrVOHT5441jgJAAAAAAAAq8CelgAAAAAAAEAr0RIAAAAAAABoJVoCAAAAAAAArURLAAAAAAAAoJVoCQAAAAAAALQSLQEAAAAAAIBWoiUAAAAAAADQSrQEAAAAAAAAWomWAAAAAAAAQCvREgAAAAAAAGglWgIAAAAAAACtREsAAAAAAACglWgJAAAAAAAAtBItAQAAAAAAgFaiJQAAAAAAANBKtAQAAAAAAABaiZYAAAAAAABAK9ESAAAAAAAAaCVaAgAAAAAAAK1ESwAAAAAAAKCVaAkAAAAAAAC0Ei0BAAAAAACAVqIlAAAAAAAA0Eq0BAAAAAAAAFqJlgAAAAAAAEAr0RIAAAAAAABoJVoCAAAAAAAArURLAAAAAAAAoJVoCQAAAAAAALQSLQEAAAAAAIBWoiUAAAAAAADQSrQEAAAAAAAAWomWAAAAAAAAQCvREgAAAAAAAGg1t2hZVa+oqtuq6v27jvvaqnpbVf3+5L/3m9f6AAAAAAAAwOEwzz0tX5Xkcacdt5nk7WOMb0zy9snvAAAAAAAAwAqbW7QcY7wrySdPO/oJSa6eHL46yRPntT4AAAAAAABwOCz6Oy0fMMa4NUkm//26Ba8PAAAAAAAALJm17gH2UlXHkxxPkiNHjjRPAwAA52djc+vU4ZMnjjVOAgDAvO1+77fDe0AAOLtF72n5R1X1wCSZ/Pe2vc44xrhqjHF0jHF0fX19YQMCAAAAAAAAi7XoaPnmJM+YHH5Gkl9d8PoAAAAAAADAkplbtKyq1yX5zSQPq6pbquqHk5xI8r1V9ftJvnfyOwAAAAAAALDC5vadlmOMH9zjpMfMa00AAAAAAADg8Fn0x8MCAAAAAAAA3I1oCQAAAAAAALQSLQEAAAAAAIBWoiUAAAAAAADQSrQEAAAAAAAAWomWAAAAAAAAQCvREgAAAAAAAGglWgIAAAAAAACtREsAAAAAAACglWgJAAAAAAAAtBItAQAAAAAAgFaiJQAAAAAAANBKtAQAAAAAAABaiZYAAAAAAABAq7XuAVhuG5tbpw6fPHGscRIAAAAAAAAuVPa0BAAAAAAAAFqJlgAAAAAAAEAr0RIAAAAAAABoJVoCAAAAAAAArURLAAAAAAAAoJVoCQAAAAAAALQSLQEAAAAAAIBWoiUAAAAAAADQSrQEAAAAAAAAWomWAAAAAAAAQCvREgAAAAAAAGglWgIAAAAAAACtREsAAAAAAACglWgJAAAAAAAAtBItAQAAAAAAgFaiJQAAAAAAANBKtAQAAAAAAABaiZYAAAAAAABAK9GSfdnY3MrG5lb3GAAXDNtVAAAAAADREgAAAAAAAGgmWgIAAAAAAACtREsAAAAAAACglWgJAAAAAAAAtBItAQAAAAAAgFaiJQAAAAAAANBKtAQAAAAAAABaiZYAAAAAAABAK9ESAAAAAAAAaCVaAgAAAAAAAK1ESwAAAAAAAKCVaAkAAAAAAAC0Ei0BAAAAAACAVqIlAAAAAAAA0Eq0BAAAAAAAAFqJlgAAAAAAAEAr0RIAAAAAAABoJVoCAAAAAAAArURLAAAAAAAAoNVa9wAAwLaNza1Th0+eONY4CQAAAADAYtnTEgAAAAAAAGglWgIAAAAAAACtREsAAAAAAACglWgJAAAAAAAAtBItAQAAAAAAgFaiJQAAAAAAANBKtAQAAAAAAABaiZYAAAAAAABAK9ESAAAAAAAAaCVaAgAAAAAAAK1ESwAAAAAAAKCVaAkAAAAAAAC0Ei0BAAAAAACAVqIlAAAAAAAA0Eq0BAAAAAAAAFq1RMuq+odVdWNVvb+qXldV9+iYAwAAAAAAAOi38GhZVQ9K8pwkR8cYD09ycZKnLnoOAAAAAAAAYDl0fTzsWpJ7VtVaknsl+VjTHAAAAAAAAECztUUvOMb4aFX9dJIPJ/l8kreOMd56+vmq6niS40ly5MiRxQ4JADAjG5tbSZKTJ441TwJMa+d5m3jucv48nuDMvEcCvEYCcLqOj4e9X5InJPnzSS5P8tVV9fTTzzfGuGqMcXSMcXR9fX3RYwIAAAAAAAAL0vHxsN+T5OYxxu1jjC8meVOSb2+YAwAAAAAAAFgCHdHyw0n+WlXdq6oqyWOS3NQwBwAAAAAAALAEFh4txxjXJbkmyXuT/J/JDFcteg4AAAAAAABgOax1LDrGeFGSF3WsDQAAAAAAACyXjo+HBQAAAAAAADhFtAQAAAAAAABaiZYAAAAAAABAK9ESAAAAAAAAaCVaAgAAAAAAAK1ESwAAAAAAAKCVaAkAAAAAAAC0Ei0BAAAAAACAVqIlAAAAAAAA0Eq0BAAAAAAAAFqJlgAAAAAAAEAr0RIAAAAAAABoJVoCAAAAAAAArURLAAAAAAAAoJVoCQAAAAAAALQSLQEAAAAAAIBWoiUAAAAAAADQSrQEAAAAAAAAWomWAAAAAAAAQCvREgAAAAAAAGglWgIAAAAAAACtREsAAAAAAACglWgJAAAAAAAAtBItAQAAAAAAgFaiJQAAAAAAANBKtAQAAAAAAABaiZYAAAAAAABAK9ESAAAAAAAAaCVaAgAAAAAAAK1ESwAAAAAAAKCVaAkAAAAAAAC0Ei0BAAAAAACAVqIlAAAAAAAA0Eq0ZGltbG6d+oEdHhMAi2ObCwAAs+O99fT8WwRgNYmWAAAAAAAAQCvREgAAAAAAAGglWgIAAAAAAACtREsAAAAAAACglWgJAAAAAAAAtBItAQAAAAAAgFaiJQAAAAAAANBKtAQAAAAAAABaiZYAAAAAAABAK9ESAAAAAAAAaCVaAgAAAAAAAK1ESwAAAAAAAKCVaAkAAAAAAAC0Ei0BAAAAAACAVlNFy6p6clVdNjn8T6rqTVX1bfMdDQAAAAAAAFgF0+5p+cIxxp1V9Z1JHpvk6iS/ML+xAAAAAAAAgFUxbbT80uS/x5L8whjjV5NcOp+RAAAAAAAAgFUybbT8aFX9YpKnJLm2qr5qH5cFAAAAAAAA2NO04fEpSX4tyePGGJ9O8rVJ/tHcpgIAAAAAAABWxtq5zlBVFyV5zxjj4TvHjTFuTXLrPAcDAAAAAAAAVsM597QcY/xZkt+pqiMLmAcAAAAAAABYMefc03LigUlurKr3JPnczpFjjCvnMhUAAAAAAACwMqaNli+Z6xQAAAAAAADAypoqWo4x3jnvQQAAAAAAAIDVNFW0rKo7k4zJr5cmuSTJ58YY957XYAAAAAAAAMBqmHZPy8t2/15VT0zyV+YyEQAAAAAAALBSLjrIhcYY/ynJo2c8CwAAAAAAALCCpv142L+169eLkhzNlz8uFgAAAAAAAODApoqWSR6/6/BdSU4mecLMpwEAAAAAAABWzrTfafnMeQ8CAAAAAAAArKapvtOyqq6oql+pqtuq6o+q6o1VdcW8hwMAAAAAAAAufFNFyySvTPLmJJcneVCSt0yOAwAAAAAAADgv00bL9THGK8cYd01+XpVkfY5zAQAAAAAAACti2mh5R1U9vaounvw8Pckn5jkYAAAAAAAAsBqmjZbPSvKUJB9PcmuSJ02OO5Cqum9VXVNVv1tVN1XVow56XQAAAAAAAMDhtjbNmcYYH05y5QzX/bkk/3WM8aSqujTJvWZ43QAAAAAAAMAhctZoWVUvTTL2On2M8Zz9LlhV907y15P80OQ6vpDkC/u9HgAAAAAAAODCcK49La/fdfglSV40gzX/QpLbk7yyqr45yQ1JnjvG+NwMrhsAAAAAAAA4ZM4aLccYV+8crqrn7f79PNf8tiTPHmNcV1U/l2QzyQt3n6mqjic5niRHjhyZwbIXro3NrVOHT5441jgJAMDB7Lyf8V6GaXj/C7DtML1+HqZZ4aB2v0cBgHm40P89fNE+zrvnx8Tu0y1JbhljXDf5/ZpsR8y7LzbGVWOMo2OMo+vr6zNaGgAAAAAAAFg2+4mWMzHG+HiSj1TVwyZHPSbJBxY9BwAAAAAAALAczvrxsFV1Z768h+W9quozOyclGWOMex9w3WcneW1VXZrkQ0meecDrAQAAAAAAAA65c32n5WXzWHSM8b4kR+dx3QAAAAAAAMDhsvCPhwUAAAAAAADYTbQEAAAAAAAAWomWAAAAAAAAQCvREgAAAAAAAGglWgIAAAAAAACtREsAAAAAAACglWgJAAAAAAAAtBItAQAAAAAAgFaiJQAAAAAAANBKtAQAAAAAAABaiZYAAAAAAABAK9ESAAAAAAAAaCVaAgAAAAAAAK1ESwAAAAAAAKCVaAkAAACwABubW9nY3OoeAwAAlpJoCQAAAAAAALQSLQEAAAAAAIBWoiUAAAAAAADQSrQEAAAAAAAAWomWAAAAAAAAQCvREgAAAAAAAGglWgIAAAAAAACtREsAAAAAAACglWgJAAAAAAAAtBItAQAAAAAAgFaiJQAAAAAAANBKtAQAAAAAAABaiZYAAAAAAABAK9ESAAAAAAAAaCVaAgAAAAAAAK1ESwAAAAAAAKCVaAkAAAAAAAC0Ei0BAAAAAACAVqIlAAAAAAAA0GqtewCAThubW0mSkyeONU8CsH8727Bkezt2+u8AAN4fAIfBubZV+92W2fYBHE72tAQAAAAAAABaiZYAAAAAAABAK9ESAAAAAAAAaCVaAgAAAAAAAK1ESwAAAAAAAKCVaAkAAAAAAAC0Ei0BAAAAAACAVqIlAAAAAAAA0Eq0BAAAAAAAAFqJlgAAAAAAAEAr0RIAAAAAAABoJVoCAAAAAAAArURLAAAAAAAAoJVoCQAAAAAAALQSLQEAAAAAAIBWoiUAAAAAAADQSrQEAAAAAAAAWomWAAAAAAAAQKu17gE4mI3Nre4RAADuZuf9yckTx5onAVhOu/8dtyzbymWa6UJ4HVmm+xNglma1fbsQtvUAzI89LQEAAAAAAIBWoiUAAAAAAADQSrQEAAAAAAAAWomWAAAAAAAAQCvREgAAAAAAAGglWgIAAAAAAACtREsAAAAAAACglWgJAAAAAAAAtBItAQAAAAAAgFaiJQAAAAAAANBKtAQAAAAAAABaiZYAAAAAAABAK9ESAAAAAAAAaCVaAgAAAAAAAK1ESwAAAAAAAKBVW7Ssqour6rer6j93zQAAAAAAAAD069zT8rlJbmpcHwAAAAAAAFgCLdGyqq5IcizJL3WsDwAAAAAAACyPtaZ1/02S5ye5bK8zVNXxJMeT5MiRIwsai8NgY3Pr1OGTJ441TjJbu2/Xbof9Nu7crsNwO/bz2LpQH4csj8P03OHCYdu2nFZhe7BKj71Vuq3zsqz34So8Vzt0/b2X9XE2jcM8O3Bupz/HPee/zGsxh928n8+eI8vN9nzbwve0rKofSHLbGOOGs51vjHHVGOPoGOPo+vr6gqYDAAAAAAAAFq3j42G/I8mVVXUyyeuTPLqqXtMwBwAAAAAAALAEFh4txxgvGGNcMcbYSPLUJL8+xnj6oucAAAAAAAAAlkPHnpYAAAAAAAAAp6x1Lj7GeEeSd3TOAAAAAAAAAPSypyUAAAAAAADQSrQEAAAAAAAAWomWAAAAAAAAQCvREgAAAAAAAGglWgIAAAAAAACtREsAAAAAAACglWgJAAAAAAAAtBItAQAAAAAAgFaiJQAAAAAAANBKtAQAAAAAAABaiZYAAAAAAABAK9ESAAAAAAAAaCVaAgAAAAAAAK1ESwAAAAAAAKDVWvcALNbG5tapwydPHGtZs2MGAFaT1xxW1c5j3+MeAC4M3tfOh/dMAF9p97bR6w+LZk9LAAAAAAAAoJVoCQAAAAAAALQSLQEAAAAAAIBWoiUAAAAAAADQSrQEAAAAAAAAWomWAAAAAAAAQCvREgAAAAAAAGglWgIAAAAAAACtREsAAAAAAACglWgJAAAAAAAAtBItAQAAAAAAgFaiJQAAAAAAANBKtAQAAAAAAABaiZYAAAAAAABAK9ESAAAAAAAAaCVaAgAAAAAAAK1ESwAAAAAAAKCVaAkAAAAAAAC0WuseADi7jc2tU4dPnjh2zuPPdvlpzr+MznQbDnr5g972nes43/tuFrPArF0Ij8sL4Tbsx/luF2dt2eY57Gb1mnOu6z/IGuc720HWnvf9cfo6y+j02U6eOLZy270L1e7H96Ie6+er87E3i/vobPMfdDuw1+X2c18tw9//IPNOc95ZrnshOv32T/NY6PpbLavDfBuXcfYzvTYd5LLL5jC+5nIwB31eLfL5uMz/5pv2uve63mXcrvGVlnk7aE9LAAAAAAAAoJVoCQAAAAAAALQSLQEAAAAAAIBWoiUAAAAAAADQSrQEAAAAAAAAWomWAAAAAAAAQCvREgAAAAAAAGglWgIAAAAAAACtREsAAAAAAACg1Vr3AAAAAAAAi7KxudU9AgBwBva0BAAAAAAAAFqJlgAAAAAAAEAr0RIAAAAAAABoJVoCAAAAAAAArURLAAAAAAAAoJVoCQAAAAAAALQSLQEAAAAAAIBWoiUAAAAAAADQSrQEAAAAAAAAWq11D8Bq29jcOnX45IljjZMwK7P4m3pcnNvOfeT+WV4ex/O3+z7ez/mX5e+xKo+RVbmdkJz98b7fbRbTW+R2Zq+1/H17rNprzLLc3tMf78v2HqvbLP9O7tvlsizPwWXkdZBVYTsAZzbL54Y9LQEAAAAAAIBWoiUAAAAAAADQSrQEAAAAAAAAWomWAAAAAAAAQCvREgAAAAAAAGglWgIAAAAAAACtREsAAAAAAACglWgJAAAAAAAAtBItAQAAAAAAgFaiJQAAAAAAANBKtAQAAAAAAABaiZYAAAAAAABAK9ESAAAAAAAAaCVaAgAAAAAAAK1ESwAAAAAAAKDVwqNlVT24qn6jqm6qqhur6rmLngEAAAAAAABYHmsNa96V5MfGGO+tqsuS3FBVbxtjfKBhFgAAAAAAAKDZwve0HGPcOsZ47+TwnUluSvKgRc8BAAAAAAAALIeOPS1PqaqNJN+a5LoznHY8yfEkOXLkyELnWhYbm1tJkpMnju37Mvu93DI4yOy7L7PbzuXPdPphu1+msbG5lZMnjk39mDnIY+tMlz+f65iVvW7LuY4/02nTXvdBz3c+uu/zWd7G7tuyDPbads1rjd3bhzP9fq7rONPlz7TGPC3iPjvbutNuB/Z73oPMcpDzz/rvc9DrPtfr9mGx1/NpEa+rZ1vrfN47ns/fYJqZZmHW24Fp7/dZPN7ncf2z0r3+Mpp2WzXL5/7ZTpvV32XafxsddFt9+uXO5/3CQZ7vs35t2ut88/h7zOIxNM/3CbYTezuf99g7l2F+DvL3WSazfKyc67q63kfCrOz3/w9Oe/osZjrdPNea1fP79MuyP8v6Wj+P/8c1Dwvf03JHVX1Nkjcmed4Y4zOnnz7GuGqMcXSMcXR9fX3xAwIAAAAAAAAL0RItq+qSbAfL144x3tQxAwAAAAAAALAcFh4tq6qSvDzJTWOMf73o9QEAAAAAAIDl0rGn5Xck+TtJHl1V75v8fH/DHAAAAAAAAMASWFv0gmOMdyepRa8LAAAAAAAALKeW77QEAAAAAAAA2CFaAgAAAAAAAK1ESwAAAAAAAKCVaAkAAAAAAAC0WuseAAA4/DY2t04dPnniWOMkAAAAAMBhZE9LAAAAAAAAoJVoCQAAAAAAALQSLQEAAAAAAIBWoiUAAAAAAADQSrQEAAAAAAAAWomWAAAAAAAAQCsGLlMaAAAOk0lEQVTREgAAAAAAAGglWgIAAAAAAACtREsAAAAAAACg1dr/b+/eY2wryzsA/145SAXUoHgrUo8mKNKLmhK0TW2MVFE0XlKJaGtoWmNro60aU0+aNLamJsQaa1tt0XhD04LXVCpEilaibdWCiBaLXKooCOFSUKDxBrz9Y6+j0+MM58zM3nutmfM8yWRmf3vttb5vz/qtmb3evb49dgdYv527zp7Uerab3c/LVac+Y9X21e5b77p3r2OtbW123cs2j23P87lYbb3s3Xp/B2s9t6s9flG/3+1kux3bV/7O53H8nLe1+rdW23rHsB32+X3dl6ayz+2rRe+Pm13/VP6ej7nvbof8MJ593X+msr8v0jKPJ1vtbwFby1b+u7A/HGumZt7nJ7ba8c0+tzmeP2CrWdY5jmUeE11pCQAAAAAAAIxK0RIAAAAAAAAYlaIlAAAAAAAAMCpFSwAAAAAAAGBUipYAAAAAAADAqBQtAQAAAAAAgFEpWgIAAAAAAACjUrQEAAAAAAAARrVj7A7AVrVz19k/+vmqU58xYk8AAAAAAAC2NldaAgAAAAAAAKNStAQAAAAAAABGpWgJAAAAAAAAjErREgAAAAAAABiVoiUAAAAAAAAwKkVLAAAAAAAAYFSKlgAAAAAAAMCoFC0BAAAAAACAUSlaAgAAAAAAAKPaMXYHAO7Ozl1nr9l+1anPWHJv9r7d3f0do29sXytzMI99a61cMTO152df+7Pofo/5vMw7A1Mwtf1sHvYc0xR/V9vxeWdt2/HYsdWN/TvZ6DHAsWPfeT3E/mx/PVZs5XGPdW4JYExTP2670hIAAAAAAAAYlaIlAAAAAAAAMCpFSwAAAAAAAGBUipYAAAAAAADAqBQtAQAAAAAAgFEpWgIAAAAAAACjUrQEAAAAAAAARqVoCQAAAAAAAIxK0RIAAAAAAAAYlaIlAAAAAGzCzl1nj90FAIAtT9ESAAAAAAAAGJWiJQAAAAAAADAqRUsAAAAAAABgVIqWAAAAAAAAwKgULQEAAAAAAIBRKVoCAAAAAAAAo1K0BAAAAAAAAEalaAkAAAAAAACMasfYHQAWY+eus8fuAgAAAACb5BwPAPsLV1oCAAAAAAAAo1K0BAAAAAAAAEalaAkAAAAAAACMStESAAAAAAAAGJWiJQAAAAAAADAqRUsAAAAAAABgVIqWAAAAAAAAwKgULQEAAAAAAIBRKVoCAAAAAAAAo1K0BAAAAAAAAEalaAkAAAAAAACMStESAAAAAAAAGJWiJQAAAAAAADAqRUsAAAAAAABgVIqWAAAAAAAAwKhGKVpW1dOq6rKqurKqdo3RBwAAAAAAAGAall60rKoDkrw1ydOTHJPkBVV1zLL7AQAAAAAAAEzDGFdaHpfkyu7+Wnf/IMmZSZ49Qj8AAAAAAACACRijaHlEkqtX3L5maAMAAAAAAAD2Q9Xdy91g1UlJTujuFw+3X5TkuO5++R7LvSTJS4abj0py2VI7uhyHJ7lp7E7AFiU/sO/kBdZHZuAnyQWsj8zA+sgMbJz8wPrIzDge1t0P2NtCO5bRkz1ck+TIFbcfmuTaPRfq7rcnefuyOjWGqrqwu48dux+wFckP7Dt5gfWRGfhJcgHrIzOwPjIDGyc/sD4yM21jTA97QZKjqurhVXXPJCcnOWuEfgAAAAAAAAATsPQrLbv7jqp6WZJzkxyQ5F3d/ZVl9wMAAAAAAACYhjGmh013n5PknDG2PTHbevpbWDD5gX0nL7A+MgM/SS5gfWQG1kdmYOPkB9ZHZiasunvsPgAAAAAAAAD7sTE+0xIAAAAAAADgRxQt16GqjqyqT1XVpVX1lar6w6H9flV1XlVdMXw/bGg/uqo+W1Xfr6pXr1jPo6rq4hVft1bVK9bY5tOq6rKqurKqdq1o/8yKx19bVf+46PHDZkwsP0+uqouq6pKqOr2qRpkqG9YyUl7eVVU3VNUle7SfNPThrqo6dpHjho2aV2aG+145rOOSqjqjqn5qjW2eMqz3iqo6ZUX766vq6qq6fZFjhr2ZWC4+XlVfGtZxWlUdsMixw0ZMLDPnD69jdv8P98BFjh02YiqZqap77/Ga56aqevOixw+bMZX8DO3Pr6ovD+t4wyLHDRs1UmY+XlXfrqqP7dH+spqda+6qOnxRY96fmR52HarqIUke0t0XVdW9k3whyXOS/FaSm7v71JoVRg7r7tcMLyweNixzS3e/cZV1HpDkW0ke393fWOW+y5M8Jck1SS5I8oLu/q89lvtwko9293vnO2KYn6nkJ8lXk3wjyfHdfXlVvS7JN7r7nQsZOGzAsvMy3P+rSW5P8t7u/rkV7Y9OcleStyV5dXdfOOfhwqbNKzNVdUSSf01yTHd/t6o+kOSc7n7PHtu7X5ILkxybpIft/WJ331JVT8js78wV3X3owgcPa5hYLu7T3bdWVSX5UJIPdveZC38SYB0mlpnz4/8uJm5KmdljuS8keWV3f3pRY4fNmkp+Mrug6YuZZenGqjo9s3MCn1zwUwDrsuzMDMsen+TgJL/b3c9c0f64JLckOT/Jsd1906LGvb9ypeU6dPd13X3R8PNtSS5NckSSZyc5fVjs9MzCkO6+obsvSPLDu1nt8Un+e7UTyEmOS3Jld3+tu3+Q5MxhWz8yhPTJSVxpyaRNKD/3T/L97r58WO68JL++qcHBnI2Qlwwv6m9epf3S7r5so2OBZZhzZnYkuVfNrsI/OMm1qyxzQpLzuvvm4UTZeUmeNqz7c9193dwGBxs0sVzcumI998zsZBlMypQyA1vBFDNTVUcleWCSz2xyeLBQE8rPI5Jc3t03Dst9Is6RMUEjZCZD8f62Vdq/2N1XbWpA3C1Fyw2qqp1JHpfk80ketPvk1PB9PVO3nJzkjDXuOyLJ1StuXzO0rfTcJJ9ccSIAJm/k/NyU5MD68TSXz0ty5Dq2CUu1pLzAtrGZzHT3t5K8Mck3k1yX5Dvd/c+rLLov/6PBZEwhF1V1bpIbMnvh/6ENDgWWYgqZSfLumk11+SfDVcowWRPJTDKbXen93aaVY+sYOT9XJjm6qnYOBZznxDkyJm5JmWFEipYbUFWHJvlwkldsplhYVfdM8qwkH1xrkVXa9vzH6wVxEpotZOz8DC9eTk7yl1X1H5mdOLtjo/2ARVpiXmBb2Gxmhs+/eHaShyf56SSHVNVvrrboKm1OjjFJU8lFd5+Q5CFJDspsphiYpIlk5je6++eTPHH4etF6+wHLMpHM7OaNmmwpY+dnuOrypUnen9kVylfFOTImbImZYUSKlutUVQdmFoy/7+6PDM3XD/Mq755f+YZ9XN3Tk1zU3dcPjz2yfvzB4b+X2bteVr675aFZcblyVd0/sykwz97MmGBZppKf7v5sdz+xu49L8ukkV2x2bDBvS84LbHlzysyvJfl6d9/Y3T9M8pEkv1xVj1+RmWdlL/+jwVRMLRfd/b0kZ2WPj7yAqZhKZoarAHZPf/YPmb3uh8mZSmaGbT0myY7u/sJcBgcLNpX8dPc/dffju/uXklwW58iYqCVnhhEpWq7DMCXLO5Nc2t1vWnHXWUlOGX4+JclH93GV/+8qye6+ursfO3ydluSCJEdV1cOHq2ROHra120lJPja8+IdJm1J+avZhzKmqg5K8JslpGx8ZzN8IeYEtbY6Z+WaSJ1TVwcM6jx/W+fkVmTkryblJnlpVhw3v1Hzq0AaTMZVcVNWhK04k7EhyYpKvzmucMC8TysyOqjp86NOBSZ6Z5JJ5jRPmZSqZWbEeM5GxZUwpPyvOkR2W5PeTvGM+o4T5GSEzjKhM877vqupXMrtU/j+T3DU0/3Fm8yd/IMnPZLbjn9TdN1fVg5NcmOQ+w/K3Jzmmu2+tqoMzm0v8Ed39nbvZ5olJ3pzkgCTv6u7Xr7jv/CSndvfH5zpQWIAp5aeq/iKzF//3SPJ33f3meY8XNmOkvJyR5ElJDk9yfZLXdvc7q+q5Sf4myQOSfDvJxcMUfzAZc87MnyV5fmbTIn0xyYu7+/urbPO3h20kyeu7+91D+xuSvDCzqWauTfKO7v7TuQ8a9mIquaiqByX5WGbTwh6Q5F+SvLK7TT3GpEwoM4dkNhvMgZll5hNJXtXddy5g2LBhU8nMivu+luTE7vbGGCZvSvkZzgU8Zmh/XXefOe/xwmaNlJnPJDk6yaFJ/ifJ73T3uVX1B0n+KMmDM7uy85zufvFiRr5/UrQEAAAAAAAARmV6WAAAAAAAAGBUipYAAAAAAADAqBQtAQAAAAAAgFEpWgIAAAAAAACjUrQEAAAAAAAARqVoCQAAwNxV1Z1VdXFVfaWqvlRVr6qqu30NWlU7q+qFy+ojAAAA06FoCQAAwCJ8t7sf290/m+QpSU5M8tq9PGZnEkVLAACA/VB199h9AAAAYJupqtu7+9AVtx+R5IIkhyd5WJL3JTlkuPtl3f3vVfW5JI9O8vUkpyf56ySnJnlSkoOSvLW737a0QQAAALA0ipYAAADM3Z5Fy6HtliRHJ7ktyV3d/b2qOirJGd19bFU9Kcmru/uZw/IvSfLA7v7zqjooyb8lOam7v77UwQAAALBwO8buAAAAAPuNGr4fmOQtVfXYJHcmeeQayz81yS9U1fOG2/dNclRmV2ICAACwjShaAgAAsHDD9LB3Jrkhs8+2vD7JY5LcI8n31npYkpd397lL6SQAAACjucfYHQAAAGB7q6oHJDktyVt69hkl901yXXffleRFSQ4YFr0tyb1XPPTcJC+tqgOH9Tyyqg4JAAAA244rLQEAAFiEe1XVxZlNBXtHkvcledNw398m+XBVnZTkU0n+d2j/cpI7qupLSd6T5K+S7ExyUVVVkhuTPGdZAwAAAGB5avYmVwAAAAAAAIBxmB4WAAAAAAAAGJWiJQAAAAAAADAqRUsAAAAAAABgVIqWAAAAAAAAwKgULQEAAAAAAIBRKVoCAAAAAAAAo1K0BAAAAAAAAEalaAkAAAAAAACM6v8A2H2YCzJWfjAAAAAASUVORK5CYII=">
            <a:extLst>
              <a:ext uri="{FF2B5EF4-FFF2-40B4-BE49-F238E27FC236}">
                <a16:creationId xmlns:a16="http://schemas.microsoft.com/office/drawing/2014/main" id="{78DD3597-FA03-40B9-9014-269F576E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21" y="281354"/>
            <a:ext cx="661435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E53ACB-263D-44D7-9BA6-5F9E7F21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36" y="2235521"/>
            <a:ext cx="6614353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7D4012-C7E6-4755-968B-EE67629B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27" y="4359519"/>
            <a:ext cx="6588562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7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C0722-325E-4851-9706-803C1293C0AA}"/>
              </a:ext>
            </a:extLst>
          </p:cNvPr>
          <p:cNvSpPr txBox="1"/>
          <p:nvPr/>
        </p:nvSpPr>
        <p:spPr>
          <a:xfrm>
            <a:off x="454897" y="552738"/>
            <a:ext cx="36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Bosses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A6AA4-FEC4-433E-A53B-757E624E8B06}"/>
              </a:ext>
            </a:extLst>
          </p:cNvPr>
          <p:cNvSpPr txBox="1"/>
          <p:nvPr/>
        </p:nvSpPr>
        <p:spPr>
          <a:xfrm>
            <a:off x="4247103" y="556960"/>
            <a:ext cx="36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Employees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5F4A2-5075-49CC-94BC-3E14D7082FE4}"/>
              </a:ext>
            </a:extLst>
          </p:cNvPr>
          <p:cNvSpPr txBox="1"/>
          <p:nvPr/>
        </p:nvSpPr>
        <p:spPr>
          <a:xfrm>
            <a:off x="8039309" y="552738"/>
            <a:ext cx="36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Interns/Temps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649F5-7B47-42B4-B4E3-DD7BEF14FAB3}"/>
              </a:ext>
            </a:extLst>
          </p:cNvPr>
          <p:cNvSpPr txBox="1"/>
          <p:nvPr/>
        </p:nvSpPr>
        <p:spPr>
          <a:xfrm>
            <a:off x="454897" y="922070"/>
            <a:ext cx="3697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‘</a:t>
            </a:r>
            <a:r>
              <a:rPr lang="en-PH" dirty="0" err="1"/>
              <a:t>ned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davos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bronn</a:t>
            </a:r>
            <a:r>
              <a:rPr lang="en-PH" dirty="0"/>
              <a:t>’</a:t>
            </a:r>
          </a:p>
          <a:p>
            <a:r>
              <a:rPr lang="en-PH" dirty="0"/>
              <a:t>’</a:t>
            </a:r>
            <a:r>
              <a:rPr lang="en-PH" dirty="0" err="1"/>
              <a:t>jorah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littlefinger</a:t>
            </a:r>
            <a:r>
              <a:rPr lang="en-PH" dirty="0"/>
              <a:t>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C8A7F-4D3B-4405-A212-3ABCD367485F}"/>
              </a:ext>
            </a:extLst>
          </p:cNvPr>
          <p:cNvSpPr txBox="1"/>
          <p:nvPr/>
        </p:nvSpPr>
        <p:spPr>
          <a:xfrm>
            <a:off x="4152691" y="805958"/>
            <a:ext cx="19433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Regulars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robert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margaery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shae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samwell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theon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jaime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tyrion</a:t>
            </a:r>
            <a:r>
              <a:rPr lang="en-PH" sz="1400" dirty="0"/>
              <a:t>’ – was on leave</a:t>
            </a:r>
          </a:p>
          <a:p>
            <a:endParaRPr lang="en-PH" sz="1400" b="1" dirty="0"/>
          </a:p>
          <a:p>
            <a:endParaRPr lang="en-PH" sz="1400" b="1" dirty="0"/>
          </a:p>
          <a:p>
            <a:endParaRPr lang="en-PH" sz="1400" b="1" dirty="0"/>
          </a:p>
          <a:p>
            <a:endParaRPr lang="en-PH" sz="1400" b="1" dirty="0"/>
          </a:p>
          <a:p>
            <a:endParaRPr lang="en-PH" sz="1400" b="1" dirty="0"/>
          </a:p>
          <a:p>
            <a:r>
              <a:rPr lang="en-PH" sz="1400" b="1" dirty="0"/>
              <a:t>Resigned or Fired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gendry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tywin</a:t>
            </a:r>
            <a:r>
              <a:rPr lang="en-PH" sz="1400" dirty="0"/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0193B-82A4-408C-8E5D-31999CBD1227}"/>
              </a:ext>
            </a:extLst>
          </p:cNvPr>
          <p:cNvSpPr txBox="1"/>
          <p:nvPr/>
        </p:nvSpPr>
        <p:spPr>
          <a:xfrm>
            <a:off x="8039309" y="922070"/>
            <a:ext cx="3697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‘</a:t>
            </a:r>
            <a:r>
              <a:rPr lang="en-PH" dirty="0" err="1"/>
              <a:t>tommen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ellaria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daario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missandei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talisa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ygritte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tormund</a:t>
            </a:r>
            <a:r>
              <a:rPr lang="en-PH" dirty="0"/>
              <a:t>’</a:t>
            </a:r>
          </a:p>
          <a:p>
            <a:r>
              <a:rPr lang="en-PH" dirty="0"/>
              <a:t>‘bran’</a:t>
            </a:r>
          </a:p>
          <a:p>
            <a:r>
              <a:rPr lang="en-PH" dirty="0"/>
              <a:t>‘</a:t>
            </a:r>
            <a:r>
              <a:rPr lang="en-PH" dirty="0" err="1"/>
              <a:t>gilly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ramsay</a:t>
            </a:r>
            <a:r>
              <a:rPr lang="en-PH" dirty="0"/>
              <a:t>’</a:t>
            </a:r>
          </a:p>
          <a:p>
            <a:r>
              <a:rPr lang="en-PH" dirty="0"/>
              <a:t>‘</a:t>
            </a:r>
            <a:r>
              <a:rPr lang="en-PH" dirty="0" err="1"/>
              <a:t>brienne</a:t>
            </a:r>
            <a:r>
              <a:rPr lang="en-PH" dirty="0"/>
              <a:t>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F13E2-2F3C-47E8-9FB9-CC9E30E65126}"/>
              </a:ext>
            </a:extLst>
          </p:cNvPr>
          <p:cNvSpPr txBox="1"/>
          <p:nvPr/>
        </p:nvSpPr>
        <p:spPr>
          <a:xfrm>
            <a:off x="5914640" y="805957"/>
            <a:ext cx="19433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New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catelyn</a:t>
            </a:r>
            <a:r>
              <a:rPr lang="en-PH" sz="1400" dirty="0"/>
              <a:t>’ – high position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sansa</a:t>
            </a:r>
            <a:r>
              <a:rPr lang="en-PH" sz="1400" dirty="0"/>
              <a:t>’ – high position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joffrey</a:t>
            </a:r>
            <a:r>
              <a:rPr lang="en-PH" sz="1400" dirty="0"/>
              <a:t>’ – high position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varys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jeor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melisandre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stannis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khal</a:t>
            </a:r>
            <a:r>
              <a:rPr lang="en-PH" sz="1400" dirty="0"/>
              <a:t>’</a:t>
            </a:r>
          </a:p>
          <a:p>
            <a:r>
              <a:rPr lang="en-PH" sz="1400" dirty="0"/>
              <a:t>‘hound’</a:t>
            </a:r>
          </a:p>
          <a:p>
            <a:r>
              <a:rPr lang="en-PH" sz="1400" dirty="0"/>
              <a:t>‘bran’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robb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arya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jon</a:t>
            </a:r>
            <a:r>
              <a:rPr lang="en-PH" sz="1400" dirty="0"/>
              <a:t>’</a:t>
            </a:r>
          </a:p>
          <a:p>
            <a:r>
              <a:rPr lang="en-PH" sz="1400" dirty="0"/>
              <a:t>‘</a:t>
            </a:r>
            <a:r>
              <a:rPr lang="en-PH" sz="1400" dirty="0" err="1"/>
              <a:t>viserys</a:t>
            </a:r>
            <a:r>
              <a:rPr lang="en-PH" sz="1400" dirty="0"/>
              <a:t>’</a:t>
            </a:r>
          </a:p>
          <a:p>
            <a:r>
              <a:rPr lang="en-PH" sz="1400" dirty="0"/>
              <a:t>’</a:t>
            </a:r>
            <a:r>
              <a:rPr lang="en-PH" sz="1400" dirty="0" err="1"/>
              <a:t>daenerys</a:t>
            </a:r>
            <a:r>
              <a:rPr lang="en-PH" sz="1400" dirty="0"/>
              <a:t>’</a:t>
            </a:r>
          </a:p>
          <a:p>
            <a:endParaRPr lang="en-PH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02672-3BAE-4207-9253-B746CD0A072D}"/>
              </a:ext>
            </a:extLst>
          </p:cNvPr>
          <p:cNvSpPr txBox="1"/>
          <p:nvPr/>
        </p:nvSpPr>
        <p:spPr>
          <a:xfrm>
            <a:off x="360485" y="4560831"/>
            <a:ext cx="11376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Above is the deduced company structure. These are all based on the logs: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Bosses have a lot of hours logged and projects to look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New - logged later, but have the minimum projects for a regular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‘high position’ means they are new, but have enough or more projects than a regular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Resigned or fired– since they have projects and hours that of a regular but stopped logging before the year 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‘</a:t>
            </a:r>
            <a:r>
              <a:rPr lang="en-PH" dirty="0" err="1"/>
              <a:t>tyrion</a:t>
            </a:r>
            <a:r>
              <a:rPr lang="en-PH" dirty="0"/>
              <a:t>’ went on leave during October 2017 but returned in August 2018</a:t>
            </a:r>
          </a:p>
        </p:txBody>
      </p:sp>
    </p:spTree>
    <p:extLst>
      <p:ext uri="{BB962C8B-B14F-4D97-AF65-F5344CB8AC3E}">
        <p14:creationId xmlns:p14="http://schemas.microsoft.com/office/powerpoint/2010/main" val="215664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BE5C-F82F-4313-94CB-B39B202E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PH" b="1" dirty="0"/>
              <a:t>Insight #2:</a:t>
            </a:r>
            <a:br>
              <a:rPr lang="en-PH" b="1" dirty="0"/>
            </a:br>
            <a:r>
              <a:rPr lang="en-PH" dirty="0"/>
              <a:t>Project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D7CC-5986-45FC-85EF-BB6F5E1B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en-PH" dirty="0"/>
              <a:t>Projects also have log-in patterns</a:t>
            </a:r>
          </a:p>
          <a:p>
            <a:pPr lvl="1"/>
            <a:r>
              <a:rPr lang="en-PH" dirty="0"/>
              <a:t>How many hours have been logged in them the past year?</a:t>
            </a:r>
          </a:p>
          <a:p>
            <a:pPr lvl="1"/>
            <a:r>
              <a:rPr lang="en-PH" dirty="0"/>
              <a:t>How many users are involved?</a:t>
            </a:r>
          </a:p>
          <a:p>
            <a:r>
              <a:rPr lang="en-PH" dirty="0"/>
              <a:t>From these patterns we can deduce their importance</a:t>
            </a:r>
          </a:p>
          <a:p>
            <a:pPr lvl="1"/>
            <a:r>
              <a:rPr lang="en-PH" dirty="0"/>
              <a:t>Main projects – important ones, therefore requiring more of the company’s time and resources</a:t>
            </a:r>
          </a:p>
          <a:p>
            <a:pPr lvl="1"/>
            <a:r>
              <a:rPr lang="en-PH" dirty="0"/>
              <a:t>Side projects – could be partnership with another company or just a smaller project</a:t>
            </a:r>
          </a:p>
          <a:p>
            <a:pPr lvl="1"/>
            <a:r>
              <a:rPr lang="en-PH" dirty="0"/>
              <a:t>Either: Ad hoc or Internship or Starting, Projects – projects made when necessary, given to interns</a:t>
            </a:r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0128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AB6698-5DFF-4A80-9B90-69A06263E9CA}"/>
              </a:ext>
            </a:extLst>
          </p:cNvPr>
          <p:cNvSpPr/>
          <p:nvPr/>
        </p:nvSpPr>
        <p:spPr>
          <a:xfrm>
            <a:off x="381837" y="4387661"/>
            <a:ext cx="3637504" cy="1748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E864C-6293-439C-828A-2C921F35DD8A}"/>
              </a:ext>
            </a:extLst>
          </p:cNvPr>
          <p:cNvSpPr/>
          <p:nvPr/>
        </p:nvSpPr>
        <p:spPr>
          <a:xfrm>
            <a:off x="381837" y="2355088"/>
            <a:ext cx="3637504" cy="1748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E8C0E-4180-46D9-87B0-7BE298555E41}"/>
              </a:ext>
            </a:extLst>
          </p:cNvPr>
          <p:cNvSpPr/>
          <p:nvPr/>
        </p:nvSpPr>
        <p:spPr>
          <a:xfrm>
            <a:off x="321547" y="281354"/>
            <a:ext cx="11428326" cy="3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B279A-3979-48D6-8627-59F90DC4C863}"/>
              </a:ext>
            </a:extLst>
          </p:cNvPr>
          <p:cNvSpPr/>
          <p:nvPr/>
        </p:nvSpPr>
        <p:spPr>
          <a:xfrm>
            <a:off x="381837" y="371788"/>
            <a:ext cx="3637504" cy="1748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7870E-C191-461D-890C-7A9739D2594B}"/>
              </a:ext>
            </a:extLst>
          </p:cNvPr>
          <p:cNvSpPr txBox="1"/>
          <p:nvPr/>
        </p:nvSpPr>
        <p:spPr>
          <a:xfrm>
            <a:off x="321547" y="367541"/>
            <a:ext cx="3697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Main Project</a:t>
            </a:r>
          </a:p>
          <a:p>
            <a:pPr algn="ctr"/>
            <a:endParaRPr lang="en-P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More than 1000 total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15 or more user have logged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ex. ‘project-40’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1E146-08CA-4028-B948-3FAD90EEBB09}"/>
              </a:ext>
            </a:extLst>
          </p:cNvPr>
          <p:cNvSpPr txBox="1"/>
          <p:nvPr/>
        </p:nvSpPr>
        <p:spPr>
          <a:xfrm>
            <a:off x="321547" y="2355088"/>
            <a:ext cx="3697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Side Project</a:t>
            </a:r>
          </a:p>
          <a:p>
            <a:pPr algn="ctr"/>
            <a:endParaRPr lang="en-P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500-1000 total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10 users have logged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ex. ‘project-16’</a:t>
            </a:r>
          </a:p>
          <a:p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99F1A-A481-4C75-84C6-E02F7EB17EF7}"/>
              </a:ext>
            </a:extLst>
          </p:cNvPr>
          <p:cNvSpPr txBox="1"/>
          <p:nvPr/>
        </p:nvSpPr>
        <p:spPr>
          <a:xfrm>
            <a:off x="321547" y="4359519"/>
            <a:ext cx="3697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Ad Hoc Project</a:t>
            </a:r>
          </a:p>
          <a:p>
            <a:pPr algn="ctr"/>
            <a:endParaRPr lang="en-P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500 total hours or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around 5 users have logged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ex. ‘project-23’</a:t>
            </a:r>
          </a:p>
          <a:p>
            <a:endParaRPr lang="en-PH" dirty="0"/>
          </a:p>
        </p:txBody>
      </p:sp>
      <p:pic>
        <p:nvPicPr>
          <p:cNvPr id="4100" name="Picture 4" descr="data:image/png;base64,iVBORw0KGgoAAAANSUhEUgAABy0AAAImCAYAAADueRbzAAAABHNCSVQICAgIfAhkiAAAAAlwSFlzAAALEgAACxIB0t1+/AAAADl0RVh0U29mdHdhcmUAbWF0cGxvdGxpYiB2ZXJzaW9uIDMuMC4zLCBodHRwOi8vbWF0cGxvdGxpYi5vcmcvnQurowAAIABJREFUeJzs3XuQrHld3/HPdxlAkUVAjpFlWccrUYhurOMNE6OgAXMQViN4gZKAuqbKe1nCgBe0EvVoTBQlSggKGBWtIARkEEEEL4ku7uIlrGBWdNhdZGEBQRZRXPnlj37m0Izn0nPOdH97zrxeVVOn5+nu5/k+T3fP1ta7nqdrjBEAAAAAAACALpd0DwAAAAAAAAAcbaIlAAAAAAAA0Eq0BAAAAAAAAFqJlgAAAAAAAEAr0RIAAAAAAABoJVoCAAAAAAAArURLAACANVNVX1JVN1XVbVX1z5e0jVFVH7+MdV+IqvrVqnps9xwXanrtPrZ7DgAAgMNCtAQAANijqnaq6gsaR/iRJN84xrjrGOMPLnRlVfWqqvraA5jrdOvenALobdPPTlVtne/6xhhfNMZ4zgXO9L1V9XMXso4LNb12f34h69jP61ZVd6qq11fVzXuWX1lV11XV30z/XnkhMwEAACyLaAkAALB+PjrJ9efzxKq6wwHPsqi7jzHumuQrk3xPVT107wOqamP1Yx28Nd2P70jy1vkFVXWnJC9M8nNJ7pHkOUleOC0HAABYK6IlAADAPlTV11XVn1XVO6rqRVV12dx9/7qq/rSq3lVVP1lVv7l7plxVffz0+7uq6m1V9UunWfedq+q2JHdI8kdV9YZp+SdNZ929s6qur6qHzz3n2VX1U1X1kqp6T5LP37PO70/yL5M8bToT8mlzd39BVd1QVX9VVf+1qmrueY+vqtdN9/1aVX30IsdnjPG7mQXXB0zrGVX1DVV1Q5IbpmUPrKrfn47F71fVA+e2+0FnF55tjqq6f1W9fHot3lJVT55i6ZOTfPm0v3+0yNzTGaJPqqo/mbb1rKr6kOm+z6uqm6vqiVV1S5JnTcvP9l44dfnd6XX9kaq6cZrz6VX1oXOPfURV/WFV/XVVvaGqHnqO123v7B+T5DFJfnDPXZ+XZCPJj40x/m6M8eNJKsmDFjkmAAAAqyRaAgAALKiqHpRZGHpUknsneWOSX5zuu1eS5yV5UpKPSPKnSR449/T/kORlmZ3xdnmSn9i7/iks3XX69VPHGB9XVXdM8ivTcz8yyTcl+fmqut/cU78qyfcnuTTJ7+xZ53cm+e184HKz3zh398OSfHqST5326SHTvlyVWfj70iTHpuc/d4HjU1X1OUnun2T+srZXJfnMJJ9cVfdMsp3kxzM7Tv8lyXZVfcRp1nfGOarq0iS/nuSlSS5L8vFJXjHGeGmSH0jyS9P+fur0+K2qevE5duHR0zH4uCSfmOS75u77qCT3zOws2KvP9l44jR+a1nflNOd9knzPNNdnJPnZzM6UvHuSz02yc47Xba+fmI7Te/csv3+SPx5jjLllfzwtBwAAWCuiJQAAwOIeneRnxhivGWP8XWaB8rOrajPJv0ly/Rjj+WOM2zOLcrfMPffvMwtel40x/naM8TtZzGcluWuSk2OM940xfiPJizO7DOuuF44x/vcY4/1jjL/dx/6cHGO8c4xxY5JXZhbVkuTrk/zgGON10778QJIrz3G25duSvCPJM5NsjTFeMXffD44x3jHGeG+SE0luGGP8jzHG7WOM5yZ5fZIvPs06zzbHw5LcMsb4z9PxfPcY45ozDTfGODnGeNg5jsfTxhg3jTHekVkEnj/G70/ylCksvzdnfy+cMp29+nVJvm06Bu+e9uMrpod8zbSel0+v35vGGK8/x5zz6/+SJBtjjBec5u67JnnXnmXvyixuAwAArBXREgAAYHGXZXZGXZJkjHFbkrdndubcZUlumrtvJLl57rlPyOzSnK+eLvH6+H1s86Yxxvvnlr1x2uaum3J+5qPq32QWuZJZXH3qdDnad2YWI2vPNve61xjjHmOMT5ouQzpvfr4POoaTvfuz62xz3DfJG84yz/mYn/ON06y7bt0ThM/2Xph3LMldklw3tx8vnZYn+9iP6fK3t00/T6+qD0vyw5mdfXs6tyW5255ld0vy7kW2BwAAsEqiJQAAwOL+MrOQliSZotFHJHlTkjdndtnX3ftq/vcxxi1jjK8bY1yW2RmEP7n7nYcLbPO+VTX//29XTNs8tfpzrONc9+91U5KvH2Pcfe7nQ8cY/2ef6znd9j/oGE727s8ic9yU2WVcz7W9/bjvnpn+8izrPNt7Yd7bMrts6/3n9uHD5y4DvPB+jDF+YLpU7F3HGP8+ySck2Uzy29N3bT4/yb2r6pbpjM/rk3zK/HeVJvmUaTkAAMBaES0BAABO745V9SFzPxtJfiHJ46rqyqq6c2aX+bxmjLGT2fc0/rOqump67Ddk9j2ISZKqemRV7UbMv8osSP3DAnNck+Q9SZ5QVXesqs/L7FKqZ/r+xNN5S5KP3cfjn57kSVV1/ySpqg+vqkfu4/ln85Ikn1hVX1VVG1X15Uk+ObNL3u5njhcn+aiq+taqunNVXVpVnznd95Ykm3tC7yK+oaoun75388lJfuksjz3be+GU6QzZ/57kR6vqI6f9uE9VPWR6yE9P63lwVV0y3fdP5/bjbK/bazMLrVdOP187PefKzGLoqzJ7j33zdIx2vxfzN851IAAAAFZNtAQAADi9l2R2htzuz/dO39P43Ul+ObMzKz8u03cTjjHeluSRmV2u8+2Zhbhrk/zdtL5PT3JNVd2W5EVJvmWM8RfnGmKM8b4kD0/yRZmdtfeTSb56P997mOSpSb6sqv6qqvZeuvV023xBkh9K8otV9deZxbEv2sf2zrbut2f2fZTfntlxekKSh03Hb+E5pu+G/MLMAu4tSW5I8vnTU//n9O/bq+o1yalLq/7qOcb7hSQvS/Ln089/PMt+nPG9cBpPTPJnSX5v2o9fT3K/aT2vTvK4JD+a2fdN/mY+cAbnWV+36TtBb9n9yezyue+ffv+H6b1zVZKvTvLOJI9PctW0HAAAYK3U7GtWAAAAOEjTWX43J3n0GOOV3fMcFlX1W0meOcb42RVvdyfJ144xfv0A1nVJZmc4fvQY48YLXR8AAMBR4ExLAACAA1JVD6mqu0+XC31ykkrye81jHRpVdZfMLod6zjNQ19wDkvxtZmeAAgAAsADREgAA4OB8dpI3ZHYZ1y/O7FKc7+0d6XCYvu/xlswuj/o7zeOct6r6t0lemeSJLsMKAACwOJeHBQAAAAAAAFo50xIAAAAAAABoJVoCAAAAAAAArTa6B1jEve51r7G5udk9BgAAAAAAALAP11133dvGGMfO9bhDES03Nzdz7bXXdo8BAAAAAAAA7ENVvXGRx7k8LAAAAAAAANBKtAQAAAAAAABaiZYAAAAAAABAK9ESAAAAAAAAaCVaAgAAAAAAAK1ESwAAAAAAAKCVaAkAAAAAAAC0Ei0BAAAAAACAVqIlAAAAAAAA0Eq0BAAAAAAAAFqJlgAAAAAAAEAr0RIAAAAAAABoJVoCAAAAAAAArURLAAAAAAAAoJVoCQAAAAAAALQSLQEAAAAAAIBWoiUAAAAAAADQSrQEAAAAAAAAWomWAAAAAAAAQCvREgAAAAAAAGglWgIAAAAAAACtREsAAACYs7m1nc2t7e4xAAAAjhTREgAAAAAAAGglWgIAAAAAAACtREsAAAAAAACglWgJAAAAAAAAtBItAQAAAAAAgFaiJQAAAAAAANBKtAQAAAAAAABaiZYAAAAAAABAK9ESAAAAAAAAaCVaAgAAAAAAAK1ESwAAAAAAAKCVaAkAAAAAAAC0Ei0BAAAAAACAVqIlAAAAAAAA0Eq0BAAAAAAAAFqJlgAAAAAAAEAr0RIAAAAAAABoJVoCAAAAAAAArURLAAAAAAAAoJVoCQAAAAAAALQSLQEAAAAAAIBWoiUAAAAAAADQSrQEAAAAAAAAWomWAAAAAAAAQCvREgAAAAAAAGglWgIAAAAAAACtREsAAAAAAACglWgJAAAAAAAAtBItAQAAAAAAgFaiJQAAAAAAANBKtAQAAAAAAABaLS1aVtXPVNVbq+q1c8v+U1W9vqr+uKpeUFV3X9b2AQAAAAAAgMNhmWdaPjvJQ/cse3mSB4wxPiXJ/0vypCVuHwAAAAAAADgElhYtxxi/leQde5a9bIxx+/Tr7yW5fFnbBwAAAAAAAA6Hzu+0fHySX23cPgAAAAAAALAGWqJlVX1nktuT/PxZHnN1VV1bVdfeeuutqxsOAIBWm1vb2dza7h4DAAAAgBVaebSsqscmeViSR48xxpkeN8Z4xhjj+Bjj+LFjx1Y3IAAAAAAAALBSG6vcWFU9NMkTk/yrMcbfrHLbAAAAAAAAwHpa2pmWVfXcJL+b5H5VdXNVfU2SpyW5NMnLq+oPq+rpy9o+AAAAAAAAcDgs7UzLMcZXnmbxTy9rewAAAAAAAMDhtPLvtAQAAAAAAACYJ1oCAAAAAAAArURLAAAAAAAAoJVoCQAAAAAAALQSLQEAAAAAAIBWoiUAAAAAAADQSrQEAAAAAAAAWomWAAAAAAAAQCvREgAAAAAAAGglWgIAAAAAAACtREsAAAAAAACglWgJAAAAAAAAtBItAQAAAAAAgFaiJQAAAAAAANBKtAQAAAAAAABaiZYAAAAAAABAK9ESAAAAAAAAaCVaAgAAAAAAAK1ESwAAAAAAAKCVaAkAAAAAAAC0Ei0BAAAAAACAVqIlAAAAAAAA0Eq0BAAAAAAAAFqJlgAAAAAAAEAr0RIAAAAAAABoJVoCAAAAAAAArURLAAAAAAAAoJVoCQAAAAAAALQSLQEAAAAAAIBWoiUAAAAAAADQSrQEAAAAAAAAWm10DwAAAJtb290jAAAAANDImZYAAAAAAABAK9ESAAAAAAAAaCVaAgAAAAAAAK1ESwAAAAAAAKCVaAkAAAAAAAC0Ei0BAAAAAACAVqIlAAAAAAAA0Eq0BAAAAAAAAFqJlgAAAAAAAEAr0RIAAAAAAABoJVoCAAAAAAAArURLAAAAAAAAoJVoCQAAAAAAALQSLQEAAAAAAIBWoiUAAAAAAADQSrQEAAAAAAAAWomWAAAAAAAAQCvREgAAAAAAAGglWgIAAAAAAACtREsAAAAAAACglWgJAAAAAAAAtBItAQAAAAAAgFaiJQAAAAAAANBKtAQAAAAAAABaiZYAAAAAAABAK9ESAAAAAAAAaCVaAgAAAAAAAK1ESwAAAAAAAKCVaAkAAAAAAAC0Ei0BAAAAAACAVqIlAAAAAAAA0Gpp0bKqfqaq3lpVr51bds+qenlV3TD9e49lbR8AAAAAAAA4HJZ5puWzkzx0z7KtJK8YY3xCkldMvwMAAAAAAABH2NKi5Rjjt5K8Y8/iRyR5znT7OUmuWtb2AQAAAAAAgMNh1d9p+U/GGG9OkunfjzzTA6vq6qq6tqquvfXWW1c2IAAAAAAAALBaq46WCxtjPGOMcXyMcfzYsWPd4wAAAAAAAABLsupo+ZaquneSTP++dcXbBwAAAAAAANbMqqPli5I8drr92CQvXPH2AQAAAAAAgDWztGhZVc9N8rtJ7ldVN1fV1yQ5meQLq+qGJF84/Q4AAAAAAAAcYRvLWvEY4yvPcNeDl7VNAAAAAAAA4PBZ9eVhAQAAAAAAAD6IaAkAAAAAAAC0Ei0BAAAAAACAVqIlAAAAAAAA0Eq0BAAAAAAAAFqJlgAAAAAAAEAr0RIAAAAAAABoJVoCAAAAAAAArURLAAAAAAAAoJVoCQAAAAAAALQSLQEAAAAAAIBWoiUAAAAAAADQaqN7AAAAVm9za/vU7Z2TJxonoZv3AgAAALAOnGkJAAAAAAAAtBItAQAAAAAAgFaiJQAAAAAAANBKtAQAAAAAAABaiZYAAAAAAABAK9ESAAAAAAAAaCVaAgAAAAAAAK1ESwAAAAAAAKCVaAkAAAAAAAC0Ei0BAAAAAACAVqIlAAAAAAAA0Eq0BAAAAAAAAFqJlgAAAAAAAEAr0RIAAAAAAABoJVoCAAAAAAAArURLAAAAAAAAoJVoCQAAAAAAALTa6B4AAABYvc2t7bXY9s7JE21zLGJ31nWfEwAAAA47Z1oCAAAAAAAArURLAAAAAAAAoJVoCQAAAAAAALQSLQEAAAAAAIBWoiUAAAAAAADQSrQEAAAAAAAAWomWAAAAAAAAQCvREgAAAAAAAGglWgIAAAAAAACtREsAAAAAAACglWgJAAAAAAAAtBItAQAAAAAAgFaiJQAAAAAAANBKtAQAAAAAAABaiZYAAAAAAABAK9ESAAAAAAAAaCVaAgAAAAAAAK02ugcAAC4+m1vbp27vnDzROMnRsHu8HeuLl88UAAAAcLFzpiUAAAAAAADQypmWAADAoeZMVAAAADj8nGkJAAAAAAAAtBItAQAAAAAAgFaiJQAAAAAAANBKtAQAAAAAAABaiZYAAAAAAABAK9ESAAAAAAAAaCVaAgAAAAAAAK1ESwAAAAAAAKCVaAkAAAAAAAC0Ei0BAAAAAACAVqIlAAAAAAAA0Eq0BAAAAAAAAFq1RMuq+raqur6qXltVz62qD+mYAwAAAAAAAOi38mhZVfdJ8s1Jjo8xHpDkDkm+YtVzAAAAAAAAAOuh6/KwG0k+tKo2ktwlyV82zQEAAAAAAAA021j1BscYb6qqH0lyY5L3JnnZGONlex9XVVcnuTpJrrjiitUOCQAceptb26du75w8sZR1H/R6z7SdVWxrv1Yx2+bW9ql1z29v2dtdtnV/XU93zBed83Sv036ev6iDOIareh0W/Xuxqr8r52Od37NHidcBAAC42HVcHvYeSR6R5GOSXJbkw6rqMXsfN8Z4xhjj+Bjj+LFjx1Y9JgAAAAAAALAiHZeH/YIkfzHGuHWM8fdJnp/kgQ1zAAAAAAAAAGugI1remOSzquouVVVJHpzkdQ1zAAAAAAAAAGtg5dFyjHFNkucleU2S/zvN8IxVzwEAAAAAAACsh42OjY4xnpLkKR3bBgAAAAAAANZLx+VhAQAAAAAAAE4RLQEAAAAAAIBWoiUAAAAAAADQquU7LQEAAOBis7m1fer2zskTjZMAAAAcPs60BAAAAAAAAFqJlgAAAAAAAEAr0RIAAAAAAABoJVoCAAAAAAAArURLAAAAAAAAoJVoCQAAAAAAALQSLQEAAAAAAIBWoiUAAAAAAADQaqN7AACA/djc2j51e+fkicZJ+s0fi73LjvqxuVic7jU+jLwvZ8fgKO8/AAAAnIszLQEAAAAAAIBWzrQEAACANeBqAgAAwFHmTEsAAAAAAACglWgJAAAAAAAAtBItAQAAAAAAgFaiJQAAAAAAANBKtAQAAAAAAABaiZYAAAAAAABAq43uAQAAgPWxubV9KNcNF6Pdz8zOyRPNkwAAACyfMy0BAAAAAACAVqIlAAAAAAAA0GqhaFlVj6yqS6fb31VVz6+qT1vuaAAAAAAAAMBRsOiZlt89xnh3Vf2LJA9J8pwkP7W8sQAAAAAAAICjYtFo+Q/TvyeS/NQY44VJ7rSckQAAAAAAAICjZNFo+aaq+m9JHpXkJVV15308FwAAAAAAAOCMFg2Pj0rya0keOsZ4Z5J7JvmOpU0FAAAAAAAAHBkb53pAVV2S5NVjjAfsLhtjvDnJm5c5GAAAAAAAAHA0nDNajjHeX1V/VFVXjDFuXMVQAMDhtbm13b7tnZMnlrr+g1zP7qx7172sfViG0+3PQT7+fGbZOXliqdtZdI6ObZ/LQX9GV/WZP9N29i4/n78DZ3q9VnWs9m5z0dnPtK/r/P7rtuz/Tux3jqR/FgAAgHVxzmg5uXeS66vq1Unes7twjPHwpUwFAAAAAAAAHBmLRsvvW+oUAAAAAAAAwJG1ULQcY/zmsgcBAAAAAAAAjqaFomVVvTvJmH69U5I7JnnPGONuyxoMAAAAAAAAOBoWPdPy0vnfq+qqJJ+xlIkAAAAAAACAI+WS83nSGON/JXnQAc8CAAAAAAAAHEGLXh72S+d+vSTJ8XzgcrEAAAAAAAAA522haJnki+du355kJ8kjDnwaAAAAAAAA4MhZ9DstH7fsQQAAADg/m1vbSZKdkyeaJwEAAIDzs9B3WlbV5VX1gqp6a1W9pap+uaouX/ZwAAAAAAAAwMVvoWiZ5FlJXpTksiT3SfIr0zIAAAAAAACAC7JotDw2xnjWGOP26efZSY4tcS4AAAAAAADgiFg0Wr6tqh5TVXeYfh6T5O3LHAwAAAAAAAA4GhaNlo9P8qgktyR5c5Ivm5YBAAAAAAAAXJCNRR40xrgxycOXPAsAAAAAAABwBJ01WlbVTyQZZ7p/jPHNBz4RAAAAAAAAcKSc60zLa+duf1+SpyxxFgAAAAAAAOAIOmu0HGM8Z/d2VX3r/O8AAFz8Nre2kyQ7J08s5fHA4eYzDwAAwEG5ZB+PPeNlYgEAAAAAAADO136iJQAAAAAAAMCBO+vlYavq3fnAGZZ3qaq/3r0ryRhj3G2ZwwEAAAAAAAAXv3N9p+WlqxoEAAAAAAAAOJpcHhYAAAAAAABoJVoCAAAAAAAArURLAAAAAAAAoJVoCQAAAAAAALQSLQEAAAAAAIBWoiUAAAAAAADQSrQEAAAAAAAAWomWAAAAAAAAQCvREgAAAAAAAGjVEi2r6u5V9byqen1Vva6qPrtjDgAAAAAAAKDfRtN2n5rkpWOML6uqOyW5S9McAAAAAAAAQLOVR8uquluSz03y75JkjPG+JO9b9RwAAAAAAADAeui4POzHJrk1ybOq6g+q6plV9WENcwAAAAAAAABroOPysBtJPi3JN40xrqmqpybZSvLd8w+qqquTXJ0kV1xxxcqHBABmNre2T93eOXmifT1d5ue/kOevct8PwzE/13E93+O+3+cdhmO163zfSxf6Hj7qFj3uy3wvLbLuva/zovMcps/AKp3puPg8Mc/nBwAADkbHmZY3J7l5jHHN9PvzMouYH2SM8YwxxvExxvFjx46tdEAAAAAAAABgdVYeLccYtyS5qaruNy16cJI/WfUcAAAAAAAAwHrouDxsknxTkp+vqjsl+fMkj2uaAwAAAAAAAGjWEi3HGH+Y5HjHtgEAAAAAAID10vGdlgAAAAAAAACniJYAAAAAAABAK9ESAAAAAAAAaCVaAgAAAAAAAK1ESwAAAAAAAKCVaAkAAAAAAAC0Ei0BAAAAAACAVqIlAAAAAAAA0Eq0BAAAAAAAAFqJlgAAAAAAAEAr0RIAAAAAAABoJVoCAAAAAAAArURLAAAAAAAAoNVG9wAAAIfZ5tb2qds7J080TsLZbG5te324qMz/7TlK2wYAAODi5UxLAAAAAAAAoJVoCQAAAAAAALQSLQEAAAAAAIBWoiUAAAAAAADQSrQEAAAAAAAAWomWAAAAAAAAQCvREgAAAAAAAGglWgIAAAAAAACtNroHAACAVdnc2j51e+fkicZJAAAAAJjnTEsAAAAAAACglWgJAAAAAAAAtBItAQAAAAAAgFaiJQAAAAAAANBKtAQAAAAAAABaiZYAAAAAAABAK9ESAAAAAAAAaCVaAgAAAAAAAK02ugcAADhfm1vbp27vnDyxku2syoVucxkz765zmcd6lc50jDa3tg/FPp5u/jPN3fEePqwO8lgd5uN+sX3e97rY9y85/T4ehf0GAAAOL2daAgAAAAAAAK1ESwAAAAAAAKCVaAkAAAAAAAC0Ei0BAAAAAACAVqIlAAAAAAAA0Eq0BAAAAAAAAFqJlgAAAAAAAEAr0RIAAAAAAABoJVoCAAAcgM2t7e4RAAAA4NASLQEAAAAAAIBWoiUAAAAAAADQSrQEAAAAAAAAWomWAAAAAAAAQCvREgAAAAAAAGglWgIAAAAAAACtREsAAAAAAACglWgJAAAAAAAAtNroHgAA4Cjb3NruHmEhh2XOVZs/LjsnT/yjZd3WaRYWt7m1fer9xPo56M+Vz+k/drq/rbAq3n8AAH2caQkAAAAAAAC0Ei0BAAAAAACAVqIlAAAAAAAA0Eq0BAAAAAAAAFqJlgAAAAAAAEAr0RIAAAAAAABoJVoCAAAAAAAArURLAAAAAAAAoJVoCQAAAAAAALQSLQEAAAAAAIBWoiUAAAAAAADQSrQEAAAAAAAAWomWAAAAAAAAQKu2aFlVd6iqP6iqF3fNAAAAAAAAAPTrPNPyW5K8rnH7AAAAAAAAwBpoiZZVdXmSE0me2bF9AAAAAAAAYH1sNG33x5I8IcmlZ3pAVV2d5OokueKKK1Y0FgDAcm1ubXePwJJ4bdfb/Ouzc/JE4yT/2Lq9dzrn2d32fl6j0827+/yDfN0P4ris22sNcFis83/HAYCDs/IzLavqYUneOsa47myPG2M8Y4xxfIxx/NixYyuaDgAAAAAAAFi1jsvDfk6Sh1fVTpJfTPKgqvq5hjkAAAAAAACANbDyaDnGeNIY4/IxxmaSr0jyG2OMx6x6DgAAAAAAAGA9dJxpCQAAAAAAAHDKRufGxxivSvKqzhkAAAAAAACAXs60BAAAAAAAAFqJlgAAAAAAAEAr0RIAAAAAAABoJVoCAAAAa2lza7t7BAAAYEVESwAAAAAAAKCVaAkAAAAAAAC0Ei0BAAAAAACAVqIlAAAAAAAA0Eq0BAAAAAAAAFqJlgAAAAAAAEAr0RIAAAAAAABoJVoCAAAAAAAArTa6BwAASJLNre1Tt3dOnmicBOi2zn8Pdmdbt7ngYraKz906/90BAICjwpmWAAAAAAAAQCvREgAAAAAAAGglWgIAAAAAAACtREsAAAAAAACglWgJAAAAAAAAtBItAQAAAAAAgFaiJQAAAAAAANBKtAQAAAAAAABaiZYAALBkm1vb2dza7h4DAAAAYG2JlgAAAAAAAEAr0RIAAAAAAABoJVoCAAAAAAAArURLAAAAAAAAoJVoCQAAAAAAALQSLQEAAAAAAIBWoiUAAAAAAADQSrQEAAAAAAAAWm10DwAAcBA2t7YXum/n5IkLWtfFYNH9W/fjsLm1vdDrCcuw+/lYh/fgfj/THTPvd9v7/bt9rnXQZ50+K1wcvKcAAC5ezrQEAAAAAABW1dDfAAARG0lEQVQAWomWAAAAAAAAQCvREgAAAAAAAGglWgIAAAAAAACtREsAAAAAAACglWgJAAAAAAAAtBItAQAAAAAAgFaiJQAAAAAAANBKtAQAAAAAAABaiZYAAAAAAABAK9ESAAAAAAAAaCVaAgAAAAAAAK1ESwAAAAAAAKCVaAkAAAAAAAC0Ei0BAAAAAACAVqIlAAAAAAAA0Eq0BAAAAAAAAFqJlgAAAJzW5tb2gT4O9trc2j71w9G1zu+BdZ4NAOBiI1oCAAAAAAAArURLAAAAAAAAoJVoCQAAAAAAALQSLQEAAAAAAIBWoiUAAAAAAADwQTa3trO5tb2y7YmWAAAAAAAAQCvREgAAAAAAAGglWgIAAAAAAACtREsAAAAAAACglWgJAAAAAAAAtBItAQAAAAAAgFaiJQAAAAAAANBKtAQAAAAAAABaiZYAAAAAAABAq5VHy6q6b1W9sqpeV1XXV9W3rHoGAAAAAAAAYH1sNGzz9iTfPsZ4TVVdmuS6qnr5GONPGmYBAP5/e3cea9tZ1gH499JbKlAgQMtgGQ4kZagDEBvAAUNAppYwRBoGbWqUVDGgQIjcmBiUSHKDBFFBgTAVgsxEKpdQAWkABWwpBcHSUuEyNm2RocUw9/WPvW7ZXM/pnc7Z37r3PE9ycvZee521vm/v/dtnr/Xu79sAAAAAAIOtfKRld1/R3RdNl69NckmSk1bdDgAAAAAAAGAeRoy0vF5VrSW5b5KPrXPb2UnOTpI73/nOK20XALC+tZ27r7+8Z9fpm7a9zdjWZljuH4dvs58vHJ3Wdu72/OCQHczr9nrrzu3/EKvnfz8A/DTHccBIKx9puVdVHZ/k7Ume0d3X7Ht7d7+iu0/t7lNPPPHE1TcQAAAAAAAAWIkhRcuqOjaLguUbuvsdI9oAAAAAAAAAzMPKi5ZVVUleleSS7n7RqvcPAAAAAAAAzMuIkZa/muTMJA+uqounn9MGtAMAAAAAAACYgR2r3mF3fzhJrXq/AAAAAAAAwDwN+U5LAAAAAAAAgL0ULQEAAAAAAIChFC0BAAAAAACAoRQtAQAAAAAAgKEULQEAAAAAAIChFC0BAAAAAACAoRQtAQAAAAAAgKEULQEAAAAAAIChFC0BAAAAAACAoRQtAQAAAAAAgKEULQEAAAAAAIChFC0BAAAAAACAoXaMbgAAAMBG1nbuzp5dp49uBrCNrO3cff1lrz/ztfw47eXxAgA4shlpCQAAAAAAAAylaAkAAAAAAAAMpWgJAAAAAAAADKVoCQAAAAAAAAylaAkAAAAAAAAMpWgJAAAAAAAADKVoCQAAAAAAAAylaAkAAAAAAAAMtWN0AwAA2L+1nbuvv7xn1+kDWwIAAAAcqr3H947t4f8z0hIAAAAAAAAYStESAAAAAAAAGErREgAAAAAAABhK0RIAAAAAAAAYStESAAAAAAAAGErREgAAAAAAABhK0RIAAAAAAAAYStESAAAAAAAAGGrH6AYAAEe3tZ27RzcB2CKble+1nbuzZ9fpW74fDt9WPhYeZw7W3ufMeq8fy8+nG3p9WWWb5mjV99O+OT9S7qe9jrTHl6OT5+Hquc/ZKiPer8z1+TzqvRvzY6QlAAAAAABssrWdu30wC+AgKFoCAAAAAAAAQylaAgAAAAAAAEMpWgIAAAAAAABDKVoCAAAAAAAAQylaAgAAAAAAAEMpWgIAAAAAAABDKVoCAAAAAAAAQ+0Y3QAAAAAAjk5rO3ePbgIHafkx27Pr9IEtAQC2GyMtAQAAAAAAgKEULQEAAAAAAIChFC0BAAAAAACAoRQtAQAAAAAAgKEULQEAAAAAAIChFC0BAAAAAACAoRQtAQAAAAAAgKEULQEAAAAAAIChdoxuAAAwT2s7d49uwiE7ktvO0cfzETga7X1t27Pr9MEt2b/1XoePhHZvB2s7d3sstsDyc35O9+9Wt2uu/QY4EBu9hnltY7sx0hIAAAAAAAAYStESAAAAAAAAGErREgAAAAAAABhK0RIAAAAAAAAYStESAAAAAAAAGErREgAAAAAAABhK0RIAAAAAAAAYStESAAAAAAAAGGrH6AYAAAAAMNbazt3XX96z6/SBLQEAOHJ4D7W5jLQEAAAAAACYgeUiGGw3ipYAAAAAAADAUIqWAAAAAAAAwFCKlgAAAAAAAMBQQ4qWVfWIqrq0qi6vqp0j2gAAAAAAAADMw8qLllV1TJKXJnlkklOSPKmqTll1OwAAAAAAAIB5GDHS8n5JLu/uz3f3D5K8KcljBrQDAAAAAAAAmIERRcuTknx56fpXpmUAAAAAAADANlTdvdodVp2R5OHd/ZTp+plJ7tfdT99nvbOTnD1dvUeSS1faUNZzQpKvj24EHAFkBdYnG7Ax+WC7kwFYn2zAxuQD9k9OYGPysVp36e4T97fSjlW0ZB9fSXKnpet3TPK1fVfq7lckecWqGsX+VdWF3X3q6HbA3MkKrE82YGPywXYnA7A+2YCNyQfsn5zAxuRjnkZMD3tBkpOr6q5VdeMkT0xy7oB2AAAAAAAAADOw8pGW3f2jqnpakvOSHJPk1d39mVW3AwAAAAAAAJiHEdPDprvfneTdI/bNYTFdLxwYWYH1yQZsTD7Y7mQA1icbsDH5gP2TE9iYfMxQdffoNgAAAAAAAADb2IjvtAQAAAAAAAC4nqLlUayq7lRVH6iqS6rqM1X1x9PyW1fVe6vqc9PvW03L71lVH6mq71fVs5e2c4+qunjp55qqesYG+3xEVV1aVZdX1c6l5R9a+vuvVdU/bXX/4UDNLCsPrqqLqurTVXVOVQ2ZxhuSYdl4dVVdVVWf3mf5GVMbrquqU7ey33AgNisf023PnLbx6ap6Y1X9zAb7PGva7ueq6qyl5c+vqi9X1Xe2ss+wbGYZeE9VfXLaxsuq6pit7DvckJll4/zpmGPve7DbbmXfYX/mko+quvk+xydfr6oXb3X/4UDMJSfT8idU1aembbxgK/sNB2JQPt5TVd+qqnfts/xptTiv21V1wlb1eTsyPexRrKrukOQO3X1RVd08yceTPDbJ7yT5RnfvqkWx5Fbd/ZzpAOYu0zrf7O4XrrPNY5J8Ncn9u/uL69x2WZKHJvlKkguSPKm7/2uf9d6e5J3d/brN7TEcmrlkJclnk3wxyUO6+7Kqel6SL3b3q7ak47Afq87GdPuvJ/lOktd1988vLb9XkuuSvDzJs7v7wk3uLhyUzcpHVZ2U5MNJTunu71bVW5K8u7tfu8/+bp3kwiSnJulpf7/U3d+sqgdk8f/jc919/JZ3HjK7DNyiu6+pqkrytiRv7e43bfmdAOuYWTbOj/dNzMic8rHPeh9P8szu/uBW9R0O1FxyksVgp09kkZmrq+qcLI7T37/FdwFsaNX5mNZ9SJKbJvn97n7U0vL7JvlmkvOTnNrdX9+qfm83Rloexbr7iu6+aLp8bZJLkpyU5DFJzplWOyeL0Ka7r+ruC5L88AY2+5Ak/73eieYk90tyeXd/vrt/kORN076uN72YPDiJkZbMxoyycpsk3+/uy6b13pvkNw+rc3AYBmQj04mCb6yz/JLuvvRQ+wKbbZPzsSPJTWoxuv6mSb62zjoPT/Le7v7GdKLtvUkeMW37o919xaZ1Dg7AzDJwzdJ2bpzFCTcYYk7ZgLmZYz6q6uQkt03yocPsHmyKGeXkbkku6+6rp/XeF+eoGGxAPjIV6q9dZ/knunvPYXWIdSlabhNVtZbkvkk+luR2e09sTb8PZoqYJyZ54wa3nZTky0vXvzItW/a4JO9fOrEAszI4K19Pcmz9ZOrLxye500HsE7bMirIBR6TDyUd3fzXJC5N8KckVSb7d3f+yzqoH8j4LhphDBqrqvCRXZXFC4W2H2BXYVHPIRpLX1GL6yz+bRiPDLMwkH8li1qM3d5uKjvkZnJPLk9yzqtamos5j4xwVM7KifDCAouU2UFXHJ3l7kmccTrGwqm6c5NFJ3rrRKuss2/dN35PiZDUzNTor00HSE5P8dVX9RxYn3X50qO2AzbLCbMAR53DzMX3XxmOS3DXJzya5WVX99nqrrrPMyTWGm0sGuvvhSe6Q5LgsZnaBoWaSjd/q7l9I8sDp58yDbQdshZnkYy8fqmSWRudkGnX51CRvzmIk8p44R8VMrDAfDKBoeZSrqmOzCPAbuvsd0+Irp/mf984DfdUBbu6RSS7q7iunv71T/eRLy/8gi0/iLH/i5o5ZGlZdVbfJYlrM3YfTJ9gKc8lKd3+kux/Y3fdL8sEknzvcvsHhWHE24IiySfn4jSRf6O6ru/uHSd6R5Feq6v5L+Xh09vM+C0aYWwa6+3tJzs0+X1EBqzaXbEyjCPZOn/aPWRyPw1Bzyce0r3sn2dHdH9+UzsEmmUtOuvufu/v+3f3LSS6Nc1TMwIrzwQCKlkexaeqXVyW5pLtftHTTuUnOmi6fleSdB7jJnxol2d1f7u77TD8vS3JBkpOr6q7TaJonTvva64wk75pOJsBszCkrtfiC6FTVcUmek+Rlh94zODwDsgFHjE3Mx5eSPKCqbjpt8yHTNj+2lI9zk5yX5GFVdavpU6EPm5bBEHPJQFUdv3SCYkeS05J8drP6CQdrRtnYUVUnTG06Nsmjknx6s/oJh2Iu+VjajtnAmJ055WTpHNWtkvxhklduTi/h0AzIBwOUKduPXlX1a1kM3//PJNdNi/80i3me35LkzlkE9Izu/kZV3T7JhUluMa3/nSSndPc1VXXTLOY3v1t3f/sG9nlakhcnOSbJq7v7+Uu3nZ9kV3e/Z1M7CodpTlmpqr/K4oTCjZL8Q3e/eLP7CwdqUDbemORBSU5IcmWS53b3q6rqcUn+LsmJSb6V5OJpKkAYYpPz8RdJnpDFdEufSPKU7v7+Ovv83WkfSfL87n7NtPwFSZ6cxbQ2X0vyyu7+803vNCyZSwaq6nZJ3pXFtLDHJPnXJM/sbtOXMcSMsnGzLGZuOTaLbLwvybO6+8db0G04IHPJx9Jtn09yWnf7sAuzMaecTMfn956WP6+737TZ/YWDMSgfH0pyzyTHJ/mfJL/X3edV1R8l+ZMkt89iZOe7u/spW9Pz7UXREgAAAAAAABjK9LAAAAAAAADAUIqWAAAAAAAAwFCKlgAAAAAAAMBQipYAAAAAAADAUIqWAAAAAAAAwFCKlgAAAGy6qvpxVV1cVZ+pqk9W1bOq6gaPQatqraqevKo2AgAAMB+KlgAAAGyF73b3fbr755I8NMlpSZ67n79ZS6JoCQAAsA1Vd49uAwAAAEeZqvpOdx+/dP1uSS5IckKSuyR5fZKbTTc/rbv/vao+muReSb6Q5Jwkf5tkV5IHJTkuyUu7++Ur6wQAAAAro2gJAADAptu3aDkt+2aSeya5Nsl13f29qjo5yRu7+9SqelCSZ3f3o6b1z05y2+7+y6o6Lsm/JTmju7+w0s4AAACw5XaMbgAAAADbRk2/j03ykqq6T5IfJ7n7Bus/LMkvVtXjp+u3THJyFiMxAQAAOIooWgIAALDlpulhf5zkqiy+2/LKJPdOcqMk39voz5I8vbvPW0kjAQAAGOZGoxsAAADA0a2qTkzysiQv6cV3lNwyyRXdfV2SM5McM616bZKbL/3peUmeWlXHTtu5e1XdLAAAABx1jLQEAABgK9ykqi7OYirYHyV5fZIXTbf9fZK3V9UZST6Q5H+n5Z9K8qOq+mSS1yb5myRrSS6qqkpydZLHrqoDAAAArE4tPuQKAAAAAAAAMIbpYQEAAAAAAIChFC0BAAAAAACAoRQtAQAAAAAAgKEULQEAAAAAAIChFC0BAAAAAACAoRQtAQAAAAAAgKEULQEAAAAAAIChFC0BAAAAAACAof4Pf00g6MPpc2MAAAAASUVORK5CYII=">
            <a:extLst>
              <a:ext uri="{FF2B5EF4-FFF2-40B4-BE49-F238E27FC236}">
                <a16:creationId xmlns:a16="http://schemas.microsoft.com/office/drawing/2014/main" id="{BBA7DEE6-CD03-4D08-B98A-667B3B7D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2" y="281354"/>
            <a:ext cx="6614353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:image/png;base64,iVBORw0KGgoAAAANSUhEUgAAByYAAAImCAYAAAAWme0EAAAABHNCSVQICAgIfAhkiAAAAAlwSFlzAAALEgAACxIB0t1+/AAAADl0RVh0U29mdHdhcmUAbWF0cGxvdGxpYiB2ZXJzaW9uIDMuMC4zLCBodHRwOi8vbWF0cGxvdGxpYi5vcmcvnQurowAAIABJREFUeJzs3WmQZXd53/HfI43YjAgGxjEghimgwAZSLDWGADbFasBii8NqiBOIPXkBDqRcwEDsGCoGZJdjB4wNVrABx2wJS8CIHbOEVBAgDBRCEBYPCCwBYpUwiwVPXtwzotWMZnokPd2t1udT1TXdfe49/+fe22+mvvU/p7o7AAAAAAAAAJOO2+oBAAAAAAAAgJ1PmAQAAAAAAADGCZMAAAAAAADAOGESAAAAAAAAGCdMAgAAAAAAAOOESQAAAAAAAGCcMAkAALAFqupfVNXZVXVBVd1uaI2uqptNnPuyqKo3VdW/3uo5Lqvls7vJVs8BAABwRSFMAgAAV0pVdbCq7rWFI/xBksd39zW7+28v68mq6l1V9WuXw1yHO/feJXJesHwdrKoDl/Z83X2/7n7JZZzp6VX1V5flHJfV8tl99rKcYyOfW1U9qao+VlXnV9XfVdWT1h1/Z1V9paq+VVUfqaoHXZaZAAAApuza6gEAAACupG6c5MxL88SqOr67f3A5z7MR1+7uC6vqTkneUVUf7u43r5ttV3dfuAWzXa622euoJL+a5KNJbprkrVV1dne/Yjn+hCQfXz6bOyZ5e1XdvLvP2aJ5AQAADsuOSQAAgHWq6ter6tNV9bWqen1V3WDNsV+sqk9W1Ter6k+r6t2HdrxV1c2Wn79ZVedV1SsPc+6rVtUFSY5P8pGq+szy+59dds99o6rOrKoHrnnOi6vq+VX1xqr6dpK7rzvnM5P8QpLnLTsan7fm8L2q6lNV9fWq+pOqqjXPe2xVnbUce0tV3Xgj7093/9+souqtl/N0VT2uqj6V5FPL7+5cVR9Y3osPVNWd16x7sV2CR5qjqm5VVW9bPosvVdXTquq+SZ6W5OHL6/3IRuZedno+tao+vqz1oqq62nLsblX1hap6SlWdm+RFy++P9Ldw0aVyl8/1D6rq88ucL6iqq6957IOq6sPLrsbPVNV9j/K5rX2/f7+7P9TdF3b3J5O8Lsld1hz/6JqI2klOSHKjjbwnAAAAm0mYBAAAWKOq7pHk2UkeluT6ST6X5BXLsesleVWSpya5bpJPJrnzmqf/5yRvTfKTSU5K8sfrz9/d3+vuay4/3qa7b1pVJyT56+W5P5XkN5K8tKpuseapv5LkmUlOTPLedef8j0n+d350adjHrzl8/yQ/l+Q2y2u6z/JaHpxV3PvlJLuX5798A+9PVdVdktwqydpL0D44yR2T3LKqrpPktCTPzep9+sMkp1XVdQ9zvkuco6pOTPL2JG9OcoMkN0vyjmWX5rOSvHJ5vbdZHn+gqt5wlJfwqOU9uGmSmyf5rTXHfjrJdbLazbr/SH8Lh/F7y/luu8x5wyT/aZnrDkn+MsmTklw7yV2THDzK53ZYS1j+hazbbVtVb6iq7yY5Pcm7knzwaOcCAADYbMIkAADAxT0qyV8sO9S+l1WEvFNV7U3yS0nO7O7XLDvUnpvk3DXP/cesotYNuvu73f3ebMw/T3LNJKd09/e7+2+SvCHJI9c85nXd/X+6+4fd/d1jeD2ndPc3uvvzSd6ZVThLkn+X5NndfdbyWp6V5LZH2TV5XpKvJXlhkgPd/Y41x57d3V/r7u8kOTnJp7r7vy+7/F6e5BNJHnCYcx5pjvsnObe7/8vyfp7f3adf0nDdfUp33/8o78fzuvvs7v5aVqF37Xv8wyS/s8Tj7+TIfwsXWWLhryf5D8t7cP7yOh6xPOTfLud52/L5fbG7P3GUOS/J07P6v/yL1v5yed0nZvU3+pbu/uGlPD8AAMAYYRIAAODibpDVzrgkSXdfkOSrWe2Au0GSs9cc6yRfWPPcJ2d1P8D3L5djfewxrHn2upj0uWXNQ87OpbM2nP5DVgE0WQXU5yyXjv1GVsGx1q253vW6+ye7+2e7+7nrjq2d72Lv4WL96znkSHPcKMlnjjDPpbF2zs8tsx7ylXXR90h/C2vtTnKNJGeseR1vXn6fHMPrWC5Ve8Hy9YJ1xx6f1b0mT15C6cV09z9295uS3GftpYABAAC2i11bPQAAAMA28/dZxbIkSVX9RFaXI/1iknOyukTroWO19ufuPjernXOpqp9P8vaqek93f3oDa96oqo5bEyf3JPl/ax7TRznH0Y6vd3aSZ3b3S4/xeRtZ/2Lv4WJPVrFuw3MsuyYf+eNP+bH1jsXaey/uyWrWSzrnkf4W1jovyXeS3Kq71x9LVq/xppcwz8XW7O5nZbXb8mKWyH0gyV27+wvrj6+z6wjrAQAAbBk7JgEAgCuzE6rqamu+diV5WZLHVNVtq+qqWUWi07v7YFb3TfxnVfXg5bGPy+q+hEmSqnpoVR0KlV/PKjr9YANznJ7k20meXFUnVNXdsrrs6SXdz/BwvpTkJsfw+BckeWpV3SpJquqfVNVDj+H5R/LGJDevql+pql1V9fAkt8zq8rTHMscbkvx0VT2xqq5aVSdW1R2XY19KsreqjvX/tY+rqpOW+2A+Lckrj/DYI/0tXGSJyf8tyR9V1U8tr+OGVXWf5SF/vpznnlV13HLsZ9a8jiN+blX1qGXte3f3Z9cd+5mqul9VXX3523l0VvewfPdR3wkAAIBNJkwCAABXZm/Maqfboa+nL/dN/O0kr85qh+RNs9wrsLvPS/LQJL+f1SU9b5nkg0kOXVbz55KcXlUXJHl9kid0998dbYju/n6SBya5X1a77/40ya8e430In5PkIVX19apaf5nVw6352iS/l+QVVfWtJB9b1r/MuvurWd0f8jezep+enOT+y/u34TmWezXeO6tIe26STyW5+/LU/7n8+9Wq+lBy0WVQ33SU8V6W5K1JPrt8/e4RXscl/i0cxlOSfDrJ+5bX8fYkt1jO8/4kj0nyR0m+mVU0PLQTcyOf2+9mtVPzA4e5zGtldd/JLyf5SpInJHl4d3/oCO8BAADAlqjVLVEAAAA4VstuvS8keVR3v3Or57miqKr3JHlhd//lJq97MMmvdffbL4dzHZfVbtgbd/fnL+v5AAAArgzsmAQAADgGVXWfqrr2cmnPp2W1Y+19WzzWFUZVXSOrS5cedSfpNnfrJN/NaicnAAAAGyBMAgAAHJs7JflMVpdcfUCSB3f3d7Z2pCuG5f6L52Z1KdP3bvE4l1pV/csk70zylOUyvAAAAGyAS7kCAAAAAAAA4+yYBAAAAAAAAMYJkwAAAAAAAMC4XVs9wFrXu971eu/evVs9BgAAAAAAALBBZ5xxxnndvftoj9tWYXLv3r354Ac/uNVjAAAAAAAAABtUVZ/byONcyhUAAAAAAAAYJ0wCAAAAAAAA44RJAAAAAAAAYJwwCQAAAAAAAIwTJgEAAAAAAIBxwiQAAAAAAAAwTpgEAAAAAAAAxgmTAAAAAAAAwDhhEgAAAAAAABgnTAIAAAAAAADjhEkAAAAAAABgnDAJAAAAAAAAjBMmAQAAAAAAgHHCJAAAAAAAADBOmAQAAAAAAADGCZMAAAAAAADAOGESAAAAAAAAGDcWJqvqFlX14TVf36qqJ06tBwAAAAAAAGxfu6ZO3N2fTHLbJKmq45N8Mclrp9YDAAAAAAAAtq/NupTrPZN8prs/t0nrAQAAAAAAANvIZoXJRyR5+SatBQAAAAAAAGwzY5dyPaSqrpLkgUmeegnH9yfZnyR79uyZHgcAgCPYe+C0i74/eMrJm7reZq0JAAAAwNbYjB2T90vyoe7+0uEOdvep3b2vu/ft3r17E8YBAAAAAAAANttmhMlHxmVcAQAAAAAA4EptNExW1TWS3DvJaybXAQAAAAAAALa30XtMdvc/JLnu5BoAAAAAAADA9rcZl3IFAAAAAAAAruSESQAAAAAAAGCcMAkAAAAAAACMEyYBAAAAAACAccIkAAAAAAAAME6YBAAAAAAAAMYJkwAAAAAAAMA4YRIAAAAAAAAYJ0wCAAAAAAAA44RJAAAAAAAAYJwwCQAAAAAAAIwTJgEAAAAAAIBxwiQAAAAAAAAwTpgEAAAAAAAAxgmTAAAAAAAAwDhhEgAAAAAAABgnTAIAAAAAAADjhEkAAAAAAABgnDAJAAAAAAAAjBMmAQAAAAAAgHHCJAAAAAAAADBOmAQAAAAAAADGCZMAAAAAAADAOGESAAAAAAAAGCdMAgAAAAAAAOOESQAAAAAAAGCcMAkAAAAAAACMEyYBAAAAAACAccIkAAAAAAAAME6YBAAAAAAAAMYJkwAAAAAAAMA4YRIAAAAAAAAYJ0wCAAAAAAAA44RJAAAAAAAAYJwwCQAAAAAAAIwTJgEAAAAAAIBxwiQAAAAAAAAwTpgEAAAAAAAAxgmTAAAAAAAAwDhhEgAAAAAAABgnTAIAAAAAAADjhEkAAAAAAABgnDAJAAAAAAAAjBMmAQAAAAAAgHHCJAAAAAAAADBOmAQAAAAAAADGCZMAAAAAAADAOGESAAAAAAAAGCdMAgAAAAAAAOOESQAAAAAAAGCcMAkAAAAAAACMEyYBAAAAAACAccIkAAAAAAAAME6YBAAAAAAAAMYJkwAAAAAAAMA4YRIAAAAAAAAYJ0wCAAAAAAAA44RJAAAAAAAAYNxomKyqa1fVq6rqE1V1VlXdaXI9AAAAAAAAYHvaNXz+5yR5c3c/pKqukuQaw+sBAAAAAAAA29BYmKyqayW5a5J/kyTd/f0k359aDwAAAAAAANi+JndM3iTJV5K8qKpuk+SMJE/o7m+vfVBV7U+yP0n27NkzOA4AwM6y98BpF31/8JSTt3CSwzs03+FmWzv7pT3v2nNv9/cCAAAAgNl7TO5Kcvskz+/u2yX5dpID6x/U3ad2977u3rd79+7BcQAAAAAAAICtMhkmv5DkC919+vLzq7IKlQAAAAAAAMCVzFiY7O5zk5xdVbdYfnXPJB+fWg8AAAAAAADYvibvMZkkv5HkpVV1lSSfTfKY4fUAAAAAAACAbWg0THb3h5Psm1wDAAAAAAAA2P4m7zEJAAAAAAAAkESYBAAAAAAAADaBMAkAAAAAAACMEyYBAAAAAACAccIkAAAAAAAAME6YBAAAAAAAAMYJkwAAAAAAAMA4YRIAAAAAAAAYJ0wCAAAAAAAA44RJAAAAAAAAYJwwCQAAAAAAAIwTJgEAAAAAAIBxwiQAAAAAAAAwTpgEAAAAAAAAxgmTAAAAAAAAwDhhEgAAAAAAABgnTAIAAAAAAADjhEkAAAAAAABgnDAJAAAAAAAAjBMmAQAAAAAAgHHCJAAAAAAAADBOmAQAAAAAAADGCZMAAAAAAADAOGESAAAAAAAAGCdMAgAAAAAAAOOESQAAAAAAAGCcMAkAAAAAAACMEyYBAAAAAACAccIkAACHtffAadl74LStHgMAAACAHUKYBAAAAAAAAMYJkwAAAAAAAMA4YRIAAAAAAAAYJ0wCAAAAAAAA44RJAAAAAAAAYJwwCQAAAAAAAIwTJgEAAAAAAIBxwiQAAAAAAAAwTpgEAAAAAAAAxgmTAAAAAAAAwDhhEgAAAAAAABgnTAIAAAAAAADjhEkAAAAAAABgnDAJAAAAAAAAjBMmAQAAAAAAgHHCJAAAAAAAADBOmAQAAAAAAADGCZMAAAAAAADAOGESAAAAAAAAGCdMAgAAAAAAAOOESQAAAAAAAGCcMAkAAAAAAACMEyYBAAAAAACAccIkAAAAAAAAME6YBAAAAAAAAMYJkwAAAAAAAMA4YRIAAAAAAAAYJ0wCAAAAAAAA44RJAAAAAAAAYNyuyZNX1cEk5yf5QZILu3vf5HoAAAAAAADA9jQaJhd37+7zNmEdAAAAAAAAYJtyKVcAAAAAAABg3PSOyU7y1qrqJH/W3aeuf0BV7U+yP0n27NkzPA4AwJXH3gOnXfT9wVNO3vI5tnIGAAAAALbe9I7Ju3T37ZPcL8njququ6x/Q3ad2977u3rd79+7hcQAAAAAAAICtMBomu/vvl3+/nOS1Se4wuR4AAAAAAACwPY2Fyar6iao68dD3SX4xycem1gMAAAAAAAC2r8l7TP7TJK+tqkPrvKy73zy4HgAAAAAAALBNjYXJ7v5skttMnR8AAAAAAAC44hi9xyQAAAAAAABAIkwCAAAAAAAAm0CYBAAAAAAAAMYJkwAAAAAAAMA4YRIAAAAAAAAYJ0wCAAAAAAAA44RJAAAAAAAAYJwwCQAAAAAAAIwTJgEAAAAAAIBxwiQAAAAAAAAwTpgEAAAAAAAAxgmTAAAAAAAAwDhhEgAAAAAAABgnTAIAAAAAAADjhEkAAAAAAABgnDAJAAAAAAAAjBMmAQAAAAAAgHHCJAAAAAAAADBOmAQAAAAAAADGCZMAAAAAAADAOGESAAAAAAAAGCdMAgAAAAAAAOOESQAAAAAAAGCcMAkAAAAAAACMEyYBAAAAAACAccIkAAAAAAAAME6YBAAAAAAAAMYJkwAAAAAAAMA4YRIAAAAAAAAYJ0wCAAAAAAAA44RJAAAAAAAAYJwwCQAAAAAAAIwTJgEAAAAAAIBxwiQAAAAAAAAwTpgEAAAAAAAAxgmTAAAAAAAAwDhhEgAAAAAAABgnTAIAAAAAAADjhEkAAAAAAABgnDAJAAAAAAAAjBMmAQAAAAAAgHHCJAAAAAAAADBOmAQAAAAAAADGCZMAAAAAAADAOGESAAAAAAAAGCdMAgAAAAAAAOOESQAAAAAAAGCcMAkAAAAAAACMEyYBAAAAAACAccIkAAAAAAAAME6YBAAAAAAAAMYJkwAAAAAAAMA4YRIAAAAAAAAYJ0wCAAAAAAAA44RJAAAAAAAAYJwwCQAAAAAAAIwTJgEAAAAAAIBx42Gyqo6vqr+tqjdMrwUAAAAAAABsT5uxY/IJSc7ahHUAAAAAAACAbWo0TFbVSUlOTvLCyXUAAAAAAACA7W16x+R/TfLkJD8cXgcAAAAAAADYxnZNnbiq7p/ky919RlXd7QiP259kf5Ls2bNnahwAgCuVvQdO2+oRfsxGZjr0mIOnnDw9DgAAAACbbHLH5F2SPLCqDiZ5RZJ7VNVfrX9Qd5/a3fu6e9/u3bsHxwEAAAAAAAC2yliY7O6ndvdJ3b03ySOS/E13P3pqPQAAAAAAAGD7mr7HJAAAAAAAAMDcPSbX6u53JXnXZqwFAAAAAAAAbD92TAIAAAAAAADjhEkAAAAAAABgnDAJAAAAAAAAjBMmAQAAAAAAgHEbCpNV9dCqOnH5/req6jVVdfvZ0QAAAAAAAICdYqM7Jn+7u8+vqp9Pcp8kL0ny/LmxAAAAAAAAgJ1ko2HyB8u/Jyd5fne/LslVZkYCAAAAAAAAdpqNhskvVtWfJXlYkjdW1VWP4bkAAAAAAADAldxG4+LDkrwlyX27+xtJrpPkSWNTAQAAAAAAADvKrqM9oKqOS/L+7r71od919zlJzpkcDAAAAAAAANg5jrpjsrt/mOQjVbVnE+YBAAAAAAAAdqCj7phcXD/JmVX1/iTfPvTL7n7gyFQAAAAAAADAjrLRMPmM0SkAAAAAAACAHW1DYbK73z09CAAAAAAAALBzbShMVtX5SXr58SpJTkjy7e6+1tRgAAAAAAAAwM6x0R2TJ679uaoenOQOIxMBAAAAAAAAO85xl+ZJ3f2/ktzjcp4FAAAAAAAA2KE2einXX17z43FJ9uVHl3YFAAAAAAAAOKINhckkD1jz/YVJDiZ50OU+DQAAAAAAALAjbfQek4+ZHgQAAAAAAADYuTZ0j8mqOqmqXltVX66qL1XVq6vqpOnhAAAAAAAAgJ1hQ2EyyYuSvD7JDZLcMMlfL78DAAAAAAAAOKqNhsnd3f2i7r5w+Xpxkt2DcwEAAAAAAAA7yEbD5HlV9eiqOn75enSSr04OBgAAAAAAAOwcGw2Tj03ysCTnJjknyUOW3wEAAAAAAAAc1a6NPKi7P5/kgcOzAAAAAAAAADvUEcNkVf1xkr6k49397y/3iQAAAAAAAIAd52g7Jj+45vtnJPmdwVkAAAAAAACAHeqIYbK7X3Lo+6p64tqfAQAAAAAAADbquGN47CVe0hUAAAAAAADgSI4lTAIAAAAAAABcKke8lGtVnZ8f7ZS8RlV969ChJN3d15ocDgAAAAAAANgZjnaPyRM3axAAAAAAAABg53IpVwAAAAAAAGCcMAkAAAAAAACMEyYBAAAAAACAccIkAAAAAAAAME6YBAAAAAAAAMYJkwAAAAAAAMA4YRIAAAAAAAAYJ0wCAAAAAAAA44RJAAAAAAAAYJwwCQAAAAAAAIwTJgEAAAAAAIBxwiQAAAAAAAAwTpgEAAAAAAAAxgmTAAAAAAAAwDhhEgAAAAAAABgnTAIAAAAAAADjhEkAAAAAAABgnDAJAAAAAAAAjBMmAQAAAAAAgHHCJAAAAAAAADBOmAQAAAAAAADGCZMAAAAAAADAOGESAAAAAAAAGCdMAgAAAAAAAOOESQAAAAAAAGDcWJisqqtV1fur6iNVdWZVPWNqLQAAAAAAAGB72zV47u8luUd3X1BVJyR5b1W9qbvfN7gmAAAAAAAAsA2Nhcnu7iQXLD+esHz11HoAAAAAAADA9jW5YzJVdXySM5LcLMmfdPfph3nM/iT7k2TPnj2T4wAAjNl74LQkycFTTt7wYzf6+O3iWF7jFWktAAAAADbH2D0mk6S7f9Ddt01yUpI7VNWtD/OYU7t7X3fv27179+Q4AAAAAAAAwBYZDZOHdPc3krwryX03Yz0AAAAAAABgexkLk1W1u6quvXx/9ST3SvKJqfUAAAAAAACA7WvyHpPXT/KS5T6TxyX5H939hsH1AAAAAAAAgG1qLEx290eT3G7q/AAAAAAAAMAVx6bcYxIAAAAAAAC4chMmAQAAAAAAgHHCJAAAAAAAADBOmAQAAAAAAADGCZMAAAAAAADAOGESAAAAAAAAGCdMAgAAAAAAAOOESQAAAAAAAGCcMAkAAAAAAACMEyYBAAAAAACAccIkAAAAAAAAME6YBAAAAAAAAMYJkwAAAAAAAMA4YRIAAAAAAAAYJ0wCAAAAAAAA44RJAAAAAAAAYJwwCQAAAAAAAIwTJgEAAAAAAIBxwiQAAAAAAAAwTpgEAAAAAAAAxgmTAAAAAAAAwDhhEgAAAAAAABgnTAIAAAAAAADjhEkAAAAAAABgnDAJAAAAAAAAjBMmAQAAAAAAgHHCJAAAAAAAADBu11YPAADA9rb3wGlbPQIAAAAAO4AdkwAAAAAAAMA4YRIAAAAAAAAYJ0wCAAAAAAAA44RJAAAAAAAAYJwwCQAAAAAAAIwTJgEAAAAAAIBxwiQAAAAAAAAwTpgEAAAAAAAAxgmTAAAAAAAAwDhhEgAAAAAAABgnTAIAAAAAAADjhEkAAAAAAABgnDAJAAAAAAAAjBMmAQAAAAAAgHHCJAAAAAAAADBOmAQAAAAAAADGCZMAAAAAAADAOGESAAAAAAAAGCdMAgAAAAAAAOOESQAAAAAAAGCcMAkAAAAAAACMEyYBAAAAAACAccIkAAAAAAAAME6YBAAAAAAAAMYJkwAAAAAAAMA4YRIAAAAAAAAYJ0wCAAAAAAAA44RJAAAAAAAAYJwwCQAAAAAAAIwbC5NVdaOqemdVnVVVZ1bVE6bWAgAAAAAAALa3XYPnvjDJb3b3h6rqxCRnVNXbuvvjg2sCAAAAAAAA29DYjsnuPqe7P7R8f36Ss5LccGo9AAAAAAAAYPvalHtMVtXeJLdLcvpmrAcAAAAAAABsL5OXck2SVNU1k7w6yRO7+1uHOb4/yf4k2bNnz/Q4AACj9h447WI/Hzzl5C2aZOPWz3xFcqTZ1x67InwOAAAAADvd6I7Jqjohqyj50u5+zeEe092ndve+7t63e/fuyXEAAAAAAACALTIWJquqkvx5krO6+w+n1gEAAAAAAAC2v8kdk3dJ8q+S3KOqPrx8/dLgegAAAAAAAMA2NXaPye5+b5KaOj8AAAAAAABwxTF6j0kAAAAAAACARJgEAAAAAAAANoEwCQAAAAAAAIwTJgEAAAAAAIBxwiQAAAAAAAAwTpgEAAAAAAAAxgmTAAAAAAAAwDhhEgAAAAAAABgnTAIAAAAAAADjhEkAAAAAAABgnDAJAAAAAAAAjBMmAQAAAAAAgHHCJAAAAAAAADBOmAQAAAAAAADGCZMAAAAAAADAOGESAAAAAAAAGCdMAgAAAAAAAOOESQAAAAAAAGCcMAkAAAAAAACMEyYBAAAAAACAccIkAAAAAAAAME6YBAAAAAAAAMYJkwAAAAAAAMA4YRIAAAAAAAAYJ0wCAAAAAAAA44RJAAAAAAAAYJwwCQAAAAAAAIwTJgEAAAAAAIBxu7Z6AACA7W7vgdMu+v7gKSePnPvyPi8AAAAAbDd2TAIAAAAAAADjhEkAAAAAAABgnDAJAAAAAAAAjBMmAQAAAAAAgHHCJAAAAAAAADBOmAQAAAAAAADGCZMAAAAAAADAOGESAAAAAAAAGCdMAgAAAAAAAOOESQAAAAAAAGCcMAkAAAAAAACMEyYBAAAAAACAccIkAAAAAAAAME6YBAAAAAAAAMYJkwAAAAAAAMA4YRIAAAAAAAAYJ0wCAAAAAAAA44RJAAAAAAAAYJwwCQAAAAAAAIwTJgEAAAAAAIBxwiQAAAAAAAAwTpgEAAAAAAAAxgmTAAAAAAAAwDhhEgAAAAAAABgnTAIAAAAAAADjhEkAAAAAAABgnDAJAAAAAAAAjBMmAQAAAAAAgHHCJAAAAAAAADBuLExW1V9U1Zer6mNTawAAAAAAAABXDJM7Jl+c5L6D5wcAAAAAAACuIMbCZHe/J8nXps4P8P/bu/dYy8ryDODP6wxSATUoeCmCowmK9KKmE7RNbYzUGzFeUolga2iqobXRVo2ppElja2pirLG21ZYab2ha8JpKhUjRSrStWhDRYpFLvYEQLgUFGm/A2z/2oh6n5zC385295szvl5yc2d9eZ631TfLMnL2evb4NAAAAAADsO7Yu+wSq6tQkpybJUUcdteSzAQD4SdvR2FujAAANeElEQVROO2fZp7Bb9rXzBQAAAGD/MXIp113S3W/v7u3dvf3www9f9ukAAAAAAAAAAyy9mAQAAAAAAAA2P8UkAAAAAAAAMNywYrKqzkzy2SSPrqprqurFo44FAAAAAAAAzNvWUTvu7pNH7RsAAAAAAADYt1jKFQAAAAAAABhOMQkAAAAAAAAMp5gEAAAAAAAAhlNMAgAAAAAAAMMpJgEAAAAAAIDhFJMAAAAAAADAcIpJAAAAAAAAYDjFJAAAAAAAADCcYhIAAAAAAAAYTjEJAAAAAAAADKeYBAAAAAAAAIZTTAIAm8a2087JttPOmc1+AAAAAIAfU0wCAAAAAAAAwykmAQAAAAAAgOEUkwAAAAAAAMBwikkAAAAAAABgOMUkAAAAAAAAMJxiEgAAAAAAABhOMQkAAAAAAAAMp5gEAAAAAAAAhlNMAgAAAAAAAMMpJgEAAAAAAIDhFJMAAAAAAADAcIpJAAAAAAAAYDjFJAAAAAAAADCcYhIAAAAAAAAYTjEJAAAAAAAADKeYBAAAAAAAAIZTTAIA7Me2nXbOsk8BAAAAgP2EYhIAAAAAAAAYTjEJAAAAAAAADKeYBAAAAAAAAIZTTAIAAAAAAADDKSYBAAAAAACA4RSTAAAAAAAAwHCKSQAAAAAAAGA4xSQAAAAAAAAwnGISAAAAAAAAGE4xCQAAAAAAAAynmAQAAAAAAACGU0wCAAAAAAAAwykmAQAAAAAAgOEUkwAAAAAAAMBwikkAAAAAAABgOMUkAAAAAAAAMJxiEgAAAAAAABhOMQkAAAAAAAAMp5gEAAAAAAAAhlNMAgAAAAAAAMMpJgEAAAAAAIDhFJMAAAAAAADAcIpJAAAAAAAAYDjFJAAAAAAAADCcYhIAAAAAAAAYTjEJAAAAAAAADKeYBAAAAAAAAIZTTAIAAAAAAADDDS0mq+oZVXV5VV1VVaeNPBYAAAAAAAAwX8OKyarakuRtSZ6Z5NgkJ1fVsaOOBwAAAAAAAMzXyDsmj0tyVXd/rbt/mOSsJM8ZeDwAAAAAAABgpkYWk0ckuXrF42umMQAAAAAAAGA/U909ZsdVJyZ5ene/ZHr8oiTHdffLd9ju1CSnTg8fneTyISfE7jgsyU3LPgmYOTmBtckHrE422N/JAKxNPmB1sgG7RlZgbfKxcR7e3YfvbKOtA0/gmiRHrnj8sCTX7rhRd789ydsHnge7qaou6u7tyz4PmDM5gbXJB6xONtjfyQCsTT5gdbIBu0ZWYG3yMT8jl3K9MMnRVfWIqrp3kpOSnD3weAAAAAAAAMBMDbtjsrvvqKqXJTkvyZYk7+rur4w6HgAAAAAAADBfI5dyTXefm+TckcdgCEvrws7JCaxNPmB1ssH+TgZgbfIBq5MN2DWyAmuTj5mp7l72OQAAAAAAAACb3MjPmAQAAAAAAABIopjcFKrqyKr6VFVdVlVfqarfn8YfUFXnV9WV0/dDp/FjquqzVfWDqnr1iv08uqouWfF1a1W9Yo1jPqOqLq+qq6rqtBXjn1nx89dW1T+Mnj/sipnl5ClVdXFVXVpVZ1TV0GW1YWeWlI93VdUNVXXpDuMnTudwV1VtHzlv2Jn1ysb03CunfVxaVWdW1U+tccxTpv1eWVWnrBh/fVVdXVW3j5wzrDSzDHy8qr407eP0qtoycu6wMzPLxwXT6467fwd70Mi5wz2ZSzaq6r47vDa5qareMnr+sKvmkpVp/AVV9eVpH28cOW/YFUvKx8er6jtV9bEdxl9Wi2u7XVWHjZrz/sZSrptAVT00yUO7++Kqum+SLyR5bpLfTHJzd7+hFqXIod39mulFysOnbW7p7jetss8tSb6d5And/c1VnrsiyVOTXJPkwiQnd/d/7rDdh5N8tLvfu74zht03l5wk+WqSbyY5vruvqKrXJflmd79zyMRhF2x0PqbnfyXJ7Une290/u2L8MUnuSvK3SV7d3Ret83Rhl61XNqrqiCT/kuTY7v5eVX0gybnd/Z4djveAJBcl2Z6kp+P9QnffUlVPzOL/jyu7+5Dhk4fMLgP36+5bq6qSfCjJB7v7rOF/CbCGmeXjgvi9iZmYUzZ22O4LSV7Z3Z8eNXfYHXPJShY3Ln0xi9zcWFVnZPE6/ZOD/wpgTRudj2nb45MclOS3u/tZK8Yfn+SWJBck2d7dN42a9/7EHZObQHdf190XT3++LcllSY5I8pwkZ0ybnZFFMNPdN3T3hUl+dA+7PT7Jf612MTnJcUmu6u6vdfcPk5w1Hev/TP9gPCWJOyaZhRnl5IFJftDdV0zbnZ/k1/ZqcrCXlpCPTBcEbl5l/LLuvnxP5wLraZ2zsTXJfWpxl/xBSa5dZZunJzm/u2+eLqadn+QZ074/193XrdvkYBfMLAO3rtjPvbO4oAZLM6d8wJzMMRtVdXSSByX5zF5OD9bNjLLyyCRXdPeN03afiOtULNkS8pGpjL9tlfEvdvc39mpC/D+KyU2mqrYleXySzyd58N0XsKbvu7Ocy0lJzlzjuSOSXL3i8TXT2ErPS/LJFRcQYDaWnJObkhxQP16i8vlJjtyNY8JQG5QP2OfsTTa6+9tJ3pTkW0muS/Ld7v6nVTbdld+xYCnmkIGqOi/JDVlcMPjQHk4F1t0c8pHk3bVYrvKPpjuLYelmko1ksXrR+7stG8c8LTkrVyU5pqq2TcXNc+M6FTOyQflggykmN5GqOiTJh5O8Ym8Kwaq6d5JnJ/ngWpusMrbjL3cnxwVpZmjZOZleCJ2U5M+r6t+zuLB2x56eB6ynDcwH7FP2NhvT5148J8kjkvx0koOr6jdW23SVMRfQWLq5ZKC7n57koUkOzGJ1Fli6meTj17v755I8afp60e6eB6y3mWTjbt40yWwtOyvT3ZMvTfL+LO4q/kZcp2ImNjAfbDDF5CZRVQdkEdK/6+6PTMPXT+sx370u8w27uLtnJrm4u6+ffvbI+vGHhf9OFu+oWfnOmYdlxS3QVfXALJaxPGdv5gTrbS456e7PdveTuvu4JJ9OcuXezg321gbnA/YZ65SNX03y9e6+sbt/lOQjSX6pqp6wIhvPzk5+x4JlmFsGuvv7Sc7ODh8lAcswl3xMdwPcvdTZ32fxehyWZi7ZmI712CRbu/sL6zI5WEdzyUp3/2N3P6G7fzHJ5XGdihnY4HywwRSTm8C0TMs7k1zW3W9e8dTZSU6Z/nxKko/u4i5/4m7H7r66ux83fZ2e5MIkR1fVI6a7Yk6ajnW3E5N8bLpoALMwp5zU4gOZU1UHJnlNktP3fGaw95aQD9gnrGM2vpXkiVV10LTP46d9fn5FNs5Ocl6Sp1XVodM7O582jcFSzCUDVXXIigsQW5OckOSr6zVP2BMzysfWqjpsOqcDkjwryaXrNU/YXXPJxor9WNGLWZpTVlZcpzo0ye8mecf6zBL2zBLywQYry6vv+6rql7O41f4/ktw1Df9hFusufyDJUVmE8MTuvrmqHpLkoiT3m7a/Pcmx3X1rVR2UxXrjj+zu797DMU9I8pYkW5K8q7tfv+K5C5K8obs/vq4Thb0wp5xU1Z9lccHgXkn+prvfst7zhd2xpHycmeTJSQ5Lcn2S13b3O6vqeUn+KsnhSb6T5JJp6T7YcOucjT9J8oIslkX6YpKXdPcPVjnmb03HSJLXd/e7p/E3JnlhFsvPXJvkHd39x+s+aVhhLhmoqgcn+VgWS7huSfLPSV7Z3ZYZY2lmlI+Ds1iF5YAs8vGJJK/q7jsHTBt2ai7ZWPHc15Kc0N3e0MKszCkr0+vzx07jr+vus9Z7vrA7lpSPzyQ5JskhSf47yYu7+7yq+r0kf5DkIVncoXlud79kzMz3H4pJAAAAAAAAYDhLuQIAAAAAAADDKSYBAAAAAACA4RSTAAAAAAAAwHCKSQAAAAAAAGA4xSQAAAAAAAAwnGISAACAPVJVd1bVJVX1lar6UlW9qqru8XVmVW2rqhdu1DkCAAAwH4pJAAAA9tT3uvtx3f0zSZ6a5IQkr93Jz2xLopgEAADYD1V3L/scAAAA2AdV1e3dfciKx49McmGSw5I8PMn7khw8Pf2y7v63qvpcksck+XqSM5L8ZZI3JHlykgOTvK27/3bDJgEAAMCGUUwCAACwR3YsJqexW5Ick+S2JHd19/er6ugkZ3b39qp6cpJXd/ezpu1PTfKg7v7Tqjowyb8mObG7v76hkwEAAGC4rcs+AQAAADaVmr4fkOStVfW4JHcmedQa2z8tyc9X1fOnx/dPcnQWd1QCAACwiSgmAQAAWBfTUq53Jrkhi8+avD7JY5PcK8n31/qxJC/v7vM25CQBAABYmnst+wQAAADY91XV4UlOT/LWXnxmyP2TXNfddyV5UZIt06a3Jbnvih89L8lLq+qAaT+PqqqDAwAAwKbjjkkAAAD21H2q6pIslm29I8n7krx5eu6vk3y4qk5M8qkk/zONfznJHVX1pSTvSfIXSbYlubiqKsmNSZ67URMAAABg49TijawAAAAAAAAA41jKFQAAAAAAABhOMQkAAAAAAAAMp5gEAAAAAAAAhlNMAgAAAAAAAMMpJgEAAAAAAIDhFJMAAAAAAADAcIpJAAAAAAAAYDjFJAAAAAAAADDc/wKZynMDJQ+SNQAAAABJRU5ErkJggg==">
            <a:extLst>
              <a:ext uri="{FF2B5EF4-FFF2-40B4-BE49-F238E27FC236}">
                <a16:creationId xmlns:a16="http://schemas.microsoft.com/office/drawing/2014/main" id="{F7AE49BF-C8FB-45EE-9C71-FB860C5F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33" y="4292849"/>
            <a:ext cx="6588562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FD71DF-F828-4843-A9D6-BAAFAB326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34" y="2289922"/>
            <a:ext cx="658856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2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C0722-325E-4851-9706-803C1293C0AA}"/>
              </a:ext>
            </a:extLst>
          </p:cNvPr>
          <p:cNvSpPr txBox="1"/>
          <p:nvPr/>
        </p:nvSpPr>
        <p:spPr>
          <a:xfrm>
            <a:off x="454897" y="552738"/>
            <a:ext cx="36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Main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A6AA4-FEC4-433E-A53B-757E624E8B06}"/>
              </a:ext>
            </a:extLst>
          </p:cNvPr>
          <p:cNvSpPr txBox="1"/>
          <p:nvPr/>
        </p:nvSpPr>
        <p:spPr>
          <a:xfrm>
            <a:off x="4247103" y="556960"/>
            <a:ext cx="36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Side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5F4A2-5075-49CC-94BC-3E14D7082FE4}"/>
              </a:ext>
            </a:extLst>
          </p:cNvPr>
          <p:cNvSpPr txBox="1"/>
          <p:nvPr/>
        </p:nvSpPr>
        <p:spPr>
          <a:xfrm>
            <a:off x="8039309" y="552738"/>
            <a:ext cx="36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Ad Hoc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649F5-7B47-42B4-B4E3-DD7BEF14FAB3}"/>
              </a:ext>
            </a:extLst>
          </p:cNvPr>
          <p:cNvSpPr txBox="1"/>
          <p:nvPr/>
        </p:nvSpPr>
        <p:spPr>
          <a:xfrm>
            <a:off x="454897" y="922070"/>
            <a:ext cx="3697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culture-and-management</a:t>
            </a:r>
          </a:p>
          <a:p>
            <a:r>
              <a:rPr lang="en-PH" dirty="0"/>
              <a:t>external-affairs</a:t>
            </a:r>
          </a:p>
          <a:p>
            <a:r>
              <a:rPr lang="en-PH" dirty="0"/>
              <a:t>finance-and-marketing</a:t>
            </a:r>
          </a:p>
          <a:p>
            <a:r>
              <a:rPr lang="en-PH" dirty="0"/>
              <a:t>internal-affairs</a:t>
            </a:r>
          </a:p>
          <a:p>
            <a:r>
              <a:rPr lang="en-PH" dirty="0"/>
              <a:t>machine-learning</a:t>
            </a:r>
          </a:p>
          <a:p>
            <a:endParaRPr lang="en-PH" dirty="0"/>
          </a:p>
          <a:p>
            <a:r>
              <a:rPr lang="en-PH" dirty="0"/>
              <a:t>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0193B-82A4-408C-8E5D-31999CBD1227}"/>
              </a:ext>
            </a:extLst>
          </p:cNvPr>
          <p:cNvSpPr txBox="1"/>
          <p:nvPr/>
        </p:nvSpPr>
        <p:spPr>
          <a:xfrm>
            <a:off x="8039309" y="922070"/>
            <a:ext cx="3697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engineering</a:t>
            </a:r>
          </a:p>
          <a:p>
            <a:r>
              <a:rPr lang="en-PH" dirty="0"/>
              <a:t>interns</a:t>
            </a:r>
          </a:p>
          <a:p>
            <a:r>
              <a:rPr lang="en-PH" dirty="0" err="1"/>
              <a:t>misc</a:t>
            </a:r>
            <a:r>
              <a:rPr lang="en-PH" dirty="0"/>
              <a:t> (miscellaneous)</a:t>
            </a:r>
          </a:p>
          <a:p>
            <a:r>
              <a:rPr lang="en-PH" dirty="0"/>
              <a:t>security</a:t>
            </a:r>
          </a:p>
          <a:p>
            <a:endParaRPr lang="en-PH" dirty="0"/>
          </a:p>
          <a:p>
            <a:r>
              <a:rPr lang="en-PH" dirty="0"/>
              <a:t>Projects:</a:t>
            </a:r>
          </a:p>
          <a:p>
            <a:r>
              <a:rPr lang="en-PH" dirty="0"/>
              <a:t>the rest from 01-74 (excluding main and side projects)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F13E2-2F3C-47E8-9FB9-CC9E30E65126}"/>
              </a:ext>
            </a:extLst>
          </p:cNvPr>
          <p:cNvSpPr txBox="1"/>
          <p:nvPr/>
        </p:nvSpPr>
        <p:spPr>
          <a:xfrm>
            <a:off x="4160156" y="805957"/>
            <a:ext cx="3697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/>
              <a:t>datascience</a:t>
            </a:r>
            <a:endParaRPr lang="en-PH" sz="1600" dirty="0"/>
          </a:p>
          <a:p>
            <a:r>
              <a:rPr lang="en-PH" sz="1600" dirty="0"/>
              <a:t>events</a:t>
            </a:r>
          </a:p>
          <a:p>
            <a:r>
              <a:rPr lang="en-PH" sz="1600" dirty="0"/>
              <a:t>recruitment</a:t>
            </a:r>
          </a:p>
          <a:p>
            <a:endParaRPr lang="en-PH" sz="1600" dirty="0"/>
          </a:p>
          <a:p>
            <a:r>
              <a:rPr lang="en-PH" sz="1600" dirty="0"/>
              <a:t>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/>
              <a:t>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/>
              <a:t>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/>
              <a:t>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/>
              <a:t>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/>
              <a:t>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/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/>
              <a:t>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/>
              <a:t>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/>
              <a:t>73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02672-3BAE-4207-9253-B746CD0A072D}"/>
              </a:ext>
            </a:extLst>
          </p:cNvPr>
          <p:cNvSpPr txBox="1"/>
          <p:nvPr/>
        </p:nvSpPr>
        <p:spPr>
          <a:xfrm>
            <a:off x="360485" y="4560831"/>
            <a:ext cx="11376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Above is the deduced company structure. These are all based on the logs: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Main projects have a lot of hours logged and a lot of users logging-in in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Side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Ad hoc projects may be new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all admin projects (the ones with no ‘project-##’) are company-intrinsic duties </a:t>
            </a:r>
          </a:p>
          <a:p>
            <a:pPr lvl="1"/>
            <a:r>
              <a:rPr lang="en-PH" dirty="0"/>
              <a:t>which also have varying number of log-in hours and users</a:t>
            </a:r>
          </a:p>
        </p:txBody>
      </p:sp>
    </p:spTree>
    <p:extLst>
      <p:ext uri="{BB962C8B-B14F-4D97-AF65-F5344CB8AC3E}">
        <p14:creationId xmlns:p14="http://schemas.microsoft.com/office/powerpoint/2010/main" val="373647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BE5C-F82F-4313-94CB-B39B202E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PH" b="1" dirty="0"/>
              <a:t>INSIGHT #3:</a:t>
            </a:r>
            <a:br>
              <a:rPr lang="en-PH" dirty="0"/>
            </a:br>
            <a:r>
              <a:rPr lang="en-PH" dirty="0"/>
              <a:t>user shifts</a:t>
            </a:r>
          </a:p>
        </p:txBody>
      </p:sp>
      <p:pic>
        <p:nvPicPr>
          <p:cNvPr id="5122" name="Picture 2" descr="data:image/png;base64,iVBORw0KGgoAAAANSUhEUgAAAZUAAAEJCAYAAABc/7oDAAAABHNCSVQICAgIfAhkiAAAAAlwSFlzAAALEgAACxIB0t1+/AAAADl0RVh0U29mdHdhcmUAbWF0cGxvdGxpYiB2ZXJzaW9uIDMuMC4zLCBodHRwOi8vbWF0cGxvdGxpYi5vcmcvnQurowAAIABJREFUeJzt3XmYXFWd//H3p7dsZCM0WxYSJIiIyBIWxQ0Z2QaBURlBRyKimVEUHHRUht8MDMqI47iBIwoaQMcBEReiooiKgw5rQDAsCpE1BEIgZCPppJfv749zKima7qTSqeq61f15PU8/Vffce6tO3e6+3zq7IgIzM7NqaKp3BszMbOhwUDEzs6pxUDEzs6pxUDEzs6pxUDEzs6pxUDEzs6pxUDEzs6pxUDEzs6pxUDEzs6ppqXcGBtt2220X06dPr3c2zMwayp133vlsRLRv7rhhF1SmT5/O/Pnz650NM7OGIumxSo5z9ZeZmVWNg4qZmVWNg4qZmVWNg4qZmVWNg4qZmVWNg4qZmVWNg4o1rMXL1zJ77u2sXtdV76yYWeagYg3rizc8yP8+uJTrFjxV76yYWeagYg0rot45MLPeHFSsYQUpqqjO+TCzjRxUrOFJDitmRVGzoCJprqRnJN3bx76PSwpJ2+VtSbpQ0kJJf5S0X9mxsyU9lH9ml6XvL2lBPudC+c4y/Lj6y6xwallSuRw4sneipKnAW4DHy5KPAmbmnznAxfnYbYFzgIOAA4FzJE3M51ycjy2d95L3sqGtFFP8bcKsOGoWVCLiJmBZH7u+BHyCF3/PPA74diS3AhMk7QQcAdwQEcsi4nngBuDIvG9cRNwSEQF8Gzi+Vp/Fis1lVLPiGNQ2FUnHAk9GxD29dk0GnijbXpTTNpW+qI90G0bC3b/MCmfQ1lORNBo4Gzi8r919pMUA0vt77zmkqjKmTZu22bxaY9hQ/eWSillhDGZJ5WXADOAeSY8CU4C7JO1IKmlMLTt2CrB4M+lT+kjvU0RcEhGzImJWe/tmFy6zBiO3qpgVxqAFlYhYEBHbR8T0iJhOCgz7RcTTwDzg5NwL7GBgRUQ8BVwPHC5pYm6gPxy4Pu9bJeng3OvrZODawfosVgyu/TIrnlp2Kb4SuAV4uaRFkk7dxOHXAQ8DC4FLgQ8BRMQy4NPAHfnnvJwG8EHgm/mcvwA/r8XnsOJz9ZdZcdSsTSUiTtrM/ullzwM4rZ/j5gJz+0ifD+y1dbk0M7Nq8oh6a1iu/TIrHgcVa1juUmxWPA4q1rA2dil2o4pZUTioWMNzSDErDgcVa1yu/TIrHAcVa1gb1lNxUcWsMBxUrOF5RL1ZcTioWMNy5y+z4nFQsYZVCiqu/jIrDgcVMzOrGgcVMzOrGgcVa1gben/VOR9mtpGDijU8t6mYFYeDijWsjb2/HFXMisJBxRqWexSbFY+DijUsdyk2K55arvw4V9Izku4tS/u8pD9J+qOkH0maULbvLEkLJf1Z0hFl6UfmtIWSPlWWPkPSbZIekvQ9SW21+ixWbI4pZsVRy5LK5cCRvdJuAPaKiL2BB4GzACTtCZwIvDKf8zVJzZKagf8CjgL2BE7KxwJ8DvhSRMwEngc2tVyxDUmuADMrmn6XE5a036ZOjIi7NrP/JknTe6X9smzzVuAd+flxwFURsQ54RNJC4MC8b2FEPJzzdBVwnKQHgDcD78rHXAGcC1y8qTzZ0LKx+stlFbOi2NQa9V/IjyOBWcA9pJqGvYHbgNdt5Xu/D/hefj6ZFGRKFuU0gCd6pR8ETAKWR0RXH8e/hKQ5wByAadOmbWW2rWgcUsyKo9/qr4g4NCIOBR4D9ouIWRGxP7AvsHBr3lTS2UAX8N1SUl9ZGEB6nyLikpz/We3t7VuaXTMzq9CmSiole0TEgtJGRNwraZ+BvqGk2cAxwGGxcZHxRcDUssOmAIvz877SnwUmSGrJpZXy422YcIuKWfFU0lD/gKRvSnqTpDdKuhR4YCBvJulI4JPAsRGxpmzXPOBESSMkzQBmArcDdwAzc0+vNlJj/rwcjG5kY5vMbODageTJGp+bVMyKo5KgcgpwH3AG8FHg/py2SZKuBG4BXi5pkaRTga8CY4EbJN0t6esAEXEfcHV+7V8Ap0VEdy6FfBi4nhTIrs7HQgpOZ+ZG/UnAtyr8zDZElAq6DipmxbHZ6q+I6Mg3/+si4s+VvnBEnNRHcr83/og4Hzi/j/TrgOv6SH+YjT3EbBhy9ZdZ8Wy2pCLpWOBuUgkCSftImlfrjJlVyssJmxVHJdVf55BKBMsBIuJuYHoN82RWkQ3dPBxTzAqjkqDSFRErap4Tsy3k6i+z4qmkS/G9kt4FNEuaCZwO3FzbbJlt3oaG+jrnw8w2qqSk8hHSnFzrgCuBlaReYGaF4GlazIqjkt5fa4Cz84+ZmVm/NhtUJP2El1ZfrwDmA9+IiI5aZMysUi6nmBVHJdVfDwOrgUvzz0pgCbB73jYzMwMqa6jfNyLeULb9E0k3RcQbJN3X71lmNRbu/mVWOJWUVNolbZgvPj/fLm+ur0muzCoQeJoWs6KppKTyMeD3kv5Cqr6eAXxI0hjS4lhmdeUR9WbFUUnvr+vy+JQ9SEHlT2WN81+uZebMNmXjyo/1zYeZbVRJ76+39UraVdIKYEFEPFObbJltnttUzIqnkuqvU4HXAL8hlVTeRFr6d3dJ50XEd2qXPbPNc0HFrDgqCSo9wCsiYgmApB2Ai0lrxd8EOKhYXZQa6h1VzIqjkt5f00sBJXsG2D0ilgGd/Z0kaa6kZyTdW5a2raQbJD2UHyfmdEm6UNJCSX+UtF/ZObPz8Q/lpYhL6ftLWpDPuVCeq2PYcfWXWfFUElR+J+mn+eY+m7T0702599fyTZx3OXBkr7RPAb+OiJnAr/M2wFGkJYRnAnNIJSEkbUuaev8g0vT755QCUT5mTtl5vd/LzMwGWSVB5TTgMmAfYF9SN+LTIuKFiDi0v5Mi4iZgWa/k49jYDfkK4Piy9G9HciswQdJOwBHADRGxLCKeB24Ajsz7xkXELXm9+m+XvZYNNy6xmBVGJV2KQ9LvSQMdA7g9YsAVDztExFP5dZ+StH1Onww8UXbcopy2qfRFfaT3SdIcUqmGadOm9XeYNRjHErPiqWQ54b8FbgfeAfwtcJukd1Q5H321h8QA0vsUEZdExKyImNXe3j7ALFrhOKqYFU4lvb/OBg4ojUmR1A78CrhmAO+3RNJOuZSyE6nRH1JJY2rZcVOAxTn9Tb3Sf5vTp/RxvJmZ1VElbSpNvQY5PlfheX2ZB5R6cM0Gri1LPzn3AjsYWJGrya4HDpc0MTfQHw5cn/etknRw7vV1ctlr2TBR6lLsAotZcVRSUvmFpOtJqz4CvBO4bnMnSbqSVMrYTtIiUi+uC4CrJZ0KPA6ckA+/DjgaWAisAU4BiIhlkj4N3JGPOy93ZQb4IKmH2Sjg5/nHhhF3KTYrnkoa6v9J0tuBQ0htGZdExI8qOO+kfnYd1sexQepl1tfrzAXm9pE+H9hrc/kwM7PBU0lJhYj4AfCDGufFbIuUCiousZgVR79BRdIq+q6uFqlwMa5muTKrwMB7tptZrfQbVCJi7GBmxMzMGt9Ae3GZ1d2G6i/3/zIrDAcVMzOrGgcVMzOrmkqmaRkjqSk/313SsZJaa581s00rtdO7vd6sOCopqdwEjJQ0mTRd/SmkQYdmdeVYYlY8lQQVRcQa4G3ARRHxN8Cetc2WWQVcRDErnIqCiqTXAO8GfpbTKho0aWZmw0slQeUM4CzgRxFxn6RdgRtrmy2zzYtej2ZWf5sscUhqBt4aEceW0iLiYeD0WmfMbHNc+2VWPJssqUREN7D/IOXFzMwaXCVtI3+QNA/4PvBCKTEiflizXJlVYMN6Ki6ymBVGJUFlW9LCXG8uSwvAQcXqyrHErHgqWU/llGq/qaR/BN5PCk4LSGNfdgKuIgWxu4D3RMR6SSOAb5Oq4Z4D3hkRj+bXOQs4FegGTo+I66udVzMzq9xmg4qky+ijg01EvG8gb5gHUZ4O7BkRayVdDZxIWvnxSxFxlaSvk4LFxfnx+YjYTdKJwOeAd0raM5/3SmBn4FeSds/tQDaMuMBiVhyVdCn+KWl8ys9II+rHAau38n1bgFGSWoDRwFOk6rVr8v4rgOPz8+PyNnn/YXld+uOAqyJiXUQ8QlqK+MCtzJc1EFd/mRVPJdVfL1rxMa89/6uBvmFEPCnpP0lr1K8FfgncCSyPiK582CJgcn4+GXgin9slaQUwKaffWvbS5eeYmVkdDGSW4pnAtIG+oaSJpFLGDFK11RjgqD4OLX0PVT/7+kvv6z3nSJovaf7SpUu3PNNWSPGSJ2ZWb5XMUrxK0srSI/AT4JNb8Z5/BTwSEUsjopPUi+y1wIRcHQYwBVicny8Cpua8tADjgWXl6X2c8yIRcUlEzIqIWe3t7VuRdSsSdyU2K57NBpWIGBsR48oed+9dJbaFHgcOljQ6t40cBtxPmvrlHfmY2cC1+fm8vE3e/5tId5N5wImSRkiaQSpB3b4V+TIzs61U0cSQko4F3pA3fxsRPx3oG0bEbZKuIXUb7gL+AFxC6ghwlaTP5LRv5VO+BXxH0kJSCeXE/Dr35Z5j9+fXOc09v8zM6quSLsUXAAcA381JZ0g6JCLOGuibRsQ5wDm9kh+mj95bEdEBnNDP65wPnD/QfFhj27BIlxtVzAqjkpLK0cA+EdEDIOkKUkliwEHFrBocTMyKp9LeXxPKno+vRUbMzKzxVVJS+SxpUskbSd1434BLKVYg7gRmVhyVDH68UtJvSe0qAj4ZEU/XOmNmm+NgYlY8lVZ/NQHPAs8Du0t6w2aONzOzYaiS3l+fA94J3Af05OQAbqphvsw2a8Nywi6xmBVGJW0qxwMvj4h1tc6M2ZbwiHqz4qmk+uthoLXWGTEzs8bXb0lF0kWkGoY1wN2Sfg1sKK1ExOm1z55Z/1xOMSueTVV/zc+Pd5Lm2TIrlnjRg5kVQL9BJSKu6G+fWRE4mJgVz0DWUzEzM+uTg4o1PPcCMyuOfoOKpO/kxzMGLztmlXMwMSueTZVU9pe0C/A+SRMlbVv+M1gZNDOzxrGp3l9fB34B7ErqAVa+JnzkdLO6iV6PZlZ//ZZUIuLCiHgFMDcido2IGWU/WxVQJE2QdI2kP0l6QNJrcgnoBkkP5ceJ+VhJulDSQkl/lLRf2evMzsc/JGl2/+9oQ5Frv8yKp5I16j8o6dWSPpx/9q7C+34F+EVE7AG8GngA+BTw64iYCfw6bwMcRVp/fiYwB7gYIFfBnQMcRFox8pxSIDIzs/rYbFCRdDppKeHt8893JX1koG8oaRxpTZZvAUTE+ohYDhwHlMbGXEGac4yc/u1IbgUmSNoJOAK4ISKWRcTzwA3AkQPNlzWe0sqPLrGYFUclE0q+HzgoIl6ADbMW3wJcNMD33BVYClwm6dWk9pozgB0i4imAiHhK0vb5+MnAE2XnL8pp/aW/hKQ5pFIO06ZNG2C2rWgcTMyKp5JxKgK6y7a7eXGj/ZZqAfYDLo6IfYEX2FjV1d/79xabSH9pYsQlETErIma1t7dvaX7NzKxClQSVy4DbJJ0r6VzgVnLV1QAtAhZFxG15+xpSkFmSq7XIj8+UHT+17PwpwOJNpNsw4ZKKWfFU0lD/ReAUYBlp5cdTIuLLA33DvBTxE5JenpMOA+4nTVpZ6sE1G7g2P58HnJx7gR0MrMjVZNcDh+cxNBOBw3OaDTuOLmZFUUmbChFxF3BXFd/3I6QG/zbSei2nkALc1ZJOBR4HTsjHXgccDSwkTcN/Ss7TMkmfBu7Ix50XEcuqmEczM9tCFQWVaouIu4FZfew6rI9jAzitn9eZC8ytbu7MzGygPKGkNazS3F9uWzErjk0GFUnNkn41WJkx2xKOJWbFs8mgEhHdwBpJ4wcpP2Zm1sAqaVPpABZIuoE0pgTwGvVWf+HlhM0Kp5Kg8rP8Y1Yo4XBiVjibDSoRcYWkUcC0iPjzIOTJzMwaVCUTSr4VuJu0tgqS9pE0r9YZM9sc9/oyK55KuhSfS5pafjlsGGMyo4Z5MqvIhkW6HFzMCqOSoNIVESt6pfnf2MzMXqKShvp7Jb0LaJY0EzgduLm22TIzs0ZUSUnlI8ArgXXAlcBK4KO1zJRZJTZ2KXbB2awoKun9tQY4Oy/OFRGxqvbZMjOzRlRJ768DJC0A/kgaBHmPpP1rnzWzzXEJxaxoKmlT+RbwoYj4HYCk15EW7tq7lhkz25wN1V+OLWaFUUmbyqpSQAGIiN8DrgKzunMsMSuefoOKpP0k7QfcLukbkt4k6Y2Svgb8dmvfOM+A/AdJP83bMyTdJukhSd/LC3ghaUTeXpj3Ty97jbNy+p8lHbG1eTIzs62zqeqvL/TaPqfseTW+JJ4BPACMy9ufA74UEVdJ+jpwKnBxfnw+InaTdGI+7p2S9gROJPVM2xn4laTd88zKNgxsWE+lzvkws436DSoRcWit3lTSFOCvgfOBMyUJeDPwrnzIFaSR/BcDx+XnANcAX83HHwdcFRHrgEckLSSN/L+lVvm2YnEwMSuezTbUS5oAnAxMLz9+K6e+/zLwCWBs3p4ELI+Irry9CJicn08Gnsjv2SVpRT5+MnBr2WuWn9P7M8wB5gBMmzZtK7JtZmabUklD/XWkgLIAuLPsZ0AkHQM8ExHlr6E+Do3N7NvUOS9OjLgkImZFxKz29vYtyq8Vl3t9mRVPJV2KR0bEmVV8z0OAYyUdDYwktal8GZggqSWXVqYAi/Pxi4CpwCJJLcB4YFlZekn5OTaMhKOLWWFUUlL5jqQPSNpJ0raln4G+YUScFRFTImI6qaH9NxHxbuBG4B35sNnAtfn5vLxN3v+bSHeRecCJuXfYDGAmcPtA82VmZluvkpLKeuDzwNmUzTYO7FrlvHwSuErSZ4A/kAZdkh+/kxvil5ECERFxn6SrgfuBLuA09/waXlxCMSueSoLKmcBuEfFstd88In5LHvMSEQ+Tem/1PqYDOKGf888n9SCzYcghxax4Kqn+ug9YU+uMmJlZ46ukpNIN3C3pRtL098BWdyk223ouqpgVTiVB5cf5x6xQvJywWfFUsp7KFYOREbMt5YZ6s+KpZET9I/RR0RAR1e79ZWZmDa6S6q9ZZc9HknpiDXicilm1uJxiVjyb7f0VEc+V/TwZEV8mTf5oVldeo96seCqp/tqvbLOJVHIZ28/hZmY2jFVS/VW+rkoX8CjwtzXJjZmZNbRKen/VbF0Vs61RqvZyJzCz4qik+msE8HZeup7KebXLlpmZNaJKqr+uBVaQ1lBZt5ljzQaNSyhmxVNJUJkSEUfWPCdmW8gj6s2Kp5IJJW+W9Kqa58TMzBpeJSWV1wHvzSPr15GW8Y2I2LumOTPbHJdQzAqnkpLKUaRVFQ8H3gockx8HRNJUSTdKekDSfZLOyOnbSrpB0kP5cWJOl6QLJS2U9MfycTOSZufjH5I0u7/3tKFpQ++vOufDzDaqpEvxY1V+zy7gYxFxl6SxwJ2SbgDeC/w6Ii6Q9CngU6TVIEtBbSZwEHAxcFBe0vgc0mDMyK8zLyKer3J+raDclmJWPJWUVKoqIp6KiLvy81XAA8Bk4DigNCPyFcDx+flxwLcjuRWYIGkn4AjghohYlgPJDYA7FJiZ1dGgB5VykqYD+wK3ATtExFOQAg+wfT5sMvBE2WmLclp/6WZmVid1CyqStgF+AHw0IlZu6tA+0mIT6X291xxJ8yXNX7p06ZZn1gppY5di14OZFUVdgoqkVlJA+W5E/DAnL8nVWuTHZ3L6ImBq2elTgMWbSH+JiLgkImZFxKz29vbqfRAzM3uRQQ8qkgR8C3ggIr5YtmseUOrBNZs0kr+UfnLuBXYwsCJXj10PHC5pYu4pdnhOs2HCJRSz4qlknEq1HQK8B1gg6e6c9s/ABcDVkk4FHictBgZwHXA0sBBYA5wCEBHLJH0auCMfd15ELBucj2BFEL0ezaz+Bj2oRMTv6bs9BOCwPo4P4LR+XmsuMLd6uTMzs61R195fZlvDtV9mxeOgYo3PwcWsMBxUzMysahxUzMysahxUzMysahxUrOGFG1XMCsNBxczMqsZBxczMqsZBxRqex6uYFYeDipmZVY2DipmZVY2DijU8136ZFYeDipmZVY2DipmZVY2DijU89/4yKw4HFTMzq5p6rPxYVZKOBL4CNAPfjIgL6pwlM6uxnp5AgmUvrOfBJat5YtkaDt1je0a0NnHvkyvYrX0bfv2nZ3j5jmO5f/FKDpi+LV+9cSHvfe0ujB/Vytr1Pey58zhu/suzPPbcGo7ZeycmjG6r98caEho6qEhqBv4LeAuwCLhD0ryIuL/a7/Xs6nVMGtPGuq4eVq7tZOKYNlqbU0GvpydoakqLWXZ199DS7AKgDU/dPUF3T/Dk8rXsPGEkP1/wNIfusT3Pv7Ce7ceN4OGlL7BmfTfTJ42mJ0CCH//hSb5/5yLesf8Upk8agwR/fnoVq9d10dIkrr17MU8uXwtA+9gR7DxhFPc8sXxA+fvJPYv7TP9/P753w/MJo1tZvqaTA2dsywNPrWRVRxcA//DGl7H92BE8vmwNu22/Db/981L+7uBptDQ18YO7FvHk82s5cq8dGdXWTFtzE08uX8uqjk5OmDWVS296mMkTR7G6o4vV67rYb9pEpkwcxdLV6zj/Zw9w4oHTuO3h52hraeLux5ezal16z6P22pFXT53AirWd3L94Ja3N4nW7bcdDz6zm8WVr2G6bEUyeMIrfPbSUQ/fYnkeefYGnVnQw5/W78tSKtXT1BG0tTfzmgWcI4KKT9mXMiNre9hUNXCEt6TXAuRFxRN4+CyAiPtvfObNmzYr58+dv0ftEBG/96u9Z+Mxq2pqbWNnRRVtzE9uOaeOZVR30BOw4biRr1nexsqOL5iaxx45jeWjJasaNamF0WwtBIER3T9DUBNuObiOAngi6e6Czu4enlq9lRGv6gxzV1kxndw8jW5tZ39XDuq5uJo5uo62liYh0Xvnj+u4eBIxsbc6vGXTnx67u9J7jRrZuCHhRdn5PpO3Sa228vvkxr/6sXotAKyeo9/H5sfS5Ort76OzqobMn6OnZOP3j6LZmImBtZzdr13fT2izGj25l/KhW1qzvprtn03+bjz23Bkg3gdGtzYxobaa5SSxf08n4US20NDXR1CSam9JnWL2ui+Vr1jO6rYURLU1Evg4jW5vp6glWd3QxblQLHZ09tDSLbUa0sL6rh54Ilq/pZH13D80STU2iozP9PlZ1dLJ8bSejW5sZN6qVJomm/H4SNClfvbLnpfTSNWxSSouAp1d0MDK/1rqubtZ19gDQ1JTOaVZ63eYmpddT+nwv/Zvd9HZJS7M27C//m4Jef2MAQfq9RNDW3ERLc8pDV08P3d1BZ0+wdNW6Tf7OBtu/HLMnNz24lJ4I7n5i+YYAMVzd/a9vGXCJTNKdETFrc8c1dEkFmAw8Uba9CDio90GS5gBzAKZNm7bFbxIB733tDOY/uoxnV6d/mlUdXUyeOIqnV3TQ2tzEiJYm1nZ2c/sjyzjsFdvzwrpuxrS1MHFMK5Bu9s+uXseIlmaaJDq7e2gq3WjyjWHvKeNZ39XDqNZmVnZ0sqqji7EjWxjZ2syIliaeX9PJ+q4Xn5duUNDW0kxE0NHZnW4+TemnpSndBHt6glUdXXT2xItubOmGlh/zjbB0gyt9dtg4E/DG7Rfvp4/9zU3acPNpbW6itTnlqWTNum4kMbqtmZGtTXR2ByvWdrJibSejWptpbe4VxXrZZ+oE/vz0KmbuMJYRLU2s60rBa/yoVlav60oBtSdy4Ax2mTSaCaNbWd3RRVdPpOtHulG25iCyYm0no9o2BpkRLU00SYwb1cIL67sZ09ZMV3ewrruHnvz6O48fSUtzEyvXdtIdAWU34t435dKNOigF87SjFNh3mTSakS3p9z8i/94pe53unvIvA+kLSU8EfV2p3l8C6HVURPrikf4etPEx/02JjQGyFBRbm8WIluYNXxZ6AlqbNv69LXxmNT0RvGryeFZ2dPHk82t52fZjWLG2k/sWr2SXSWN4WfsYth3dxhW3PMbb959MZ1dw5+PPs2LNevadNpFXTR7P2s5upm47mgWLljNpmxHstfN4thvbxsiWZpas7GD/XSay4MkVTBozgmmTRr/oM0li7fpuRrY2IYlTXzfjJfsB1nf1IEFrcxPru3oIgpv/8hxTJoxi/KhW7np8OZO2aWPSmDaeXb2etZ3drO/q4Zo7n2DJynU8vaKDN+7eTltLEx2d3Xz/zkXsseNY2seOoK25id122Ibu7mDxirW0NDWxZn037WNHcPCu2/LgklWs7uhi2qQxdHR2c9djz3PoHtuzZGUH222TSkPtY0dw/+KV3P7IMvbceRzTJ42hSfD0yg4O2W07RrQ08Yt7n2bR82t55wFTeX7Neu54dBl7T5nA6NZmfvXAEk46cBp3PvY8r9+9nYNnbDsoVXyNXlI5ATgiIt6ft98DHBgRH+nvnIGUVMzMhrtKSyqNXvm/CJhatj0F6LvS1MzMaq7Rg8odwExJMyS1AScC8+qcJzOzYauh21QiokvSh4HrSV2K50bEfXXOlpnZsNXQQQUgIq4Drqt3PszMrPGrv8zMrEAcVMzMrGocVMzMrGoaepzKQEhaCjw2wNO3A56tYnaGCl+X/vna9M3XpX9FvTa7RET75g4adkFla0iaX8ngn+HG16V/vjZ983XpX6NfG1d/mZlZ1TiomJlZ1TiobJlL6p2BgvJ16Z+vTd98XfrX0NfGbSpmZlY1LqmYmVnVOKiYmVnVOKiYWU1IL10mzDYaqtfHQaWMpIMlTah3PopG0hhJB0oaWe+8FI2k5nrnoajCDbYvIWkbSe+R1E6+/w614OKgAkh6k6TFwP8DrpK0f73zVBSS3g08AvwrMFfSXnXOUmFI+gTwfUl/L2nHeuenKCSdLOlGSZ+R9Jp656coJB0DLADeAfwH8BEYesF32AcVSU3Am4EzIuIY4EbgPZKOyvuH1LeILZEXPns9cFS+Ng8BH5A0K+8fztfmFOBY4CLgEOCfJe2W9w3n63IAcCbwb8By4ExJR+d9w/1+syu5W3eEAAAPBElEQVTw7xFxHHApcJSkd8DQujZD5oNsCUnjJE0CiIge4ADSUsQAl5NunkdLGjvUvkVsjqTtSn/gEbEeeC2wQ959OfA08Pa8f7hdmzH5UaS/mc9HxI3AucBS4KMwLK/LqLLN3YFrI+K3wNeAH5JKuaX/tWFD0k6Sdi5Leg1pMUEi4mZSYPlE3h4y12bYBRVJZ5CCxtckfSUnXwrsK2lMRCwhLVO8HnhjnbI56CS1Svp34Neka3Nq3nU5cCRARDwC3A6MkXRQXTJaJ5L+FbhS0stz0FgMvBcgIh4GrgV2knRoPn5YlFYkvQ24XdJbc9Iy4O8AImIN8D3gSUkfy8cP+esiqUXSBaRaj0sl/Vve9T3gjLJDfwT8RdIHBjuPtTSsgoqkGcBRwF7A3wOvlvR3pBlBnwZOyof+CRgLKJ83pP8RcqPh5UA78NfAT4Bzc8P8/wIjc30wwJ9JJZf1dcjqoCurltiJ9C3zHXn7W8DoUhABFgE3A6+CoV9aKfufGAO8ALxb0siI+DnwiKQz8/4Avg7sI2nUMLgubcD5pJqPvYGPAX8jaWZE/Bh4OLfFQVp59xZg3FC6xwyroAKsBCYAoyNiOfBFUvXOGFLp5AhJr4yIlUAHMBWG/g0CWAdcFREfiIhFEfEz4P+AVwILgfnAybk6cBHQCuzc/8sNHRHRI6mF9HdzA9Au6dCIeAr4OfCP+bhl+ZhmGPpfRMr+J6YCVwKPAqfntPOB0ySNz8etJ7WvdAz16wJ0k0ok74+I9RHxJ1Lj/JF5/znAxyXtFhHrSNdvzVC6xwyLoFL2bXMb0rfJPQEiYh7pW9YepGqfPwLflHQZcARw2+DndnBJaspB9MaytO2BlwOPRsQK0j/JcuB/JP0YmAzcX4/8DrZ8fbqA+/LPk8Ab8zW6CuiS9J+SppJKKV0w9L+IlP1PPUX6AvZb4CBJe+TnPwAuz72/TgLGRVaH7A4KSc0R0Q08EBEdkprydZpIuu8QEfOBrwL/Iuk3wFuAe+qW6RoYkkFF0tsl7VMaQ1BqBIuIx4AVwH6SdsmHXwu8JyKWRcSnSd88bwMOiIg765D9mpJ0vKTJZY3xpWuzuuywVmBxRDyX962IiDmkbpA/j4iDcvvKkCLpLZLGlaflkkoz8OaIuIFUHfg2UqllBKl6Yx1wNfBgRFw0yNmuOUnHSppZnlbWsHwwcGNE/AKYBPyOVIV6NvBT4OOk+8yHBi/Hg0PSB5XGtm0PkAMKEbE2H9Kcr1MLZYtuRcR5pOvy9YjYJzfaDxlDZkLJXKyeBlxDquZ6jlT//wVgNXAWqSdKC/APwB0RMTefez3wkYh4sA5ZHxSSTgT+ifTNcjVwTURck28WbwW+FxFP5mPfArwzIt4v6T3AIxHx+3rlvdYkHQt8GZgH/EdELM7phwJLIuJ+SecCbcDxpNLt/cCHIuKFfOyospvJkCBpX+AK0v/RuRFxX04/AGiPiOsk/QOpV9Me+bQXgDMj4u587MiI6Bj83NeOpONJY9oeJ1X7TYyIUySNBc4Dvh0Rf8jH7gb8Z0QcL+ldwEjgv3PPyiFpSJRUJLXkYvXOwO0RcRjwL8A40j9DF3BlRNwXEfcAPyO1n3xd0rWkOt/H65X/WpP0SuBk4KN5vMliYHre3QX8uBRQsr8CtpH0P6QODS8MYnYHVS6ZzAbeFxEfLQsoY0hfUtZKGk26aR4IvA/4G9IXl2NLrzPUAkp2IvCViDihFFCy8UDp844kNUpfEBEHkf633lM6cAgGlJ1I7bD/GBFvI9V0rMi715G+lPyh7JTXAdtJ+gGptLZgKAcUACKiYX9IpY7/BC4kDUD7e9K3gNK+aaT6ygNKaWXn7kBqWDyj3p+jRtdmPKmhvTVvN+fHUaQG5i+RezT1ce7/kBroT67356jRtWkuez4N+E5+3k7qDjujj3Om9vq7e1m9P0cNrksT0FS6RsBcYFbe/iApqI7udc6kXtvt9f4cNbguvT9z6X9qJHAd8CvgTcA2fZz7UVLV10n1/hyD9dOwJZVc3XUhsCOp59YnSDfSoyW9IiK6IuJxUlfZ0wAiokvS6yW9LCKWRMSFEfGVft6iYeUxAbcDnwa+Aam+N/diuow07cpqUr33yWXnvTZf168De0TEtwc777WWx5tcpDySmdQusktuUP4BqZT2NUmf6XXqonx+a/7b+sugZXoQKM0QsIg0Eh5Sl/oWYKqkH5LaTj5B+sJRbl0+vw0gIpYOSoYHiaSzgMfy9Sk1xnfm/5PTgTuBi0ldzb9Qdt4JkiaS2tp2jIgrBz/3dVLvqLYV3x7GkXpUjM3bx5DaDG4G/ienNZOmGfkaKeDsDJwCTK53/mt4XT5MGmcyNW8vBV5Vtn+bsmvzYeBzpJvHIcD7gVH1/gw1vDZnA78gVVv9L/CxnH4V8AdSYzzATFJvt53y9r+Rpqqp+2eo0XXZBvgxaWDeXcDuZZ/7DuCfyv5m/gwclrdPAz5V7/zX8Lockq/LmaQvaSNzekt+HFl27B75b2qHfG96L6mtpe6fY7B/WrYkABVJRKyU9Cjpl3cR6Re6LWkw0SmS/i4i/jvXh4+O1DV2Bemb+lB2RUR8FTa0pcwHti/tjNzLK1LJZSywKlIJ7paI+L+65HgQ5FLaG0g3yD9KWg4cnwe//iNplgUAIuIhSfNIdeFLgK/GEPsGXi4iVks6PSIez20G55HaUz5L6lo/QtLoiFiTr8vUfOrcGJptSQBExP9JWhoRD0rajzQdz6eAUo/J8vaiV5HaS5bk7csHM69F0rDVX9mPSCN1d4qIVaRvUUuAzwBvl3Q1qZRyGwztAWll4wZKvZFeSbo+9wFnSfq4pMl53wxJnyPdOG6BoTX3UG+5yqILuJeNsybcnH/eRKoK/CxwoqS/lvRFUlvLYxHRM5QDSkmkqmJIveB2lXR0vml+CdgF+HtJZwNHA7fmc4ZkQFHZcgaxsUfo54C/lrR7pG7mTZKaJe0p6fPAP5O6Uw97jR5Ufk/qOvxegIi4jdTl8zekG+Z/A2+KiIvz/qHRfxqQdLqkOX2MxSkFhz8Be0fEx0ljKY4AxudeTReQZhE4JCJ+Pfi5H1yRxw+Qqr52Vpo1oYs00nk56VvmBcD3Sd2rAzgm0qDQYSUiniZNQXNW3v4eabCeSNXHR0UaJT5kSPrb3J44EV7091Lar4hYQKpW/nQ+picf925S9fHr87Ua9hp+nIqk15JuCBeR6n/nAmflADPkSDqE9K16Bak+uzR2YCSpIfXOSNOs9D7v58B5EXGL0nQrqwYz34NBaX6yI4FzIg/czOkHknq93UUKsCMj4lN537WkKWquzNutEdE56JkvCKUZBHokXUMa0yTgG/mmOqTk/6UvAs8Dz5CGFnwsIlZI+ixwb0R8t+z4EcAvSVMYjQP+HVg6nP9e+tLoJRUijUb9LGmiyF8APxyKASUXtdtIdbr3R8RbI+K+/IcO0Al8sxRQSlV9knaX9B3St+8HAYZSQNFGx5FG/P8NcJhevD7FWNIXqFWkUd57STpTaZXPVtKYEwCG+w0iB5TRpHa4E0mzBAypgJKrrlqAdwFfjogjSSWQdaQxKACfKw8o2STSFEUnATdFxOLh/vfSl4YvqZRIaiXVcHXVOy/VlP/4LyD1iZ9LqqqZQfrG9BbSJIY3ArdFxJKyb5qlhun/AK6OiP+oyweoIZVNNaM0+vsJUo+dU4HTI+LRfs7bh9TTaX/S2h//Mjg5bgySPk4a0PjJSJMeDgn5f+I80heJH5JK+w/mjiqtpJ5e50XEbbnKK8rObSV1tX800nRO1o8hE1SGolza+C9SUft64J2k9qIDSV0YbwXuzttrIuLD+bwjSGNRHiZV9ax+6as3tjxu4Hzgsog4W9KI0g1Q0lWkqtCLotfo5VLVXy71NQ/VxuatUfpiUu98VJOkN5LGtd1MGlvyfuATEXGT0owcXUqTpX6+vBek0pQsT0fErZLaev892Us1bJfiYWIssA9wRL4RLiOtOPgk8JmIuBdA0nzgE0oz5S4lda1+MJfahmJA2QY4jtQjZ7akyyJiYVl7yJdIVaL/S+pSXTrvI6QOChf45tC/oRZQsh7SHFzfAZD0KlKV+U05oEwHppcCSlm7YxN5Ghb/zVSm4dtUhrLc++hRcu824CZSCWQEZbOekqYXWR0RT0RER0RcGUNwFuGSXPI6PdJsCL8kjwKPPNI5t6nNJ60B/nKlSQ8BLo2IC+qTa6uzO4Gry7oL30pe+ybbBfil0gqo3yTNIkxE/DAiHhjcrDY2B5Xi6z0WZwGpl8qOktol/TOp3eQWGNpjccr1GlcxU9Lhebs1P36B1Bvud6SpfCBPKWLDT0SsiYh1Zd2FjyC1wZXMIM3TdTuwKCLOGew8DhUOKsXXeyzOXaQ2FJFmg30VcHREXJr3D6tGsrJxFWfn7fW5GvDLpGu3X0Scm/cNq2tjL5V7UTaRplO5LqdNJ3Vq+T7pf+nceuVvKHCbSsFFxFO5AfECSQtJDdCd+efLQ7T+u2K5UfkbSgtsXUiqO/8xqRH2ic2cbsNPD2ldnGeBV0v6KvAX0ti2JZs80yri3l8NQtJRwAmkfvRfjTy/l0EeV/EL0jLR50XEhXXOkhWYpIPZOE3PZRHxrTpnaUhxUGkgQ3UsztYaquMqrDYkTSFVHX/Rfy/V56BiDW8ojqswa1QOKmZmVjXu/WVmZlXjoGJmZlXjoGJmZlXjoGJWQ5ImSPpQfr5zXqfEbMhyQ71ZDeXR2j+NiL3qnBWzQeER9Wa1dQHwMkl3Aw8Br4iIvSS9l7T0dTOwF2musjbS+Il1pOlClkl6GWn5g3ZgDfCBGGLL+drQ4uovs9r6FPCXiNgH+Kde+/YirT54IGltmDURsS9pctCT8zGXAB+JiP1JM+d+bVBybTZALqmY1c+NeebpVZJWAD/J6QuAvfO6Ma8Fvl82+fSIl76MWXE4qJjVT/kUIT1l2z2k/80mYHku5Zg1BFd/mdXWKtIKnlssL9L2iKQTIK2VI+nV1cycWbU5qJjVUEQ8B/yfpHuBzw/gJd4NnCrpHuA+0jLKZoXlLsVmZlY1LqmYmVnVOKiYmVnVOKiYmVnVOKiYmVnVOKiYmVnVOKiYmVnVOKiYmVnVOKiYmVnV/H9FrVwdWy2rvAAAAABJRU5ErkJggg==">
            <a:extLst>
              <a:ext uri="{FF2B5EF4-FFF2-40B4-BE49-F238E27FC236}">
                <a16:creationId xmlns:a16="http://schemas.microsoft.com/office/drawing/2014/main" id="{C6E257F6-1CF9-4469-AEE1-3AB3A7A6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1761693"/>
            <a:ext cx="38576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11EBF-EAB3-411C-8AB4-5611A00F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574" y="1962151"/>
            <a:ext cx="7391233" cy="1866900"/>
          </a:xfrm>
        </p:spPr>
        <p:txBody>
          <a:bodyPr anchor="t"/>
          <a:lstStyle/>
          <a:p>
            <a:pPr marL="0" indent="0" fontAlgn="ctr">
              <a:buNone/>
            </a:pPr>
            <a:r>
              <a:rPr lang="en-PH" dirty="0"/>
              <a:t>An outlier! This particular time (8:00am) has 14621.40 hours of log. That means this is usually the time when people come in the office.</a:t>
            </a:r>
          </a:p>
          <a:p>
            <a:endParaRPr lang="en-P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EE79EA-15ED-4B67-992C-87800F2A60CA}"/>
              </a:ext>
            </a:extLst>
          </p:cNvPr>
          <p:cNvGrpSpPr/>
          <p:nvPr/>
        </p:nvGrpSpPr>
        <p:grpSpPr>
          <a:xfrm>
            <a:off x="4619625" y="4369742"/>
            <a:ext cx="7467600" cy="2533650"/>
            <a:chOff x="1524001" y="4276725"/>
            <a:chExt cx="7467600" cy="2533650"/>
          </a:xfrm>
        </p:grpSpPr>
        <p:pic>
          <p:nvPicPr>
            <p:cNvPr id="5124" name="Picture 4" descr="data:image/png;base64,iVBORw0KGgoAAAANSUhEUgAAAYgAAAEKCAYAAAAIO8L1AAAABHNCSVQICAgIfAhkiAAAAAlwSFlzAAALEgAACxIB0t1+/AAAADl0RVh0U29mdHdhcmUAbWF0cGxvdGxpYiB2ZXJzaW9uIDMuMC4zLCBodHRwOi8vbWF0cGxvdGxpYi5vcmcvnQurowAAIABJREFUeJzs3Xd8FHX6wPHPkw4JoSXUgPSOoISiInbFgu0s53mKlfP0p15RT6953tk9vTv1zhMbiL2dYgMFVAQBCZ3QOyEQkkB63eT5/TGzYZNsyKYXnvfrta/szs7OfCc7O898u6gqxhhjTEVBTZ0AY4wxzZMFCGOMMX5ZgDDGGOOXBQhjjDF+WYAwxhjjlwUIY4wxfjVYgBCRV0XkoIisr7D8ThHZLCKJIvKkz/IHRGSb+955DZUuY4wxgQlpwG3PAJ4HXvcuEJEzgEuA41W1UES6uMuHAT8FhgM9gHkiMkhVSxowfcYYY46iwXIQqroQOFRh8S+Bx1W10F3noLv8EuAdVS1U1Z3ANmBcQ6XNGGNM9Rq7DmIQcKqILBOR70RkrLu8J7DXZ70kd5kxxpgm0pBFTFXtryMwARgLvCci/QDxs67fMUBEZBowDSAyMnLMkCFDGiipxhjTemxJySY8JJjjOrdlxYoVaaoaW91nGjtAJAEfqTMA1I8iUgrEuMt7+awXByT724CqTgemA8THx2tCQkLDptgYY1qBc//xHf1jo3jh52MQkd2BfKaxi5g+Bs4EEJFBQBiQBswGfioi4SLSFxgI/NjIaTPGGOOjwXIQIvI2cDoQIyJJwIPAq8CrbtPXImCqm5tIFJH3gA2AB7jDWjAZY0zTarAAoarXVPHWz6tY/xHgkYZKjzHGmJpp7DoIY4xpVMXFxSQlJVFQUNDUSWl0ERERxMXFERoaWqvPW4AwxrRqSUlJtGvXjj59+iDir8Fk66SqpKenk5SURN++fWu1DRuLyRjTqhUUFNC5c+djKjgAiAidO3euU87JAoQxptU71oKDV12P2wKEMcY0sF27djFixIimTkaNWYAwxpgWyOPxNPg+LEAYY0wjKCkp4dZbb2X48OGce+655Ofns3r1aiZMmMDxxx/PZZddxuHDhwE4/fTT8Y4SkZaWRp8+fQCYMWMGV155JVOmTOHcc89l//79TJo0idGjRzNixAi+//77ek2zBQhjjGkEW7du5Y477iAxMZEOHTrw4Ycfcv311/PEE0+wdu1aRo4cyUMPPVTtdpYsWcLMmTNZsGABb731Fueddx6rV69mzZo1jB49ul7TbM1cjTHHjIc+TWRDcla9bnNYj2genDK82vX69u1bdgEfM2YM27dvJyMjg9NOOw2AqVOncuWVV1a7nXPOOYdOnToBMHbsWG666SaKi4u59NJL6z1AWA7CGGMaQXh4eNnz4OBgMjIyqlw3JCSE0tJSgErNVCMjI8ueT5o0iYULF9KzZ0+uu+46Xn/9deqT5SCMMceMQO70G0v79u3p2LEj33//PaeeeiqzZs0qy0306dOHFStWMG7cOD744IMqt7F792569uzJrbfeSm5uLitXruT666+vtzRagDDGmCYyc+ZMbrvtNvLy8ujXrx+vvfYaAPfccw9XXXUVs2bN4swzz6zy899++y1PPfUUoaGhREVF1XsOQpzBVFsmmw/CGFOdjRs3MnTo0KZORpPxHn+F+SBWqGp8dZ+1OghjjDF+WYAwxhjjlwUIY4wxfjVYgBCRV0XkoDt7XMX37hERFZEY97WIyLMisk1E1orIiQ2VLmPMsacl17XWRV2PuyFzEDOAyRUXikgv4Bxgj8/i83HmoR4ITANeaMB0GWOOIREREaSnpx9zQcI7H0REREStt9GQU44uFJE+ft76B3Af8InPskuA1935qZeKSAcR6a6q+xsqfcaYY0NcXBxJSUmkpqY2dVIanXdGudpq1H4QInIxsE9V11QYp7wnsNfndZK7zAKEMaZOQkNDaz2j2rGu0QKEiLQF/gCc6+9tP8v85gdFZBpOMRS9e/eut/QZY4wprzFbMfUH+gJrRGQXEAesFJFuODmGXj7rxgHJ/jaiqtNVNV5V42NjYxs4ycYYc+xqtAChqutUtYuq9lHVPjhB4URVPQDMBq53WzNNADKt/sEYY5pWQzZzfRtYAgwWkSQRufkoq38B7AC2AS8BtzdUuowxxgSmIVsxXVPN+318nitwR0OlxRhjTM1ZT2pjjDkG1KYbiAUIY4w5Roi/9qJHYQHCGGOMXxYgjDHG+GUBwhhjjF8WIIwxxvhlAcIYY4xfFiCMMcb4ZQHCGGOMX1X2pK5uVjdVXVn/yTHGGNNcHG2ojafdvxFAPLAGZ1ju44FlwMSGTZoxxpimVGURk6qeoapnALtxRl2NV9UxwAk4g+oZY4xpxQKpgxiiquu8L1R1PTC64ZJkjDGmOQhkNNeNIvIy8AbOLG8/BzY2aKqMMcY0uUACxI3AL4G73dcLgRcaLEXGGGOahWqLmFS1APgvcL+qXqaq/3CXHZWIvCoiB0Vkvc+yp0Rkk4isFZH/iUgHn/ceEJFtIrJZRM6r7QEZY4ypH9UGCBG5GFgNzHFfjxaR2QFsewYwucKyr4ERqno8sAV4wN3mMOCnwHD3M/8RkeAAj8EYY0wDCKSS+kFgHJABoKqrgT7VfUhVFwKHKiz7SlU97sulQJz7/BLgHVUtVNWdOK2kxgVyAMYYYxpGIAHCo6qZDbDvm4Av3ec9gb0+7yW5y4wxxjSRQALEehH5GRAsIgNF5Dngh7rsVET+AHiAN72L/Kzmd4I8EZkmIgkikpCamlqXZBhjjDmKQALEnTh1A4XA20AW8Kva7lBEpgIXAdeqls2SmgT08lktDkj293lVne522ouPjY2tbTKMMcZUo9pmrqqaB/zBfdSJiEwGfgec5m7Xazbwlog8A/QABgI/1nV/xhhjaq/aACEin1K5uCcTSABerKrJq4i8DZwOxIhIEk5l9wNAOPC1OLNnL1XV21Q1UUTeAzbgFD3doaoltTskY4wx9SGQjnI7gFic4iWAq4EUYBDwEnCdvw+p6jV+Fr9S1U5U9RHgkQDSY4wxphEEEiBOUNVJPq8/FZGFqjpJRBIbKmHGGGOaViCV1LEi0tv7wn0e474sapBUGWOMaXKB5CB+CywSke04zVH7AreLSCQwsyETZ4wxpukE0orpCxEZCAzBCRCbfCqm/9mQiTPGGNN0AmnFdHmFRf1EJBNYp6oHGyZZxhhjmlogRUw3AycBC3ByEKfjjKM0SET+qqqzGi55xhhjmkogAaIUGKqqKQAi0hVnPojxOHNDWIAwxphWKJBWTH28wcF1EBikqoeA4oZJljHGmPrkd3C7agSSg/heRD4D3ndfXwEsdFsxZdRin8YYY5qA+B0XtWqBBIg7gMuBiTh1EDOBD92B9s6oaQKNMca0DIE0c1URWYTTKU6BH31GYTXGGNNKBTLl6FU4I6teAVwFLBORKxo6YcYYY5pWIEVMfwDGevs8iEgsMA/4oCETZowxpmkF0oopqEKHuPQAP2eMMaYFCyQHMUdE5lJ+uO8vGi5JxhhjmoNAKqnvFZGfAKfgtGKarqr/a/CUGWOMaVKB5CBQ1Q+BD2uyYRF5FWfu6YOqOsJd1gl4F+gD7AKuUtXD4kwv9y/gAiAPuEFVV9Zkf8YYY+pXlXUJIpItIll+HtkikhXAtmcAkyssux+Yr6oDgfnua4DzceahHghMwxnKwxhjTBOqMgehqu3qsmFVXSgifSosvgRnsD9wOtx9C/zOXf66279iqYh0EJHuqrq/LmkwxhhTe43dGqmr96Lv/u3iLu8J7PVZL8ldZowxpok0l+aq/gYI8dtbW0SmiUiCiCSkpqY2cLKMMebY1dgBIkVEugO4f739K5KAXj7rxQHJ/jagqtNVNV5V42NjYxs0scYYcywLZKiNSBEJcp8PEpGLRSS0lvubDUx1n08FPvFZfr04JgCZVv9gjDFNK5AcxEIgQkR64rQ8uhGnhdJRicjbwBJgsIgkicjNwOPAOSKyFTjHfQ1Ox7sdwDbgJeD2Gh6HMcaYehZIPwhR1Tz3Av+cqj4pIquq+5CqXlPFW2f5WVdxhhU3xhjTTASSgxAROQm4FvjcXRZQBztjjDEtVyAB4m7gAeB/qpooIv2Abxo2WcYYY5raUXMCIhIMTFHVi73LVHUHcFdDJ8wYY0zTOmoOQlVLgDGNlBZjjDHNSCB1CatEZDbwPpDrXaiqHzVYqowxxjS5QAJEJ5xJgs70WaaABQhjjGnFApkP4sbGSIgxxpjmpdoAISKv4WdcJFW9qUFSZIwxplkIpIjpM5/nEcBlVDFOkjHGmNYjkCKmcjPJuUNozGuwFBljjGkWajOa60Cgd30nxBhjTPMSSB1ENk4dhLh/D+DMAmeMMaYVC6SIqU5TjxpjjGmZAhp0T0QuBia5L79V1c+Otr4xxpjmxRk0u2YCmTDocZwB+za4j7tF5LEa78kYY0zT8je581EEUkl9AXCOqr6qqq8Ck4ELa56yI0Tk1yKSKCLrReRtEYkQkb4iskxEtorIuyISVpd9GGOMqZtAWzF18Hnevi47dGemuwuIV9URQDDwU+AJ4B+qOhA4DNxcl/0YY4ypm0ACxGM4A/bNEJGZwArg0TruNwRoIyIhQFtgP85YTx+4788ELq3jPowxxtRBIK2Y3haRb4GxOCVYv1PVA7XdoaruE5G/A3uAfOArnKCToaoed7UkoGdt92GMMabuAi1iCgLScIp+BonIpGrWr5KIdAQuAfoCPYBI4Hw/q/qtcheRaSKSICIJqamptU2GMcaYagTSUe4J4GogESh1FyuwsJb7PBvYqaqp7vY/Ak4GOohIiJuLiKOK8Z5UdTowHSA+Pr7m7baMMcYEJJB+EJcCg1W1sJ72uQeYICJtcYqYzgIScOa5vgJ4B5gKfFJP+zPGGFMLgRQx7QBC62uHqroMpzJ6JbDOTcN0nOE7fiMi24DOwCv1tU9jjDE1V2UOQkSewylKygNWi8h8oCwXoap31Xanqvog8GCFxTuAcbXdpjHGmPp1tCKmBPfvCmB2I6TFGGNMM1JlgFDVmY2ZEGOMMc1LbeaDMMYYcwywAGGMMcavKgOEiMxy/97deMkxxhjTXBwtBzFGRI4DbhKRjiLSyffRWAk0xhjTNI7Wium/wBygH05LJt+RxNVdbowxppWqMgehqs+q6lDgVVXtp6p9fR4WHIwxppULZDTXX4rIKOBUd9FCVV3bsMkyxhjT1AKZcvQu4E2gi/t4U0TubOiEGWOMaVqBDNZ3CzBeVXOhbHTXJcBzDZkwY4wxTSuQfhAClPi8LqHGU18bY4xpaQLJQbwGLBOR/7mvL8VGWjXGmFYvkErqZ9wpRyfi5BxuVNVVDZ0wY4wxTSuQHASquhJn/gZjjDHHCBuLyRhjjF9NEiBEpIOIfCAim0Rko4ic5A7h8bWIbHX/dmyKtBljjHEcNUCISLCIzGuA/f4LmKOqQ4BRwEbgfmC+qg4E5ruvjTHGNJGjBghVLQHyRKR9fe1QRKKBSbgtoVS1SFUzgEsA7yRFM3FaSxljjGkigVRSFwDrRORrINe7sA5zUvcDUoHX3CE8VgB3A11Vdb+77f0i0qWW2zfGGFMPAgkQn7uP+tznicCdqrpMRP5FDYqTRGQaMA2gd+/e9ZgsY4xpvbQWnwmkH8RMEWkD9FbVzbXYR0VJQJKqLnNff4ATIFJEpLube+gOHKwiPdOB6QDx8fG1OWZjjDkm1XQIjEAG65sCrMaZGwIRGS0is2uRNgBU9QCwV0QGu4vOAjYAs4Gp7rKpwCe13Ycxxpi6C6SI6S/AOOBbAFVdLSJ967jfO3FGhQ0DdgA34gSr90TkZmAPcGUd92GMMaYOAgkQHlXNFCmXOalT0Y6qrgbi/bx1Vl22a4wxpv4EEiDWi8jPgGARGQjcBfzQsMkyxhjT1ALpSX0nMBwoBN4GsoBfNWSijDHGNL1AWjHlAX9wJwpSVc1u+GQZY4xpaoG0YhorIuuAtTgd5taIyJiGT5oxxpimFEgdxCvA7ar6PYCITMSZROj4hkyYMcaYphVIHUS2NzgAqOoiwIqZjDGmlasyByEiJ7pPfxSRF3EqqBW4GrdPhDHGmNbraEVMT1d4/aDPcxviwhhjWrkqA4SqntGYCTHGGNO8VFtJLSIdgOuBPr7r12G4b2OMMS1AIK2YvgCWAuuA0oZNjjHGmOYikAARoaq/afCUGGOMaVYCaeY6S0RuFZHuItLJ+2jwlBljjGlSgeQgioCngD9wpPWS4kwdaowxppUKJED8BhigqmkNnRhjjDHNRyBFTIlAXn3vWESCRWSViHzmvu4rIstEZKuIvOtOJmSMMaaJBBIgSoDVIvKiiDzrfdTDvu8GNvq8fgL4h6oOBA4DN9fDPowxxtRSIAHiY+ARnEmCVvg8ak1E4oALgZfd1wKcCXzgrjITuLQu+zDGGFM3gcwHMbMB9vtP4D6gnfu6M5Chqh73dRLQswH2a4wxJkCB9KTeiZ+xl1S1Vq2YROQi4KCqrhCR072L/azqd7wnEZkGTAPo3bt3bZJgjDEmAIG0Yor3eR4BXAnUpR/EKcDFInKBu71onBxFBxEJcXMRcUCyvw+r6nRgOkB8fLwNGmiMMQ2k2joIVU33eexT1X/i1BfUiqo+oKpxqtoH+CmwQFWvBb4BrnBXmwp8Utt9GGOMqbtAiphO9HkZhJOjaFfF6nXxO+AdEXkYWIUzk12tJGfksystl5MHxNRb4owx5lgTSBGT77wQHmAXcFV97FxVv8WdfEhVdwDj6mO70xfu4OPV+1j953PrY3PGGHNMCqQVU4ubF+JgdgH5RSVNnQxjjGnRAiliCgd+QuX5IP7acMmqm7ScIopLbGRyY4ypi0CKmD4BMnE6xxU2bHLqR3pOIaUKJaVKcJC/FrTGGHOMqUWbz0ACRJyqTq75ppvOodwiAIpLSgkOCm7i1BhjTPPgDFoRuECG2vhBREbWLjmNz1NSyuG8YgCKrJjJGGNqLZAcxETgBrdHdSFOr2dV1eMbNGW1dCivqOx5sccChDHG1FYgAeL8Bk9FPfIWLwEUl1hHa2OMqa1AmrnuboyE1Jf0HN8AYTkIY4yprUDqIFqUtJwjDa2sDsIYY2qv1QWI8kVMFiCMMaa2Wl2AKFfE5GmYOojM/GJyCj3Vr2iMMS1Y6wsQueWLmFSVlxbuIDkjv972Meqhrxj78Lx6254xxjRHrS9AVKikTjqczyNfbOQXs+o0S2ol+cU21pMxpnVrfQEit4iwEOewiktK8ZQ6xUyZ+cVNmSxjjGlxWl+AyCmke/sIwAkQRdZZzhhjaqX1BYjcIrpGOwGiyKPkFTmVyYEMQfLpmmTu/3BtQybPGGNajEYPECLSS0S+EZGNIpIoIne7yzuJyNcistX927Gm21ZVcgo9dI4MA5wchHdeiECGqFq0NY2PVu1D1XpgG2NMU+QgPMBvVXUoMAG4Q0SGAfcD81V1IDDffV0jhZ5SVKFD21BnR6WlZZXJgYximF9cQpGnlFybbMgYYxo/QKjqflVd6T7PBjYCPYFLgJnuajOBS2u67Vy3b0J0GydAFHuUvBrkILzB5LBPZ7uKSksDz11sSclm4hMLyvXubm7ScwqPerzGmGNXk9ZBiEgf4ARgGdBVVfeDE0SALlV8ZpqIJIhIQmpqarn3vMGgvRsginyKmAKJEAVugPDtjX0gs4Dd6bllr2syfMf0hTtIOpzP/I0pAX+msY15eB4n/O3rpk6GMaYZarIAISJRwIfAr1Q1K9DPqep0VY1X1fio9p3Yk55X9p43B+ANEMUlpWWV1FXZeyiPBz5ah6ek9EiA8BkyfMJj8zntqW/LXhfWoFVUaLATlTw1yHUYY0xz0SQBQkRCcYLDm6r6kbs4RUS6u+93Bw5Wt51tqTlMeuqbstcVcxDFJaXkFR+9iOm376/h7R/3sHpvRkBFTDVpNuud7tRTi2HH84tKyMyzvhvGNGelpVquxKG1aYpWTAK8AmxU1Wd83poNTHWfT8WZC7tG8tw6iA5tvK2YtKyIqapLtPeCHxQkFBQ7z4/2hRd6Aq/ADgk60mGvpi587ntG/fWrGn/OGNM4SkuV/3t7Jac9+U2rvZlrihzEKcB1wJkistp9XAA8DpwjIluBc9zXNeLNQUS3caa5KPIcqYMoqNAyKbugmBW7D1PiU/zjXfdoAcI3B+Gp5sLvLWIqqUUR047U3OpXqqPapMuY1kBVmbF4J+Mfncf3W1Or/4Afzy3YxhfrDpBd6GHB5uZbz1gXTdGKaZGqiqoer6qj3ccXqpquqmep6kD376GabttbnNQ2LJiw4KByRUwVx056+fudXP3iEjLynWBQUFxSVgdxOK9ygPC2XvKtg6huxrpgNwdxOK+Yu95e1exaM9V0RFqPb6V/M5NVUGz9V0xAcgs93P3Oav7y6Qay8j3c/uZKth3MqdE25qw/wD/mbeHyE3vSLTqCOesPNFBqm1ar6EntvavPdyuk24SFEBos7DmUx1vL9jjvVQgQa5My8JQqew85o7wWFh/pM+EvB1HgFi355iCqq4/wdr14Y+luZq9J5vkF22p6aA0qu6Bm2eJnF2zjkn8vaqDU1N721Bzi/zaP77bU7k7QHDt2pOZw2X8W89naZO49bzBf/XoS4SFB3DxzecDNvTcdyOI3761mdK8OPHrZSM4b3pXvtqRW2yCmJWoVAcI7xLe3iKltaDChIUF8tnZ/2ToFxaXl+jAkJpdvOJXvk4PwFyC82/bNQRSWlLB+X2aVd+KFbp1GrnvieEprXhdRk34XNVXTHMTeQ3lsO5jT7IqmPlmdTFFJaY3vAs2xZc76/Vz8/GLScop4/abx3HHGAHp1asuL18WzP6OA295YUe1N36HcIm59PYGo8BBevG4MEaHBnDeiGwXFpSxshTcorSNAuEN8lwWI8GBCgysf2iuLdgKQml3IwezyxT1Z+cV4r3v+AoS3aMX3BPrnvK1c9NwiZv6wy2/xhrdC2/tWoNdV30rtmjSrransgiMBwpt+Va2yUj2vyEOpQoafIjhf7y3fy5fr9h91nfqiqny2NhlwvldjKvKUlPLYlxu57Y2V9I+N5NM7JzJxYEzZ+2OO68iTVxzPsp2HeGLOpiq3U1xSyh1vriQlq5Dp18eXjfk2rk8nOrYNbZXFTC06QPTs0AaA1BxvDsJDcJAQFhxEmJ8A8cgXGwHYsL9ytwvfvg+H3RYJvhdKby7AtxWTt/jqqbmb6fvAF5W2WfHirqpk5hVXe/H0rQMp8Ckayyvy1GsdgG8Rkzet/5i3lXOe+c5vBbw3AKflHD1AvLxoB/+av7Xe0nk0G/ZnlVXoW4AwXqrKuqRMHv5sA6c8sYAXv9vBzyf05r3bTiq7bvi69ISe/OTEON7+cU/ZiAwVPfL5RpbsSOexy0YyuleHsuUhwUGcPbQr8zcebHWjR7foABEZ7rRW8pYd5hWV0DY0GBEhItQ5tLCQIC46vnu5zyUmZwIwpFu7smUZblCIiQonI6+IklItd3FOyy4iJaug0gkQHRFSZfoqBojC4lLu/WANv3xzZVnv7AOZBZXKLjN8mswV+ASkW19P4K53VlW5v5ryzUF40/rt5oPsSs9joZ+WHd4fTnoVle0pWQXkFnrIKfCwOSWbrBrWcdTGp2v2Exwk9I2JrJQrNMee7ak5/OPrLZz19HdMeX4RM5fsYmTPDrx8fTwPXzqS8JDgKj/7s/G9yCsq4Qs/N3DvLt/DjB92ccvEvvxkTFyl9yeP6EZ2oYcftqfV5+E0uRYdILwd0bwXuvyiEtqEOSdATFQ4ACf06sCDU4aXNTkt8pSSmJxFXMc2jIo7chfgDTI9O0RQqk6Rk+/d+s9fWcb4R+dXuujHtgsve17xrruwQsX44bwi9hxyen57g8Dl/1nM019tKbeebxGXt2/GrrRcFm9LJ+lw/U2dWi5AFJeQV+Qpq5t5b3lSpfW9OYgftqfz7PytlYrVxj86n2teWkpOoQdVWL0no97S6o+3eGnigBgGdolq0BzEvoz8cr32TfOxPzOflxbuYMpzizjr6e94dsFWukZH8PjlI1n+h7N5eWo8Zw/rWu12Tuzdkb4xkXywovy5n7DrEH/8eD2nDozh/vOH+P3sKQNiiAwLZm5i6ypmqvr2twUIdpsJeStbsws9ZbmKLm75YPs2ocS2C+fBKcP548frycgrYuP+LIZ1j6ZPTGTZtrzFOj07tmFNUiYHswvLiqR8Vewo1y4itOx5TqGHDm3DfNYtHzAO5xWXzXaXllNIQXEJyZkFrNh9uPx6uZWLmD5atc/dR+W78sz8YpbuSOcXs1bw10uGc/1JfSqt449vgCgoLmVNUjolpcrgru2YvymF9JxCOkcdCYDeAPH8N05rrOM6t+WS0T0BynILa5MyywJ3wu7DTBoUe9Q0FJeUcuGz31Ncolw8qgcXj+5B/9iogNK/em8GSYfz+dXZg1i15zAJFf6P9UFVeWPZHh75fAPd27fhm3tOr/d9tDQ/bEvj/o/WUarK5OHdOH9kN07o1ZGgoECGxKw/n6zex9s/7mHZzkOowvFx7fnjhUO56PgedHMnDasJEeGKMXE8NXcze9Lz6N25LckZ+dz2xgriOrbl+WtOJMRP0TVARGgwZwzpwleJKTx8qZb9Blq6Fp2DEHGKkLwXp20pOfR1L/qx7oXNO/R3R/fCnZpTyJ70PAZ0iaJP57Zl2/LWO/Ro75RPfrl+v99WCVn55YuD2vkUMflecKFyMDmcV1RWeZ6aXVjWL2LTgaxyLYO8uQxnG07rq49WOnc1OQWVy0f/9PH6sjm3n50feFPacnUdnhL+Pnczx3Vuy9NXjaK4RPl4dXK59fMq1H/43mntTjuSZu+xrAzggv352v1sSckhMjyYZxds5aynv+OS5xexYFNKtf0aPl2zn7DgIM4d3pXYduEcyi2qUVNDVWXW0t3c8/4av63F0nIKuWVmAn/6eD3t24SyMy33mM5FFBSX8PBnG/jZy8sICRIGdW3H60t285MXljDhsfn86eP1LN6WVm0H0vrw3vK93P3Oag5mFfKrswbxzT2qRGWyAAAgAElEQVSnM/v/JnLLqf1qFRy8LjuhJyLw4cok8otKmDYrgYLiUl66fgzt24Ye9bOTR3QjPbeIhF017sLVbLXoHARAu/AQcgo8FBSXsC01h3PcrKS36Md7Qe4Y6Xy56/dl4ilV+sREclxnnxyEe9feN9ZZ9sbSPX73V7GzW1T4kX9hxTL3SjkIn9nudqTlMn+TM9xUQXEpO9NyGNDFqRPZ5XMRKiguIWH3YZIO59OzQxsOZhegqmXzWyQmZzJ7zZELeWkNOoul+1Q2r0vKZHNKNo9eNpIRPdszKq497yfsZWCXKP45bwtv3jKh0sV3zd4MXv5+BzdP7Muu9PI9vyNCg1i15zCektIq77pUlRcX7mBglyhm3zGR1JxCPl2TzKylu7lpRgLxx3Xk3vMGM75f50qfLS1VPl+XzGmDY4mOCGXigBj+OW8rL3+/k7vOGljtsWcVFHP/h2v5Yp1TJPDrcwaVq7z8ZtNB7v1gDVkFHv580TBOHRjDOf9YyOLtafTu3Lva7bc2G/dn8et3V7PpQDbXTTiO318wlDZhwWQXFLNg00HmrD/AByuSmLV0Nx3bhnLOsK5MHtGNUwbEHLXcvzbWJmXwx0/Wc8qAzsy8cVyV51dt9OjQhokDYvhgRRI703JJTM7i5evjy36bR3P64C6EhQQxJ/GA33MWYNWew5WKsAIRFRHCLRP7lSvSrqniWjSzb/kBIiKE7AIPmw9kU1KqDO8RDRzJOXgrlb05iFVuuXifzpH07xLJSf06s2RHelkF56i4Dvz2nEE8/fWWirsCyreUCQ6S8gGiQu6isLiUbtERHMgqcN4v8LDPrUOYvnBHuXUTk7OOBIi0IxfbguISvlx3gMiwYC4/sSfPLdhGoaeUiFDnR/fknM3ltlOTPgqHco8cyxy37PSMIU6R0JXxvfjjx+u5462VZBd42HMor1IOIqvAw8Ofb2TiwJhyaQaY0K8z325OZXNKNsN7tPe7/++3prFxfxZPXnE8QUFC1+gIbjm1H1NP7sN7CXt5dv5Wrp6+lEcvG8nPxpe/KC/fdYiUrEKmjOoBQHyfTlwwshsvfLudq+J7HfUucv2+TG5/cyX7MvK56PjufLZ2P7vScunZoQ35RSU8+sVGZi3dzZBu7XjjlvEM6RaNqtI1OpzF29K4ZtyRtBQUl7BqTwYn9fd/QWjpSkuVlxft4O9ztxDdJpTXbhjLGUOOjMTfLiKUS0b35JLRPckvKuG7LanMTTzAl+sP8F5CElHhIZw5pAvnj+jGaYNjaRtWt0tOek4ht81aQWxUOM8dpcinLq4YE8fd76xmX0Y+9543mLOGVl9/Ac7N4qSBMXyVmMKfLxrmd5KyZ+dvZdG2tLIBRQOVkVfMhyuSeOqKUeX+/4Favy+TvYfymRpg8bNXiw8QUREh5BR6yjpJDXZbJnmbuXrv4jtFVggQMW0JDwnm7WkTOPuZ78o+3yU6nDvPGsioXh24/tUfK+1vX8aRSuK2YcFlF2qo3DO50FPCmOM68vm6/fSPjWR7am65z/tKTM4qK8/fnZ7LkG7t2HQgm8z8Yj5ft5/zR3ani3v3kF3gISI0mCXb0/luSypnD+3CvI1ObsRfgPAWdVW8kzuUV0xEaFBZJ58h3drR3S1imzKqB3/7bENZsVlyZtWV4+k5RfxYIVt92qBYvt2cyordh6sMENMX7qBLu3AuGd2j3PLQ4CCuHX8cPzkxjjP+/i3Ldqbzs/G92ZCcxauLd3Lf5MF8ujaZNqHBnD30yI/lgfOHMm/DQZ6cu4lnrhpdaX+qyhtLd/O3zzbSOSqMd6dNoEeHNny2dj8703Lp0DaUu99ZzbaDOdw8sS/3nje47PsVEU7pH8O3W1IpLdWy8vY/fbye91ckMedXpzKkW3SV/6P6oqocziumY9vQgGZJrIvkjHx++94aluxI59xhXXns8pHl6qQqahMWzOQR3Zg8ohtFnlIWb09j7voDfLUhhdlrkokIDeK0QbGcP6I7Zw7tQnREzS6SnpJS7nx7FWm5RXx428llv+n6du6wbnSLjuCk/p25/fT+NfrsecO7MW/jQdbvy2JkXPnzvqRUSdh1mCvje/HoZSNrtN0tKdnc9fYqbpyxnBtO7sP95w8pd+2pzowfdtE2LJgr43vVaL8tPkC0Cw8lu6C4rOjHW4RznFu/MKirU+HpzVFsTskmMiy4rI4CoI37jw4S6BzpLJ80KJau0eGkZJUvUtro04eibVhwuSKdrAr1AwXFzp3+pr9NRhVGPfSV3wmHhnaPLmt66624Hte3E5sOZPPpmmRyCj1cfmJPUtycSE6hh5ioMJ6cu4lu0RHceeZAvwGipFR5d/le/v7VZo6Pa8+MG8eRX1TCewl7uWZcbw7lFtKjQxt2pOZS6CnltMFHKpTbtwnlvslD2HYwh7d/3MP078rneMJCgspyZ4u2pfH91rSyoOb839vRLTqC5bsO+600X78vk0Xb0vjd5CFVFkFEhAYT17ENBzKd456+cDsfr05m6Y50cgs9nDm0S7k70l6d2nLzqX154dvtTD2pD6N82qpnFRTzwIfr+Hzdfs4YHMszV42mY2QYpaVKeEgQs5bs5qFPE+nYNoxZN4/j1IGVK9dPGRDDR6v2selANsN6RLNwSyrvu8UFXyWmNHiAyC308Ot3V/PVhhSiwkMY2DWKwV3bMbhbOwZ3bcegbu3KWu/V1d5DeVz2nx/IK/LwxE9GclV8rxoFpLCQIM4Y3IUzBnfh4UtLWb7rMHPW72dO4gHmJqYQGiycMiCGycO7cc6wrkcNPF5Pzt3MD9vT+fuVoypdfOtTm7Bgvr339BpdgL3OHtqV4CBhTuL+SmnckJxFdqGH8X071Xi7g7q24+M7TuGJOZt4bfEulmxP59lrTii7IT6a9JxCZq9J5qr4uBrnXFp0JTU4OYjsAg9pOYVEhAbR1m3mGt+nEx/cdhK/PH0A4Nw9d3ODx/h+ncud7N4+E52jwsu1PhjoFvl4gww4QcBbDtg2LKRc7+jKOYhSwkODiAgNpk1YMMe7J0x4SPl/+6i49mxIzmLhllTGPjwPgMHuxWbexoP07NCGCX070y7c+XJzCjx8tSGFVXsy+NXZA+kSfeTHVeITsO58eyW//986ggS+3ZzKnvQ8Xl+yiwdnJ7Jg00EO5RSVK3c/fVD5rOvNE/ty55nO/2/JjnTnf+Tetfn2IXlt8U7CgoO426fsPyo8hDOGxPLFuv38sK1y2/CXvt9BZFhwpaKjirpGR5CSVUChp4R5Gw9yUr/OFBSXcDivmCnH96i0/u2n9ycmKpy/frahrJJ7/b5Mpjy3iDmJB3jg/CG8MnUsHd3jCAoSjuvcls0p2Zw1pCtzfzXJb3AAJ0AALN6WRm6hhwc+Wke/2EiOj2vPVxsCa9647WAOj325kbOf+Y4fdwZemZl0OI+fvPAD8zamMG1SP64YE0d4SBBzEw/w0KdOxXH8w/MY87evuWb6Uv4yO5G3f9zDit2HazzmVkZeEVNf+5HiklI+vuMUrh7bu065lZDgIE7q35mHLhnBkvvP4qPbT+bGU/qyPTWH+z9ax9hH5vHT6UuY+cOuspuBij5dk8z0hTu4bsJxXOGnH0J9q01wAOgYGcb4vp34eFVypREZlu10fkPj+9auODIiNJgHpwxnxo1jSc8tYsrzi5ixeGe1jTneWb6XIk9pjYuXoDXkIMoCRBExUeHlTuT4PuUj9YR+nfh4dTJjKyz3ngyxFe5inr3mBD5etY8r4+P457ytZUN1jOgRzTebU7lkdI+yu3rwUwfhKSkXDM4c2oWE3YcZ368zC7ekEhMVxsOXjiA1u5B3lu/lr59tINttsut7Ab7shJ4EBQlRboupjPwinpq7mX6xkVwxJq5crqSk1Omt/eTcTXyx7gBXjonj1+cM4uTHF/DZumTedCvfl2xPI7eohO5uWX1UeAjxfTpW+v92bFs+G9+rU1vSc4sY1j2atUneXE8pl5/Ys9z/OyoihN9fMJSEXYe5/a2VzL5jIr3dXF3S4Tw+W7ufG0/uU+0dTdfoCOZvPMiirWnkFHqYdlo/BsRGMTfxAGcNrVwW2y4ilHvPG8TvPlzHp2v3k5lXVK5IqeI5AfDni4aTmV/MBSO7HfVC2K19BP1jI1m8PY2kw3kkZ+bz/i9OYsXuwzz25Sb2ZeT77aWbU+jh87XJvJeQxIrdhwkOEoJFeHPZbsYFcDe5YvchfjFrBYWeUl67cRyn+TQdVlXScorYkpLN5gPZzt+UbN5P2EuuT51Rzw5tGNQ1ikFubmNwt3b0j42qdCEsKC7h1tcTSDqUz6ybxzGoa/V3qDURFCSc2LsjJ/buyAPnD2HD/izmrnfqLB6cnciDsxM5oXcHzh/RjcnDu9O7c1s2H8jmvg/WMua4jvzpomH1mp6GcNdZA5n66o9c+/Iy3rxlfFlR2LKdhziuc9s6tbICpzJ8zq9O5d731/CXTzfw3ZZUnrxilN8K7OKSUmYt2c2pA2MYWIvvsuUHiPCQsiKm6rKp95w3mOwCT6U7EG+uw/dOHJx6i5sm9gXgvsmDywLECb078sxVo2nfJpTf/29d2fp+cxA+xSdTT+rDuqRMfn3OILbG92Jsn450iY4o6wfhO9icb9bxvOHdgCMtpmb+sJttB3N44Vqnks4311NSqjz11SbedIcBOaF3R3p0aEPPDm14bfEuUrMLaRMazBfuuDHeOodTBnT2O36Vt+OhV1zHNqzem8GALlGs+OPZ3PDactbty+SGk/uUO0GjwkNoFxHKS9fHc8m/F3Pr6wl8ePvJRIWH8OqiXQiU/W+Pplt0BPnFJbz9417aRYRwSv8YwkKCuOXUflV+5ooxvZj5w27ueW8NRSWlnDE4lqevGl1lmbXvuDzVOXVgLDN+2AXADSf3Ib5PJzpFhvHYl5v4OvEAN5ziHJOqsnzXYd5L2Mvna/eTX1zCgC5R/P6CIVx6Qk+enruFz9ftd28iqr5b/XBFEg98tI4eHSJ4Z9pYBnQp30dERIhtF05su/CyHA44lcv7MvLLAsaWA9lsTslh8bb0shuKIIE+MZFO8ZQbND5fu5/luw7z7DUnVNkSp76ICMN7tGd4j/b85tzBbDuY41Zw7+fRLzbx6BebGNY9msz8YqIiQvjPtSeW9SNqzib068xL18dz6+sJZUGiQ5tQlu86xLkBdNgLRExUOK/eMJZZS3fzyOcbOf9fC/1WYH+VmMKBrAIevnRErfbT7AKEiEwG/gUEAy+r6lEnDmoXEUpOoYfU7ELiOla+e/MV17Etr9wwttLyUwbEMDcxhYNZVffE9f0Rx3VsU1ZEcdkJPXln+V7CQoJYuDWVpTvSKSguYemOQxR5SsvlICLDQ3jh52MAyt2ZDenWrmxocG9usYvPxdYbLLyVevM2pjAqrj2TRziBo+Jdr28T3X5us92h3aOZtzGFnh3a8LPxvXlq7mZCg4UJ/TrzwYokLj8xsGx7pFvmH90mlM5R4Yzr24mYqDCO9+mV7j1WcC5Az//sBKa++iO/emc1Px3bi3eX72HKqB708HO3XVFX925r3sYUrh3fO6ALRHCQ8NAlw7n19QR+c9ogpp3ar946cZ07rGtZgPAWqfWLjWJAlyi+3pjC5BHd+XBlEu8n7GVXeh5R4SFcekIProzvxQm9OpR9V+eP7Ma7CXtZtDXNbyuZklLlybmbePG7HZzcvzP/ufbEcp0wqxMUJPTq1JZendqW276npJRd6blsPpBzJHAcyGZu4oGy4tIHzh/CxaMqF981tAFdohjQZQB3nDGAvYfymJt4gDnrD7DnUB6v3Ti2rH6xJZg0KLZckPjTRUPJyCtmXC2Ll/wREa4/qQ8T+nWusgJ7xg876d2pba1aPkEzCxAiEgz8G2dGuSRguYjMVtUNVX0mJiqMUnX6FYyqcJEK1CWjevLnTxIZ3fvon4+JCictp7BcFn98v87sevxC5qw/wG1vrOCn05cCEBIknNSvc9lF/Ggiw0MY2i2aLtHhLNqahqdUyzXf814Uo3w65f1u8hC/xSE92keQ7FOO28/tODi8hxMgfj7hOH55en9uObUvQSKEBgex+P4zq00jwC8m9ePyE+N4N2Evce7FvWKW/6whXZi/6SBtfYouTh0Yyx8vHMZfP9vAvI0pdI0OL1dfcTTHdXKKpS47oScPThke0GcAxvbpxKo/nVPvLX28RULHx7Uvu0kAOGdYV/773XZOfnw+pQrj+3bizjMHcv7Ibn6bdp7cP4Z2ESH8/astfL81jcjwYCLDQ4gMCyEyPIQ56/czb+NBrh3fm79cPNxv7q42QoKDGNClHQO6tONCjoxRVlBcwraDORR6Sjmxmt9BY+jVqS23nNrvqDnF5s43SNw0YzlArSqoq1NVBXZxidM44I8XDq11z25pTrNwichJwF9U9Tz39QMAqvqYv/Xj4+P128VLufj5RexIzeWOM/pz73n+x0qpTnJGPp0iw45aOZWckU90m9ByfR98bT6QTXpuIUEiDO8RXW4YjuqkZhcSHhqEljqd3TpGhtHn/s8RgZ2PXQg4d5U3zljO2UO7VGoZ1Of+zwFY8+C5bNyfxdNfbWb5rsPsfOwCRITE5Ewe/mwjL/y8Zneivtve9biTjt3pufTu1NbvxbfQU0J6TpHf3EFiciaZ+cUM6x4dcBpUle2pOfSPjWrwZp2BSskqIDI8pNx5sCM1h1+/t4ZTB8RwxZi4csO4VOXZ+Vt5a9kecos85BZ6yjV4CA4SHpwyLOBhU0zztXBLKre+nkBMVHjAN2O19e3mg9zz/lqyCorpHxvFrrRclv7+rEp1fSKyQlXjq9tecwsQVwCTVfUW9/V1wHhV/T9/68fHx2tCQgKbD2RzxX9/4OFLR5T1JWgNFm1No29spN+Kz4q8zWS9fQ4KikvIKiimS7u6Z8v/tyqJ1OxCpk2qWZtwEzhVpdBTSk6hh7zCEiLCgurluzPNQ2JyJiWlWqkotiGk5RRy3wdrWbDpID+f0JuHL63c5yLQANGsipgAf7eI5SKYiEwDprkvc0SkrCvxpQ81YMqaVgzQ5OMI/6Lhd9EsjrMR2HG2Ps3yWB9xH34cF8jnm1uASAJ8u/rFAeVGjFPV6cD0xkxUUxORhECifUtnx9m6HCvHCa33WJtbm7HlwEAR6SsiYcBPgdlNnCZjjDkmNaschKp6ROT/gLk4zVxfVdXEJk6WMcYck5pVgABQ1S+AyhM8H9uOlSI1O87W5Vg5Tmilx9qsWjEZY4xpPppbHYQxxphmwgJEMyLNpSeYMcavY+03agGiiYlIlIhcICJR6pb3tcaTUEQiRWSciLT63l/u99nV53Wr+z7h2PlOj5XfqD8WIJqQ23N8M3A78F8RuRhAW1nFkIhcC+wE/gy8KiK1G1qymRORk0VkN/B/wIsicjW0vu8Tjqnv9Jj4jVbFAkTTGg3crKoXAV8BV4vI2dB67lDcu8tTgfPd49wK3Coi8e77reI4XScAj6nqBcCbwNkiMhVARFrNb83to3SsfKet/jd6NK3mpG0JRKSriPgO6H864J2l51NgIXALtOw7FLej43gAVS0ATgK8RS4zgAPAT9z3W/JxVhxx8CTAO3zvHJzm2leKSCdVrTzXbAsiIjHeIKeqRcDJtM7vtK+ITPFZdBqt8DcaKAsQjUBEQkXkUWAB8JqI3OO+9QpwPYCqHgbm4YwvdXHTpLTefA/cKyLHu69fAyYDqOpO4Ecg0htEWiIR+TPwiYhM9Fn8X+BcEWmnqtnAUpziiauaIo31wefcnQ/8R0Rudt+aQSv7Tl3/A/4oIqe5r1vrbzQgFiAamIi0A54FeuDcYf4deEBEOuCcjBkicqO7+mEgA6cXeYsjjhici+IWYJI7x8cPQBsRuchddTPO3WeR/y01byJyFc7d8iZgioh4x1JeD6wE7nZfZwKptNDfmYjE4gSCWOBCnDvov7jFht8BEa3oOw12j2s18CVwsfv6UyCztfxGa6pFnrgtTDHwrqreoKpZqroM527sNFXNwCmrvlNEuqjqIaATUP343s2Qm+XOwimTTgcGAcNV9UecO8zrRSRaVZOAUJyg2RJ9CVwEvANEA5e5y7OBWcBlIjJWVfOAcKB9k6Sy7gqBd1T1VlVNUtXPgcXAcGAbkIDznbZr6d+pqpa4xaERwC4gDDhbVdNxvtO7RKRrS/+N1lSzG2qjNRGRYFUtEJHl7msBInFGqV0LoKqfuZVeL4hIG5y7sH82VZoDJSIhqupxnwf5lLEPBIJU9WlxJny6VpyJoBYA8cCbIlICdAeqnCmwOfI5zjxVzRaRdGANcLqILFTVA8AyEXkdeMx9fzTwyyZMdq24x5olIt/4LOsCDAZ2qWqmiLyL852+1ZK+UxEJV9VC93mQqpaKSAjOhf+wqs4QkQKcCulxOCUAC4B/i0hbWshvtF6oqj3q6YFTVjkEiKzi/WCcO5S5QFSF9wYDU5v6GAI8zoeBXwPRft4LBZ5xj/VNnCKHl3zenwj8oqmPIcDjvA242H0eUsU6o9zjvbPC8n7u+dCuqY8jwGO9FOiJE9yrWqcn8Lmf5ae2oO/0b8ATQGwV77+EM7fDv4E84GOf91rMb7S+HjYWUz1w20rfjzN3xUFgh6o+KiLdcS4yb6rqFnfdMcB9qnq1ODPmZapqixjSXER6Aa/ilMH+DkhS1SIR6YkzidPrQGecepZYnDL5rThFFTNUdXeTJLwWRKQfsAjwqGpvd1kn4FZgkaoudpeF48yhfhawF2fSq3+pm7tq7kTkp8C9wH4gB/hAVT8QkYHAFJzi0X3uuucAV6vqLe65u1NVFzVV2mvCrU+ZjnPD8gCwR53Ro9sDf8E5dzOBp4ETcYpEF7jPn1PVtU2R7qZmdRB1JCL9ccqjf62qF+PMaeEtnywGXvYGB9fZQLSbPf8FsK8x01tHnXB+WFeq6g6OVNTlAK+p6nZ16hsWA7eq6pXA2zh3YgVNkuIacIsZvFJw7iKTReQZd1kp8J5PcAhSp6iiELgcuAv3wtOIya41ERmOk8v5lTrt/JOBPu7bHpy7Z9/z82wgSkTewjl3cxsxuXXVDkBVr3bP3Qj3dSbwd1Vd5S5fiBMErwQ+BFbg3BAdk6wOohZEJBroAOxT1e0icquqFrutHi4BskRkGE5OouI0hDHASOB+VX2jcVNeMyLSEaevxmxVLQHG4k6rKCKvAEEishTnLnOXt15CVR/wbkNV1wHrGj/1gXMDw+NAqIh8qqrzcOpSegMXA9tF5LfqNCrIcOuWStQpuw7DKY+eoaoPNtlBBMi9Y44DtqhqoohMUdUSt/5rqLOKdMcJdCUVPt4Lp87hr6r6euOmvGZ8cnvPqGox0BfY5bY4ewloKyKbcHIH+3zO3X/4bCZVVf/b+KlvPqyIqYbcPgzTgEQgXVVvcZcH4xStlAC7ccorU1T1b+77k3GaBvYHNrWEu0wR+R9Oi5X7VfUjERmK0wLrXZyitATgWqBYVW91P3MesMy9mDZ7bsOBf+O0RvoSuBHnznEuME1V7xeR53GKkZap6vXu5ybifL9bRSRCnRYwzZqI/JYj526Gqt7kLg8B3gAO4bQ+6wisUNXX3PdPBpbg1DX80NzPXRG5F6cZ8kLgATcA9gW+wSkiLQI+An4PxLi5J0TkSuBbVU1tmpQ3P5aDCJA4vUjvBM5wH4eApSJylqrOd0/CP6jTtBERuQD4udsPohtO878QVV3fRIcQMO8dMrAHpx7hDHHm3N0oIp8Al6hqP3fdrcAr4gxOF4VznC2p13A7nJZG5+mRlkln4NSxpIvIAJxy6DicQIKI9MHJYeyCst7izZo4MzWejtN0c6+IpIrISFVd55bF36KqOe6Nzi+BIW7gGI+Ts1ilqgub7ggCIyK341RCt1ensyIiIqq6U0Q+xhlT6RQ3538TsMENHqlAW5wbPOOyOogAqdO8cQFwnaruU9V84GOcIgjvOnk+H+kF7HVP0m2q+qr3hG3ufIoWQnFyCjnABe6yh4DuIjLBfT0U5/hScIrUXlPVrEZNcB24ad0F3OAuWoxzh12IU87+FfAkTue337uf2eUeZ1Jjp7cOZqrqFDc4DMfJ/XXxvqmqOe7fEpygme3mFJao6svu+d7sqep/gCSgl4h0cXP8F7pv34dzLg91X58ALMNpbJGjqjPV6edgXBYgAuDeVYFzITzkFkuAc1f5vc96IiLDReQJnLuwxdByxmxxc0mISIhbJg3OMBnfACeJyNM4Fe/TgF+4lZWP0sKO04//AaNFpLsbxDfjVFLfCPRX1Y9V9WWc5r0tapA2OTJIYK77ejjO8Sbi9Oi/x22F5h2H6AngpzhFSt4bo2bJ53eJiAT5vP4zTs73Y5ybnEdE5CGcc/dunBzxhzjDaCxy6yiMP9oM2to2twfQ3f0rVbwf5v79EBhf4b1XgOep0M+hOT5wWl8NB0KreP9FnIraP+L0kP6BI/VWHXF6EDf74wzk+8bJJTzgs2wRMNF93qap01iDY7kLJ4AHV/F+MBDhPh8FfA0Mw+nA+W4LOnd/A/wH6FfF+3/w+R2PxskJDvT5H5xDFf2V7HHkYXUQPkRkLM5dRxYwVN2zyW2ddB9Oxd3n6rT9D8dpybRCRM4ExqjqU8Ad2szLpEXkdJxy2kyc5qdLReRfOM1R/4xT/LAYZ5iIBcAOnH4eI3GaOn6tzsBl/2v0xDcAVd3vlk8/LiLbcJoqF+COK6QtoHhFRE4BHsP5Tu9Xt5jQz7lbglvOrqprRMSDU16f69ZDNNtiUDfn1ganY2J/nHqiPe573uNco6qfqOoj3s+p6moRKcVppo37P/i6kZPfIlkRE+WyqqfhdJpJE5FbfVYpxukN/LnPspNwWr68jnOx3QTNu8JSjgxIdhfwD1U9F3gOp2K5t7vadPdCkoGTY7jTXe8lYBXOsM6tjqr+gHOBPR9nqO6P1enT0b5udmoAAAUcSURBVKy532kYTgDfoE49Q6J7AwNH+uJ87q4v7t9BIjILUJyBFWnmwSHUvWELwak7uUBVV3KkP0MBznF+UuFz3uMsxem0aWrgmG7m6tP+PRxn4LUkVd0tIufijL8yQatorinOKJZvAX9U1WcbK8214XOcEcBMoFDdnqHijC2zCLhGVTe7y0SP0RPDbSev2vybcvp+p6/i5O764hSlnIOTu/0Gp2luipQfc2gSTpHae6r6ZJMcQIB8jjMU+ASnH84vgN/iDJsxDKcz24dujihYnRaFQcAY4AVawHE2V8dsgKjQ/n0OTo/S2cCL6nR6+wjYrqr3is9gdG47/x04zeJKtZm32PFznNfhHOd/VFXFGXb8dZwf3DafYrVzcToCJjZNyk1VKnync4GrcYoCx+GMBbYUZ9jqcTgDC/6f+7nzcKYJ3YFTD5HT+KkPnJ9z9xqcoHcnzjDkwTj9N34GXKqqx7ufm4wzoOAmEYlU1ZbU47tZOZbrICq2f0/Facp5Lc7Jdx/wtYg8p6p75MgkMLE4vVBbREcw/B/nhTiB4nWcoRU6qepWcMpy3ex6DM6Qzqb5qfidHsLp5b4PeFjdvjYikgDcJ84YWqk4ZfBb3NxRsw4OrorHmYGTY0gGbgauVdVNwJ9FZIqITMKpO+vIkWIzCw51cMzWQaj/9u+rgLEi0ktVt+G04nlFRGbiBAxU9Q11ZtBqEao4zpXAeHE68fUDvnKbCf7Xu56qvqXO2DSmmfHznS7EyRmE4w6F4ooFclR1r6oWqOrbLfzcXYgzqOD3OIMi9gcQZ2iQLUCiOkOgvG3nbv04ZgOEy7f9ew7OHA2FOHfP4Ez0cgawX1X/1ERprA/+jtODExwG4fQuXQ4c1GN87JkWpGLfjXU4ra66yf+3d/esUUVBAIbfsYiNhU0aKyGVsH5LCv9BsNAmlSABsbETFIKFRUAQRLAIFuo/0E4LOxEUEUQUtfYXGNQUEpUci7nFkpwtbtx4N7nvAwv7EZY53F0m957ZmYjpiLhO7jO8hp31240Nhtf5g0wEK8AScLjZgH5GJoevHca5K/U9Qbwke88sADRVEbPAVEScIP8jmymlLHYW4XjU1nmKTBIDcpPvTCnlRlcBqrVRn90gLx8eJit9HjSv79TNxo3rfEN2L3hbSrkCPATmSilLnUW4i/V5D2JU/fsvsvncO/JSzI43Yp1/yNK/hUmv2NFmI47p7+Z2t0zwL6DbGLHOn2RVE6WUF13Gt9v1toppWETMAfPAaWC5lLLccUjboi/r7JO+HNO+rHPSmCAaO6X+/V/1ZZ190pdj2pd1ThIThCSpqu+b1JKkEUwQkqQqE4QkqcoEIUmqMkFIkqpMEFILEbE/Ii439w9ExOOuY5K2i2WuUgsRcRB4WkoZdByKtO163WpD2oJbwExEvCcnlB0qpQwiYgE4R84oGAB3gCmyL9Ia2RdpJSJmyBkH0+SI10tNy2pp4niJSWpnkRwkdQy4tuG1ATm8Zha4SQ7rOU52VL3Q/M19cozrSeAqcO+/RC1tgWcQ0vg8b1pvr0bEd+BJ8/xH4EhE7CN7CT0a6r69d/PbSJPBBCGNz9rQ/fWhx+vkd20P8K05+5AmnpeYpHZWyVGYrTUDb75ExDzkEJ+IODrO4KRxMkFILTRTy15FxCfg9hbe4jxwMSI+AJ+Bs+OMTxony1wlSVWeQUiSqkwQkqQqE4QkqcoEIUmqMkFIkqpMEJKkKhOEJKnKBCFJqvoL+1hhQ/+ZfUQAAAAASUVORK5CYII=">
              <a:extLst>
                <a:ext uri="{FF2B5EF4-FFF2-40B4-BE49-F238E27FC236}">
                  <a16:creationId xmlns:a16="http://schemas.microsoft.com/office/drawing/2014/main" id="{C68C02F7-5652-4AC7-B9DD-19FBEFF1A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1" y="4276725"/>
              <a:ext cx="3733800" cy="2533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data:image/png;base64,iVBORw0KGgoAAAANSUhEUgAAAYgAAAEKCAYAAAAIO8L1AAAABHNCSVQICAgIfAhkiAAAAAlwSFlzAAALEgAACxIB0t1+/AAAADl0RVh0U29mdHdhcmUAbWF0cGxvdGxpYiB2ZXJzaW9uIDMuMC4zLCBodHRwOi8vbWF0cGxvdGxpYi5vcmcvnQurowAAIABJREFUeJzsnWd4XNW1sN816pIl995k424DBhdMN8UEMC35gBAIkIRAEgghl+TmwiWBNIgTQgqp16ETAiF0gkMvxqbaxr13y72oWX1m9vfjnDNz5syZmTNNGsn7fR49mtP23jMa7bVX2WuJUgqNRqPRaJz4OnoAGo1Go8lNtIDQaDQajStaQGg0Go3GFS0gNBqNRuOKFhAajUajcUULCI1Go9G4kjUBISIPicg+EVnpOH+ziKwTkVUi8ivb+dtFZKN57XPZGpdGo9FovJGfxbYfAf4IPGadEJEzgIuBY5RSLSLSzzw/AbgCmAgMAt4UkTFKqUAWx6fRaDSaOGRNg1BKzQcOOU5/C5ijlGox79lnnr8YeEop1aKU2gJsBKZna2wajUajSUx7+yDGAKeKyMci8p6ITDPPDwZ22O6rMs9pNBqNpoPIpokpVn89gRnANOBpERkJiMu9rjlAROQG4AYAX0nFlPzu/RjWq5TuJQVZGrJGo9F0LRYvXnxAKdU30X3tLSCqgOeUkQDqExEJAn3M80Nt9w0Bdrk1oJSaC8wFKBo4Wg289nf85kvHceGxg7I7co1Go+kiiMg2L/e1t4npBeBMABEZAxQCB4CXgCtEpEhERgCjgU/aeWwajaadWL2rDp0oNPfJZpjrk8CHwFgRqRKR64CHgJFm6OtTwLXKYBXwNLAaeBW4SUcwaTRdk/nr93P+/e/zj0+2d/RQNAnImolJKfWlGJe+HOP+u4G7szUejUaTG2w92ADA2t31HTwSTSLa2weh0Wg07UpbWxtVVVU0Nzd39FDaneLiYoYMGUJBQWpBPFpAaDSaLk1VVRXl5eVUVlYi4hYw2TVRSnHw4EGqqqoYMWJESm3oXEwajaZdaW/fdHNzM7179z6ihAOAiNC7d++0NCctIDQaTYfQnvP1kSYcLNJ931pAaDQaTZbZunUrkyZN6uhhJI0WEBqNRtMJ8fv9We9DCwiNRqNpBwKBANdffz0TJ07knHPOoampiaVLlzJjxgyOOeYYPv/5z1NdXQ3AzJkzWbRoEQAHDhygsrISgEceeYTLLruMCy+8kHPOOYfdu3dz2mmnMXnyZCZNmsT777+f0TFrAaHRaDTtwIYNG7jppptYtWoVPXr04Nlnn+Waa67hl7/8JcuXL+foo4/mJz/5ScJ2PvzwQx599FHefvtt/vGPf/C5z32OpUuXsmzZMiZPnpzRMeswV41Gc8Twk5dXsXpXXUbbnDCogrsunJjwvhEjRoQm8ClTprBp0yZqamo4/fTTAbj22mu57LLLErYza9YsevXqBcC0adP42te+RltbG5dccknGBYTWIDQaTbtypOZgKioqCr3Oy8ujpqYm5r35+fkEg0GAqDDVsrKy0OvTTjuN+fPnM3jwYK6++moee+wxMonWIDQaTYfQEYGnXlb67UX37t3p2bMn77//PqeeeiqPP/54SJuorKxk8eLFTJ8+nWeeeSZmG9u2bWPw4MFcf/31NDQ0sGTJEq655pqMjVELCI1Go+kgHn30Ub75zW/S2NjIyJEjefjhhwH4/ve/z+WXX87jjz/OmWeeGfP5d999l3vvvZeCggK6deuWcQ1COrO6Z9WD+IOuB6HRdBoeWbiFH7+8mmtPHM5PLs7+3oA1a9Ywfvz4rPeTq7i9fxFZrJSamuhZ7YPQaDQZ47klVWzaf7ijh6HJENrEpNFoMsatTy8j3ydsvOf8mPd0XpvFkYfWIDQaTcoopXhowRYOHG4JnfMHFb96dW3CZ4/U/EidiWxWlHtIRPaZ1eOc174vIkpE+pjHIiL3i8hGEVkuIsdna1wajSZz7DjUxE//vZobHlsUcf7P726K+UxHuD07s681HdJ939nUIB4BznWeFJGhwCzAXm/wPIw61KOBG4C/ZHFcGo0mQxTkG1rAqgxvPsskxcXFHDx48IgTElY9iOLi4pTbyGbJ0fkiUuly6bfAD4AXbecuBh5Txl/wIxHpISIDlVK7szU+jUaTPtac2+IPduxA4jBkyBCqqqrYv39/Rw+l3bEqyqVKuzqpReQiYKdSapnD/jgY2GE7rjLPaQGh0eQwwU6wKi8oKEi5otqRTrs5qUWkFLgDuNPtsss512+eiNwgIotEZJHbdY1G0350AvmgSYP2jGI6ChgBLBORrcAQYImIDMDQGIba7h0C7HJrRCk1Vyk11csmD41Gk13sAuJIs/EfCbSbgFBKrVBK9VNKVSqlKjGEwvFKqT3AS8A1ZjTTDKBW+x80mtzHbmLS8qHrkc0w1yeBD4GxIlIlItfFuX0esBnYCPwNuDFb49JoNJkjQkB4fEbLkc5DNqOYvpTgeqXttQJuytZYNBpNdrBP9trE1PXQO6k1Gk1SfLa9msrbXuHDTZF7C5IVD3ojde6jBYRGowmhlGLrgYa493y4+SAA763f73BSZ3Nkmo5ACwiNRhPiX4urmPnrd6m87RU2x8jKKmZUulKKoE0odIY9EZrk0AJCo9GEWLojXAbzhaWukeb4TNOQQguFro4WEBqNJiks30EwqLSJqYujBYRGo0nIoq2HOOGeN6lvbgubmHCGuWoJ0dXQAkKj0STk16+vY29dCyuqakMahFLOndTe2tLhsJ0HLSA0Gk1CxJYuzUq0GVQqQmtI1h8hrinYNLmEFhAajSYp7NO6PYpJ6wVdj5g7qRNVdVNKLcn8cDQaTUeSSAlQ2KKYlIrcKKclRJcjXqqN+8zfxcBUYBnG4uEY4GPglOwOTaPRdCi2Gd/udwibmCI1iFgqRHNbgGU7ajhhZO8sDVSTLWKamJRSZyilzgC2YWRdnaqUmgIch5FUT6PRHCGEBATKtg/CoUHEkBA/eXkVX5z7EZtibLzT5C5efBDjlFIrrAOl1EpgcvaGpNFoOg7bJG9LlhThULZpEJHJ+txbXLenHoCaxrZMDVLTTnjJ5rpGRB4A/o7xffgysCaro9JoNB2Py4yvVNhJrZSxWc4iVhSTT8KpOTSdCy8C4qvAt4BbzOP5wF+yNiKNRpNz2DOv+kIHkUYl5/S/bk89pYV5ofsDwcg7dDbX3CehgFBKNYvIX4F5Sql1XhsWkYeAC4B9SqlJ5rl7gQuBVmAT8FWlVI157XbgOiAAfEcp9Vqyb0aj0WSQGDN4ONVG/Ipyn/vdfABOGNHLuF8rEJ2OhD4IEbkIWAq8ah5PFpGXPLT9CHCu49wbwCSl1DHAeuB2s80JwBXARPOZP4tInsf3oNFosoGbiQmbiQlHLqYYTmq7g1vTufDipL4LmA7UACillgKViR5SSs0HDjnOva6U8puHHwFDzNcXA08ppVqUUlswoqSme3kDGo2m/VBK2XwKDhkSY/6336/pXHgREH6lVG0W+v4a8B/z9WBgh+1alXlOo9G0IxGTuESn11AQUiH21DUTUHYntXubPltqDk3nwouTeqWIXAnkicho4DvAB+l0KiJ3AH7gCeuUy22u3yYRuQG4AaBwwKh0hqHRaOJh3yhnO21N+O9vOEDf8qLw7QlMTNoH0fnwokHcjOEbaAGeBOqA76baoYhci+G8vkqF496qgKG224YArtVKlFJzzU17U1Mdg0ajSR27sFi6PVxgKJaC4NQgtCLRefASxdQI3GH+pIWInAv8D3C62a7FS8A/ROQ3wCBgNPBJuv1pNJo0cItiUpGny0sK7Jdcseduimg+zeFpsk9CASEiLxP9t68FFgH/p5RqjvHck8BMoI+IVGE4u28HioA3TJvmR0qpbyqlVonI08BqDNPTTUqpQGpvSaPRpIp9Dr//rQ3c/9YGts6ZHSEU7K9LCny2Z+NvlAsGHX0Bj3+4lYuOHUz30oKo5zQdjxcfxGagL4Z5CeCLwF5gDPA34Gq3h5RSX3I5/WCsTpRSdwN3exiPRqNpR377xvrQa6efobE1vI6LZTqSGE7qFVW1PLhgCws2HuD/rtYW41zEi4A4Til1mu34ZRGZr5Q6TURWZWtgGo0mN/j9Wxs4blgPwEqvEb52uMUfeh3bB2H8tpzUlpBpajOES7XO0ZSzeHFS9xWRYdaB+bqPedialVFpNJp2pS0QZM3uupjX82x2JbscaLALiBheiIUbDxjXHRLE0ijydM6NnMWLBvE9YIGIbMLwK40AbhSRMuDRbA5Oo9G0D7/8z1oeWLCF6ZW9XK/7fPbNceGJvqElbGKKFcbaYJqhnNetY5+ua5mzeIlimmfufxiHISDW2hzTv8vm4DQaTfvw2Q4jXPWTrYfi3hdUkek17CYmZzI+t2chbIqyBI1PaxA5i5copi84To0UkVpghVJqX3aGpdFo2hOvU/QNjy9mwsAK12uJdko7r+v9ELmPFxPTdcCJwNsY36OZGHmUxojIT5VSj2dveBqNJiewTearY/gq/IH4M75TwwhqDSLn8SIggsB4pdReABHpj1EP4gSM2hBaQGg0XRwveZQS3RNLQOT5tIDIVby4hyot4WCyDxijlDoE6Pg0jaaTEwwqFm2rTrudRD4I53VLnmj5kLt40SDeF5F/A/8yjy8F5ptRTDWxH9NoNJ2BTfsPZ6SdQCINIkaYq2gTU87iRUDcBHwBOAXDB/Eo8KyZaO+MLI5No9FkkV01TQzqUZJwYofYeZbsBJPUIAIhH4SHxjUdQkITkykIFmA4qd8E5qtYSVc0Gk2n4MNNBzlpztu8uHQnCzceTHi/PaWGxRXThkYcJzIxWU5s666wiUlLiFzFS5jr5cC9wLsYGsQfROS/lVLPZHlsGo0mS6zbY0QiPfHxdj7ZEn/vA+C6y/qovt0ijr3ugwgdB3UUU67jxUl9BzBNKXWtUuoajFKgP8rusDQaTTax7P4HD7ek3MZZ4/tFHCcyVfmDkRvldtU2m2NJeQiaLONFQPgcG+IOenxOo9HkKBKq0ZB6G73LiiKOE5uYjCx/zpxNWoPIXbw4qV8VkdeITPc9L3tD0mg02SZWCu7kGok8TCQgWgORGoSFdlLnLl5yMf23iPw/4GSMr8RcpdTzWR+ZRqPJGtacnE6daOfCvy0QdL8xwXWflhA5ixcNAqXUs8CzyTQsIg9h1J7ep5SaZJ7rBfwTqAS2ApcrparFWM78HjgfaAS+opRakkx/Go3GO8460em0YfHJlvib7UImpqjSo1pA5CoxfQkiUi8idS4/9SISO3F8mEeAcx3nbgPeUkqNBt4yjwHOw6hDPRq4ASOVh0ajyRK+DPggnNP6Qwu3xL2/TZuYOh0xBYRSqlwpVeHyU66Uck/nGPn8fMAZP3cx4RoSjwKX2M4/pgw+AnqIyMDk345Go/GCtfpP5Dfw0oaTARXFrudbQ07qSLSPOndp72ik/kqp3QDmbytObjCww3ZflXkuChG5QUQWiciirI5Uo+nKhMqApi4gYk3sZUV5rufDJibnULSEyFVyJVzV7Rvi+s1VSs1VSk1VSukq5xpNioR9EOm1U1wQPYUU5LlPKyETk6fEHZpcoL0FxF7LdGT+tvZXVAH2fftDgF3tPDaN5ogh7INIz8RUUhCtLRTmu08rrTE0iGQFxgebDrA5QwkGNfFJKCBEpExEfObrMSJykYgUpNjfS8C15utrgRdt568RgxlArWWK0mg0mSfkg0jTxPS7K46LOl8YQ4Pwx/BBJDuEK//2MWfe915yD2lSwosGMR8oFpHBGJFHX8WIUIqLiDwJfAiMFZEqEbkOmAPMEpENwCzzGIyNd5uBjcDfgBuTfB8ajSYJLP9BOk5qAU4f05cXbjo54nwsDcIyMTklQjpCqjOy7WADu2ubOnoYnvCyD0KUUo3mBP8HpdSvROSzRA8ppb4U49JZLvcqjLTiGo2mHUlnbra0kIK8SBeim9kJwhvl0tUgOjun3/suAFvnzO7YgXjAiwYhInIicBXwinnO0wY7jUbT8bT6g1wx90OW7gjX9/K6UW5or5KY1ywtxOmUvmrGMNf722L4INLRYjTZxYuAuAW4HXheKbVKREYC72R3WBqNJlOs31vPR5sPcftzK0LnxGOYa7xEehLSICKnkZKCfK49cXjU/bGimAJKUd3Qyi/+sybkp9DkBnE1ARHJAy5USl1knVNKbQa+k+2BaTSazCAuEUvWy0SL9zwPu9jyHVuhRSDPF732jKVBKKX42SureW7JTo4d0oPzj9Z7ZHOFuBqEUioATGmnsWg0mizgpgVYc3SiMqFedjk7ndJKRfslwK5BRBIIqpCZqcUfXblO03F48SV8JiIvAf8CGqyTSqnnsjYqjUaTMdxqP1jaRCITU56HRElODUIp5fpc0FEwKHReQb6pcVhlSTW5gRcB0QujSNCZtnMK0AJCo+kEWKks7Lb/YEhAxH/WSzGfAocGEVDKVfNYt7eejfsOR/kgWvxBnl1SBYSrzmlyAy/1IL7aHgPRaDTZIeyQDp8LevQFiwcBUeoIaw0EVcz8Spf8aSFXnRAZ5VTX1BZ63ZkFxH9W7GZk326MHVDe0UPJGAkFhIg8jEteJKXU17IyIo1Gk1GsqdrupPaapM9LGr38vGgfRCy5crjFz//N3xxxrtUflladOYrpW08YJWw6w/4Gr3gxMf3b9roY+Dw6T5JG02kI+SBs57K5Oc3QILxjd0zrPRG5hRcTU0QlOTOFxptZG5FGo8ko4iIhvCbIS6VWQ1ApT6Ypi8bWsIBo007qnCKVbK6jAfetkhqNJmexT73ZXKgHYzipY9HQ4g+9Dnh1jmjaBS/ZXK3So1ap0ZeB/8n+0DQaTToopXh60Q6a2wKhYwvPPgiPE/3NZ44KvQ4EkysC1KA1iJzFi4mp67jkNZojiDdW7+UHzyznjLF9AUcUU4bn4e+dM5bNBxp4ZfnumGGuFmWFeRFCwe53SOSDSKd+hSZ5PJmYzBoQvzZ/Lsj2oDQaTfrUNxumm331LQBsP9TIi0t3ArEn2vLiyDVjMpqAtWci0SQeTwa0JTAxafnQvngxMc3BSNi32vy5RUR+ke2BaTSa9HCr+XDLU0uBxCk2nG1MGFiR8N680H6L+FFM8cxb8XZS3/jEYkb+77yE49BkDi8axPnALKXUQ0qph4BzgbQCfUXkv0RklYisFJEnRaRYREaIyMciskFE/ikihen0odEc6bil2LBIdiHuxRcxeWgPAIb2LI17fzwBoRQxi+nMW7En8SA0GcVrFFMP2+vu6XRoVqb7DjBVKTUJyAOuAH4J/FYpNRqoBq5Lpx+NRmPgnJDbAsGsRDFde1Ilr//XaUyt7BU3zDVe3/M37OfEX7zNG6v3Zn6AmqTxIiB+gZGw7xEReRRYDNyTZr/5QImI5AOlwG6MXE/PmNcfBS5Jsw+N5ojG8h84BUR1Q2vazt7vnj06uj8RxvQvN1/HfjaeBrFx32EAllfVxLxHY+APBPlg44Gs9pFQQCilngRmYCTnew44USn1VKodKqV2Ar8GtmMIhloMoVOjlLICoquAwan2odFo3HMwAdQ1+9NOtTGwe3GC58JPzhzbl/MmDQgda0dzZvjtm+u58oGPWbT1UNb68Gpi8gEHMEw/Y0TktFQ7FJGewMXACGAQUAac53Kr69dIRG4QkUUisijVMWg0RwKWmccZOhpUyruJKYYqkCi6yf5YKgIhV4XIi0t3smR7dUcPA4D1ew1t68Dh1qz14SVZ3y+BLwKrACsGTQHzU+zzbGCLUmq/2f5zwElADxHJN7WIIcTI96SUmgvMBSgaODpHv0YaTcdjzdFObcEfUJ4nYKuNKDmRwGntvJzOhB8MKqb8/I3UG8ggVhRYLiTksz5TDyU7UsZLsr5LgLFKqZYM9bkdmCEipUATcBawCKPO9aXAU8C1wIsZ6k+jOSIJmZgc6kIgqOKamC48dhBLtlWzs8Y9mggS14mI0CDwnvvJjdZAkOrGtsQ3HmFYfqRk8l4lixcT02agIFMdKqU+xnBGLwFWmGOYi5G+41YR2Qj0Bh7MVJ8azZFI2Ekded4fDMZ0Ugvwhy8dx5dnDHdty36fV9J1iOequSke/kAwroDNBNbH0iEahIj8wRxDI7BURN4CQlqEUuo7qXaqlLoLuMtxejMwPdU2NRpNJKGNcip5H4T1bDgRrFFG1PJnJFq0JrMD2w236nediZ+/soZHPtjKkh/NomdpAZsPNHBU326ent12sIGCPB+DepTEvS+ovP0t0iGeBrEII7roJeBnwAfmsfWj0WhyGLdCQWD4IBJNuuL4DfDpHWeHrycSEGlOWgfqW6m87RXe37A/SsB1Bl5bZWzqa2oL8OQnOzjrvvf41GO00en3vstJc95OeJ8l5C0T086aJipve4U3M7iHJKYGoZR6NGO9aDSadsct1YZ17FWDCB0j9CorpF95EfvqWzz4IMLXU5nfl++sBeChBVv47RcnJ99Ahnj0g63MmtA/4WreSZOZQbcgT3h9tSEsajLsR7EEv/W3WL7D2DvyzOIqzp7QPyN9pFIPQqPRdApi+SBUwlk7XRNRulFMa3bXAcbYO6rK3N66Zu56aRVfe+TTpJ+1UqyjoKra8EX0LM2YKxcIm5gsH4T1MfkyOKtrAaHRdFHiRzF5bUMi2nKeT9Q3pBfBlNSejQzjNzuubUq88nea8ZrbjB0ByvZ8pt9GOMzV3O/i0CgyQUwBISKPm79vyVhvGo2m3YnaB5EgzBVsTmrzWCn38zGft71WKnpy7OFxNW0IiI71QXiZbmMN0T7211bu8ZxF1wshJ7V1bLadFyesSSkV1m48EE+DmCIiw4GviUhPEell//Hcg0aj6RCsuck5JyWjQcRqMxkfxMi+ZVHXz5s00FN/wWDHmZiSCc+Ndad96A8s2MKf392Y3qDsfTqc1EEPGsR9r69n3I9e9dxHPAHxV+BVYByR0UuLMSKcNBpNDmNNcM4VeCCoPE9+1l3RJqb4z1nXK3uX8qMLJkRdz/No3A4q1WECwsLLRrRYWo5TY/j16+szMiaI1uq8hCA/vWhHUn3E/DMppe5XSo0HHlJKjVRKjbD9jEyqF41G0+4EQxqE08QU9GBiil8dzquV+5TRfSjKz4s6H68wkB1Fx+2DSKbbjhiiU2OwxpDXHj4IC6XUt0TkWBH5tvlzTMZ612g0WcNyDjtX4Lc8tTTmhBZySofaIOLYuYEuFk7fhbO/+hY/XlAd6KROhliO+ETV9dLBEhCWEPfipE5WdngpOfod4Amgn/nzhIjcnFw3Go2mvQlrELGvJcI5sTvt3rEIaSAxrh/Vx/BLzD46vi8iEPRmYnpn3T4qb3uFdXvqE96bDWI7qdNve1dNE2fd9y67HKk7rLatLqzPyRfXSZ1c314sgV8HTlBK3amUuhOjNsT1yXWj0Wjam3h+Bn8wGPMaeNcQEj1vjeGqE4ZFXB/cs4TN95zPRZMHxW0nqLyZmKwKdJ/E2K086a7XeGjBloTtuJGOxSbdPFRgbHzbtL+BufM3s3ZPXbht87dTk8hkbiYvAkIAe1xUgORydWk0mnbgxaU7eeLjbaHjeBNrQ4u3UEdnC2ETUwINgki7+Bnj+vE/546zjc1Y6SaylyuPTupC0+vdEiOE83CLn5/+e3XCdiL7jh5LLGI6qZOUD259dCsyEl488sFWzv3d+yHHd+heh6YYL8w1Wbyk+34Y+FhEnjePL0FnWtVo2pWGFj/LdtRw0qg+Me+xahVcdcJwwAgRjUVja3wfgC9NJ3VYgwifs0cuBTzE7IN3DaIo32i8zcX5neoq3vIrxKrMF9mHe3/J9u136aS8OHKarm/2U1GSz/Kq2ohxeQlzTfaT8OKk/g3wVeAQRkW5ryqlfpdkPxqNJg2+9/QyrnzgY3bXek8hHVeDaI2vQbhN8PbjROkcwk7ucAP2iStcyyB+O0Gl4go6iwJT+rT6o29O1crjnKvjfZ72Ky22MQSVNxPVrpompv78zVBNbjslhZFRYNWNrRFOfmcwQrvspLajlFpihr3+Xin1WcZ612g0nli313C+NiaY2O3EmxgbPUYRxcJryVH7GCIEhPk7kQYRCCpP2VwtDaI1EP352J++5E8L2VfXnLA9sO9UjtyI5oZdU7D/jRTeqve9tGwXBw638NiH26KuOU1s1Y2tEaY5pwbhdY+JF3QuJo2mE7GvroVtBxvi3qOU4pMth+JOrAk1CKsta3p15mRKoR6EXRiE0kKYDRbm+ajsXRr1TFV1E/e+tjZ+Z0BhfliDeOD9zUy4M7xb2D55L91Rw98/3u7axsebD/LA+5tdnzOOY/dvv9Rk84N40X7sbQdcHnCazWoa2yKEVXhDpHHc7hpEphGRHiLyjIisFZE1InKimcLjDRHZYP7u2RFj02hymS/97SNOv/fduPc8+sFWLv+/D3lrzb6Y9zS2+iktjN7A5iTmfomET5rP217bwy/DmUfDyZ3cJrbDLX4WbjwYs/3mtgBKqQgB8fNX1kSs4r06ir849yN+/sqaqOdipU23o2zzesA2oXvd5GcJYjcfhD8QKTQaWv0R70kpI4orvJO6nQSEiOSJyJsZ6y3M74FXlVLjgGOBNcBtwFtKqdHAW+axRqNJkk+3VgNQ1xw7C2lDS4CK4uiEeU9ePwOAs8b3J88nXOkIT7Xwms010sQUfh02h0j4WpLz2qGGVsb96FXmzt8cFhBuTmqHazZRN2v31Jkb9CKfi++DCF9Lp8CRmxBqC0ZrMnbt5qlPt3P9Y4v4h6kZtZuJSSkVABpFpHumOhSRCuA0zEgopVSrUqoGuBiwihQ9ihEtpdFoSC4apsrcUNW7rDDmPf5gMMr5CTBhUAUAg3qUsOme8xk/sML1+USRlG6pOvIinNSR7eRJ8hUoDjUYFZCfXrTD1Ult9Z3sfH3u797nkQ+2hsxDoWypHqOY7Ct+zxqEeZsXDcKZAt2qN2EFMMSNYkrys/AS5toMrBCRN4CQ8TONmtQjgf3AwyJyLEbyv1uA/kqp3Wbbu0Wkn9vDInIDcANA4YBRKQ5Bo+m6VB1qBOJHzwQCKuTYTYWETmrzd2wKVG5uAAAgAElEQVQTU2TEjU+ETfvj+1acWDmemtuCFOQZ7bQGIiOI8iR6UvRigVm5s45plZFJq+MJafsV+yTvNYrJos0lCqstEH3OLnicWkcmfRBeBMQr5k8m+zweuFkp9bGI/J4kzElKqbnAXICigaPT36ao0XQCkvmi1zcbEUrxEuK1BoJJ2aqdd3rN5hpLg4ja1JXCnGY1Z69v0Oq3+x4UeUhKBYvs0UfhdNpx7o8xYXvXIIz73ISB00ntrJHhFBDtulFOKfWoiJQAw5RS6zLQZxVQpZT62Dx+BkNA7BWRgab2MBCI7WHTaDQxsVbRO6pj75loDQTTSgPheaOc7Zx974SbBpEslgmoxR90rX1h9eGc2Jdsr0nYtnLZoOd1H4Rdg/D6EVv3uW30cwp6wwcRPk7O55Hc39xLsr4LgaUYtSEQkcki8lJSvdhQSu0BdojIWPPUWcBq4CXgWvPctcCLqfah0WjCdZ3dUMpbIZ5EWV9jcdJRxo7va06sDJ1zEwIRTuoksSbs5rZAOHGdI7rH+B35Juav35+wbbuT2lmxzbr+1/c2sdfcUxG5oo/2gyTsz/zd6qJBOPNmOXeXOzfI2a9VN7QmDIuOhxcT04+B6cC7AEqppSIyIuUeDW7GyApbCGzG2KntA54WkeuA7cBlafah0WjikJ9GuEuiBX//imK2zpkdcc5u+rBKjlqTWipmEWsi9NsKINkn5FASu6Rbtp6Pfbxp/2Hm/Gctr6/aw3M3nhzRiX3F/9DCLeyta0nYlzVst53gTq3CmQLd6s/4LCM35n3lkU9ZtqOG9T8/LxTplQxeBIRfKVXrWDGkZftXSi0FprpcOiuddjWaXGblzlpEYOKgjAUFpsWs8f04e3w//vB28mUwU7Fy2+3rX5pmhM+GZVTqAgKiM5sar81rHjer2VH2tkK5mOyrduO35e+xT4h2zWzeij0e+4vtg3BGMSkVqc2E+nPx+1ha5KpdtRw3LPmtZV5EykoRuRLIE5HRIvIH4IOke9JojnAu+MMCZt+/IKVnM5A1OoqCPB/fO2ds3Hv6dDNCZY83Jxcrs2gqm7H21xsr6a+dPCIU0RT2QSTdXOQK38UHYU2cKTmpHZPwwwu38M2/Lw4d+xxCIyLMNYUiENbzhxpao64523Om73D6IOy3dy8xNLXmthSkJN4ExM3ARKAFeBKoA76bUm8ajSZjbDvYwH9W7E75+by8xLPy8N5lvPrdU7n9fCNVd59uRYC7KSQRNY3Gxr2B3YvDY/Cl7qS2r9QtIRAvBYWdpTtqaG4LsLzK3WFt32sgwE9eXh3KngrRTviIjXIeBcS++uYo7WB3bWSeqIYWP498sNUxNncfhPUJvrx8F5W3vUJDi598X3T4bzJ4iWJqBO4QkV8ah6pjSjZpNEcwbqvgWb+dT6s/yNY5s1OKSPJau3jcgPBmub7lhoA42JDYru7k+lNHUt3YypdnDA+dS0+DiDYnRV43frt9Npf8aWHo9aIfnh0SfBbK9pybthR2gEf372YmcmP63W/xtZNHcOeFE2LqOPe9vt6173hhrtsOGvtgqqqbQgLY2l+R7NfESxTTNBFZASzH2DC3TESmJNeNRqPJNPZVvFt4ZCJScQzPmtAfgME9SpJ+tmdZIb/4wjGuO7hTMVm5RSxFCg1vTmrXFb8Ch2nfednsN9o57lWDAHh77V6roYjz1p/GLV2Kcye1ZQpzfoRBpUIahFeh5cSLielB4EalVKVSqhK4CaOIkEajyRESlRB1IxUBcfHkwXx0+1lMdewyThWv9SXccDUx2T6GJ83cRIk2q7lN6ApbmKvLx+QUPqnuS7B2gzufsFKHuI393XX7Ofs374WO/SETU/RArUi1VE1MXv4s9Uqp960DpdQCQJuZNJocIhUNIj/FHbcDbD6EdPFSBS3Rs+CuQdz3xnoaWvwJVYhYK/54gsV6xu2eZDSIdXvreWZxVZTpxxIQbmN/c81eT/3VNrVR12RoIJa2mey3JKaAEJHjReR44BMR+T8RmSkip4vInzH3RGg0mo7Ha91mJ74MpmRIlXgC4oezxyd4Nvy61pwIFZErfn9Qufon3MZgx75b2W1lbu09cPoi7Ne88v1/LYvyMfkcTvB4WNqj8yO8Yu5H7DMjx7LhpL7PcXyX7XUWgu40Gk0s4lktAkEVFQ3jhVQ1iExS2buMr5xUyZdnDI8wmwAJkwnaJ/Z7XzOyACmlMLaLGbT6gwnDXN2EqzPfkRNrUnbTXFIR1tEJBQWlFM9/tjPhs267yJ00tPhdQ2gTEVNAKKXOSLo1jUbT7gSUoqYpdu0HO33Li0L7ETKZ9TNVfD7hxxdNdL2WaOdv0HViNx3e5mzZGggm3IIXS4NwFgyy0xbSIKId4Sntg4jqP7Hm4ySeQLtn3lrumbeWXnFSwLuRMMxVRHoA1wCV9vvTSPet0WiSJN7qUCk457fzPbUzcVAF763fj1KQ72EfREeSn8Bz/c666JxKQYe5rc0fTPg+3ZQvRfwJN2Risu6PkYvJK86uFMkHHnjNHJsMXlJtzAM+AlYAqRmyNBpN1kjGpBEIhk0wTg3iqRtmZHZgaZJoYv/re5uizn3myNTaGgiS54tfWtVtIjZ8ELE/1zbzGWtSnvOfcN3sVDSIwy2RGqBS8Obq5BJapxKokAgvAqJYKXVrxnvWaDQZIZmwyqBSIROMM8x1xsjemR5aWiTSILzQ6g9SnB9fQLgv1OObeJxO6tdX7426lgx//2h7xPHhFj83/WNJ0u0kItkNlV7+Ao+LyPUiMlBEelk/qQ1Po9FkGjdbvJOTjjImf0uDgNxwUscjE4VvWjw4qWuaWvntG5E7lu27ldfuiY7qt8xIbi2nokG0F8mOzIsG0QrcC9xha19hlA7VaDQZ4uVluwgEFZccNzip57yYmCYP7cEHmw4SDIadrrngpI5HJgRYWyAY138D8PN/r2Hd3kghYPgg4rUbvYPaIhUfRHvhZTFhx4uAuBUYpZQ6kNKINBqNJ25+8jMALjx2UMTq+eDhFnbWxK4O5+V/vqQgz7xXmXH9Kued1F6SCSai1R9M6Lw93OKPOqeUimuO8Yd8EG7XckuD6F5SENonkuzQvJiYVgGNSY8qASKSJyKfici/zeMRIvKxiGwQkX+axYQ0miOOe+atiTi+9uFP4t7vJXrFyn8UUCqUXCjXNYjhvUrTbsPYB5E8iaKY2vyxNYhkV+nZpsBWGCrZPRpeBEQAWGrupr7f+kluiK7cAtj/E34J/FYpNRqoBq7LQB8aTadg6Y5w9I0zhfeGvYfjPvuCh81UxZYGYZsgMuEEziYDu5fwxNdPSKsNL7W33bQzox5E7GfaOpEPotCmiSUbCuvlG/ICcDdGkaDFtp+UEZEhwGzgAfNYgDOBZ8xbHgUuSacPjaazsHZPXUT6aWsyt0iUJuEXthDLWFgmpoAKO6lzXD7g80FZkbsV3OuGLy8+CDcSaRB3PL/SuM/llj+/Gx1+25EU2DYcJisgvNSDeDT5ISXkd8APgHLzuDdQo5SyjIFVQHKeOo2mk2LtbLYocggIt//pn768Oqk+LKFjlzW5rkHkiaRUJ8JOS6omJqU8CZZsbE7LNFk1MYnIFhHZ7PxJfpih9i4A9iml7FpIvJTrzudvEJFFIrIo1TFoNLmE83+2MN9HfXMbu+I4ph9auCWpPqy8RsGgosXM7Nktxuo8V8jziWuiPPBe0S4QjJ9TKR5PfLI94T2dQD5ERINlw0k9FZhm/pwK3A/8PbluIjgZuEhEtgJPYZiWfgf0EBHrGzsE2OX2sFJqrlJqqlJqahpj0Ghyhk37HD4GpZh9/wJOmvN2xvootpmYLHqUFmSs/WwgIq55kAB+fdkxntrwB71pAk6UgmU73MuRRt6X+xIiUU6reCR8Uil10PazUyn1O4xJPSWUUrcrpYaYxYeuAN5WSl0FvANcat52LfBiqn1oNJ2Jn/470lykgO2HMhs4WFQQ1iAsrIL2uUysSKtzJw309Hx9cxtvrN6b+EYHXvMgtYd4+MOXjkuY+jwehXlZFBBWXQjzZ6qIfJOw7yCT/A9wq4hsxPBJPJiFPjSadsVaYX6wyfs2oomDKhLflCRWugm7BlHqUvoz17DcJMUFPv5y1fFJP/+rV9fxmzei6zon4sBhb6mx20OB6Facn/Sucrv5MJ39Ll5Ey322n18AU4DLU+7RhlLqXaXUBebrzUqp6UqpUUqpy5RSyVdF12hyiMXbqhlx+zwWbT3ElX/7OOLa79/cwJcf+Nj1uWxsxLXMDHZ7fCp1oNuD284bR9/yIiCsQRTk+TjvaHetYcbIzGf+8Vpfoz2c1HkSyxMT5xmbQClwaBDjBnhf33uJYtJ1ITSaFHh91R4APtl6KOrab9+Mvapts0mIDXszU923OGRignnfOTXjJqxM8s3Tj+Kbpx8FhCurWdPdyaN6s3DjwYj7f3P55Iz6a8B7AsQWf5CnP92R0b6d5PskLVOW08Q0ZXhPXvPad6IbRKQI+H9E14P4qfchajRHHjWNRnqDnqWRMfuJHJv2UMTVu+s89/f/jh/Cs0uqos4v//E5Rm1ms+0JgyqYkAUzVjawtBzr98NfmU6LPxBxTzZ2hCejxf3g2eUZ799OsualcQPK2VPXHDp2mpicGkU8vNz5InAx4AcabD8ajSYONU2GHdvpDHbKB2t1b2FPF731gPeVfizHakVxAaWFxtpuSmVPz+3lAs7JvzDfR3lx5OeZje0cyRbrySbJ+BB6lhbwn1tOjfjc8tNwUnsJhB6ilDo35R40miOUalODcE5yTvNFWWE+zW1hp2ibzf7d1Ba5Wo5HvBQP3UsKeO27pzG8d/r5jdqTkIkpzhyZDQ0ihRLfWSOZ96cww4Nt5/Iczycj/LyIlg9E5GjPLWo0GgBqGo1J3+nIdO5mdU7s9mOvzlKAQIJCNWMHlEel8ch1rMnRbYq0HO/ZERCxP/dJg72Z50b2KcvIWJLZ8W591ewBCE4LVTLCz0vPpwCLRWSdiCwXkRUikl2jm0bTBbB8EE6B0NIW/g/dXdsUSsVsYdcgkkn8lkxluc6GmxDIZphuvJQUL3/7FE9txJJbM8f2TWosyfggrMWIvW9ntFoyiw4vJqbzPLem0WhCxBIQ9bb6w5//0wdRz9nvb/GYUsJ6bmD3YnbXNie+uZPg81lO6uhrZ4ztx/Of7cxI5Tkn8QSE1/DgWPclm+4iqffnoe1k8jF52Um9ze3Hcw8azRGKlYU1SkA0hwvU2KNNLOxOaq85h6x7TxnVJ9lhctGxg7jyhGFJP9cehOfG6Elyzv87mjdvPT0rO8LbUqgr7eSKaUNdzyezgofkBIQ16niPJKNp5na2Lo2mC+AUEG4VzOzY90E4Qzrj0eoPRkW8fMFD+dL7v3Sc5z6yyev/dRp7HQLTcre6LcaL8vMY1a9bxvrfOmc2lbe9AkT+DVLlsilDWb27jueWRNbraEtSQHhNbQ7hEOp4W+uSMVvmdr5fjaaTYp8EnCu2w83xBYRdg0jGxDR2QHlUCO1vvjjZ8/MdzZj+5Zw62t0+n4oRaXCPkpTHkow75/QxfXnre6dHCWPxwQXHRO/+TlY7SUpAmL/tGoRz302iYAY7WkBoNFmgwaYlvLUmMllcfQINwq5heDUxPXfjSfzwgvGdIv10Miiina5eyYZvYprLPpJuRfkc1bdblDD2iXDmuP5snTObZ791Uuh8MmGmD1wTO2n1jTOPorw40gjkFsXkRGsQGk0H09AaNg29uWZfxLU6R9SSnX7lReysDteB8Cogjh/Wk6L8zhXC6oXQhJeCDpGKfPjH9fFLnE4a3D3qXCynr73/KcPDgsWqZ+2FEX1jh8r+4NxxoTofFl6imAZ0L/LcvxYQGk0WaIijJdQ1xxYQlX3KIkqMtvgDSaVrVu2SgLr9sN5NKhpEKo7mk47q42oWsnD7WyQbXpyMfyM/gZRzagNun5dSiqG9wua2O86f4Ll/LSA0mgzyx7c3cMtTn3H1g+6ZWiEyisnJiN6RK8bWQDBUy8ELXc3EZM2PsWpTx8OLKedrJ4+IOhfPNOWWx8hNg5g5tm+oDnjUuJLxAZgzfay/q31PjXGj8cupcf1wtiEUZk3oT0kS+0e0gNBoMsivX1/Pi0t3sbcudrb6eCamSsfu25a2YMJV5MDuxaHXXUw+MKCimB+cO5aHvzItK+275Tmyp6b46cUTI665VWdzi0q64/zxMf0AyUQxJfKjNJtRblaYspvPRkRChaKcaTcSoQWERtPOxNUg+kTmSmrxB+NOEs9+6yRe/6/TQsddTYMQEW6cOYqhvdLPIfX366L9C26frP3zHtozst+pLk5qt0gzX5y/2TDzvZw9vn/E+atc9qJYqVFizevW39vaCxL22YQpKcwLmcGSddy3+z4IERkKPAYMAILAXKXU70WkF/BPjLTiW4HLlVLV7T0+jSbb1MfxQXQritz01eIPMHZAOdeM6O1aGW1Iz5Ko7KYWFx47KL2BdjHKiqJNK26rfPskancCL71zFj3M1O15PgmZltwCCdxSgzx1wwwGdi+me0kBS7ZXc/ywnkz+6RsAfP+cMZwzcQBPfLw94hnnxB+LHtZ9Lv2XFeaFxhpPcLnRERqEH/ieUmo8MAO4SUQmALcBbymlRgNvmcdHHAcPt3DWfe+yef/hxDdrOiXxNAjnCq/VHyTf52N2DMepM4rFMjHce+kx3H9F59kDkQ2cdni3SdttZW6fRC3/z4XHDgoJB4j8O7kLiOh2Z4zszfDeZfQoLeTMcf0j+hER+pcXRz3jdcVvCZKgiwpRWpgfEhDJVh9tdwGhlNqtlFpivq4H1gCDMWpOPGre9ihwSXuPLRd4ddUeNu1v4M4XV7HPJQ2DpvMTT0AUOP6DW/zBqHN2okJbbXHwuVpStKNwFQYCIxx+H7udPt/n49M7zuY3lx8bcY/dL+S2291Lhll7P3k+oaIkdYNOT3MznSUfIjSIos6lQYQQkUrgOOBjoL9SajcYQgToF+OZG0RkkYgsaq9xZptXV+7mH6ZqaX3xFmw8wPR73urIYWmyRLwwV2dxl9YEPohoDcJAi4ZogeC2l0IQXvvuaaz9Wbjkjf3z9onQt7woKnopQoNwcTp7kc32e3wSNnclCkpwo39FpPZhb6G0MJ/Tx/alojif606JjtqKR4flYhKRbsCzwHeVUnVeVztKqbnAXICigaM7nUvuwOEW+nQrYvG2ap76ZDu/uvQYHvtwG4caWrnyhGHkZaM8lianiJdt1Tk5+IMqbkUw54qwX4WxCSobCew6O7E0CGdkkn31HWtasgsMrz4IJ/Y6D9b9b3/vdMqK8tlT25xURFrf8sjNb/b+R/Qpo195Mct//LkkWjTbSfqJDCAiBRjC4Qml1HPm6b0iMtC8PhDYF+v5zsqyHTVMu/tN1u+t5+21e/nX4irqW/zsr28Jhb45J4hkkrVpOj9ucfYFPgmFsjojX5zcOmsMv7n8WM4a76qAH1E4p2jXOdvlpD30NZb2Zj//X2ePiXs9FoX5Po4f1sMchnH/yL7d6F9RzLFDezB5aI+EbVh0c+wTsd7WjTOP4uQUMvxatLuAEOOTeBBYo5T6je3SS8C15utrMWphdymWV9WgFOyta+ZQg2FmaGjxs/9wS2hHpPP7uv2g95rEmtzmoa/Ezqtj4TaxlBTmUVqYz9Y5s/nSdPcU0hZF+Xl84fgh2v/ggtuq3m0et98XSxOwFnIf3HYmV0yPDk/1+vEfbabuSNZ57CRW8aR0hAN0jAZxMnA1cKaILDV/zgfmALNEZAMwyzzuUFr9QW5/bjl/m7+Z/fWxNz7F4sEFW6i87RWazbrCmw80AMbmp+oGoxzloYZWahrbQrsrnekBNu1vSOct0OIP8NqqPVEZHeOxcmctm3QUVcaxR8E4sWpFu01YJQXh1aHllB7aq4Sld87K7AC7OG6Ttptfwq7ExbLufdGs9eBMlmfhtQyqtQk7kfP4kuMGu2oUv7r0GL5yUmWU5mktENJdJ3REFNMCpZQopY5RSk02f+YppQ4qpc5SSo02fx9q77EB3Pbs8lD2zQUb9/PkJzu4e94apt39Jk2tyZl7fvP6OiCcnXOzOdk3+wMcMusVbzM1BCstgNOktONQehrEvBW7+cbji1m7p97zM3e8sJIfPr8yrX410Tgdynbs0Senj4lMeW1fHRYXhOswxxM4mug9Dm7CwG1ezovwQbjPsLecNZp1Pz835h4UrwIiEEquF//+XmWFvHDTyVHnL586lB9fNDHqvNVasjunnXR5j+jaPXWeS+ztrm3iqU938PoqQ0Dsc6RLSHZVbWX0tPwLW1w0COucpUE4HV47a5pIBysz6OYkNJGmVj8rd9aGtudromls9fOHtzYklTYhroCwpUhwppWw586xNIi2JOpEaAxcNQiXc/aggFgTrIjEzZ7rNRAp2RQY7/33TE/3Wf7vdFOed2kBse1gA+f9/n1eW7XH0/2Lthobt/cfNgSD06y0K8XJutUfpMUfoKra0Aaa/QGqzXrFloCwJhrntn3rmVSxIma2HvQuINoCivoWP9vS1F66Mn9+ZxP3vbGeZxZXhc4l+n7YJ5RJgyti3uc0N9iTvlkbt9q08E6a3i6Fd9xW7nZB7lUT8NKuG8FQCgxv7Q7vHTv993mTBvCDc8ca/Ycq8WkBEZMNew+jVHgSTsTibaaAMAXDvgwKiO0HG0P2xua2INWmiWmrOTZLy7FnZ/QJVFWnp0HssQSEx88AwsJq5c7atPpuD+6Zt4aFGw9kpe03V+/l16+tc71mfUY1pqDfWdPESXPejrrv/R+cEXptD6d0Rr7ccpZx3M9lN21phAbhi+hf4x23ymxu82exTSCnGnXudeUetG1sTJe/fHkKN84cBYQ1mHRrJnUZAXHwcAuPLNwS4Yy1VsC7a71Nsou2GW6PffXNrs8549d/+epaHl64JWG7rYFghLN5f31LSCCENAgrr0sg7IMY0788bRNTPA2itqmNJz7eFuXAtsxduS4gapvamDt/M6+s2J2V9l9ZsZs/vrPR9ftTZE4izW0B3lm3j3fWukdl25PM2WsJOLWES6cMYeuc2SFz0tY5sznODIHUJqbUiNoo55Zqw8UvUVyQvgaRrIkp1X5iYqUJT7OZLiMgZt+/gB+/vDpiIt5mTop74mxMsjjc4mf1rjoK83wcONxKMKgiVu/FBT522dqpbWzjgfc388JnRkHyYFCxbEdN6LoVuQSGBmHXYvbYJpyDpi/Cb5mYbBrEmP7l1Df7qY2THjoRe+osARFpLlq1q5bnl1Rxx/Mro7SUkAaxK7cFxDrT8X7wcPIRZl6wUmK8tjLaRFliExBfffhTfvhCYqe+va6DF5vz+IGGGco+eRRrE1PSPPq16RGaXCIiNIiUBYS3564+cTgAp6QZjurE6j3d7L5dQkDUNbeFJsJDDa0opQgGVShCKN7OVYul22sIKjh1dB8CQcWhxtaICKKxAyrYbVvNv7lmL20BFdJS3lyzl4v/tDC06rY7uFv9QTbvP0zf8iIK832u4wkqQ8jYt+2PHVAOEFGCMhma2wIcamilvCif/fUtoWiqDXvrQwIVwpFTTa0B7nh+RUhordxZF6Vd5JJpY+2eOgAOHm7NSvtWVbhfv74+SpOzJmrLVBiPUf26AZEaRHGMYjJ27rxgAnecP54zx4U3vYU0iBz6O+Qq1hw9oKI4qXThdl9RqiYmr3LluGE92TpnNgO6R5sW0yHcf3oSoksICMsODHCooYVbn17GyP+dl5QG8enWQ/gEzplo7FTdsPdwRF3hkX3KIib2/5iryprGNmoaW9mwz4hwsvwYlpkKDBPTlgMNjOhTRnEMAQFGWgWnBgHwzrp9PLhgC6+u3MPKnbXUNrZ52tdgve/pI3oBYY3KqU20mjVyF2+rDqUbLi/Kp7apLUK7WLennuN/+gZPfLwtYd/twZrdpgbRkCUB0WoIiMMtfs789bsR16yP38s+lSevn8HDX5lGfp6PX116DD+cPT7mxiY7xQV5XH/ayIhqapYfo6vVfcgmdn/A7x0Zbt1KtDpzMaVCxk1GKfaf7vekw3IxZRJ78rODDa08b5p9qqqbKMzzcbChlea2QNxV2+Jt1YwbUMGIPsZq71+Ld0RcH9i9mD11zQSCiqa2APM37GdYr1K2H2pk28HGkBPYMjPtdWoQBxr43MT+bDnQEJq4fRJ2UgF8/s8L6WmLbR9rCoh7XRyl5UX5fHPmUdx0xqiY78kSRDNG9uattfvYdrCRiYO6R9UjsLSW7TaN6dihPViw8QArdtaGVl+PfbiV+hY/d724itH9ykOCp6OwNIgDWTIxHW72M2lwBSt31kVFl1mfmbUgiEff8iLOMLWAy6caG6xS3YhoTV7//bmxKT1/JGH5FxKl5o5HqvsIOlpAWL2na4nsEhpEXVM4ffI8m8PSH1Sh3Yd746TO9geCfLa9mqmVPelnJr16bsnO0AQNMLBHCYGgYn99C2+v3UerP8j1p40EDGe4ZWpaWmUJiHB/++tbONTQyog+ZRTl+0KTywAzA6Nleli1q44FtoicIT1LQqaMiYMq+PfNp/DXLx/PD2ePp0dZQUzHqMWeOmP1f8JIYyK3/CDOkpdtLgJi0uDu5PskZDI73OLnhc92cu7EAQzrVcqNTyxOOarLQinFH97awPKqmsQ3OwgGFev21OMTw1eQjZxVh1v8TBrUnVtnjUEkbHKC5CcaJ140iFhsnTM77sLgSKS/maTwu2ePjrpmdxgXORaJiVbYwRSX4OlGD6WLJZ+SyaDgRqcWEBXmLkb7injhxoMR98wwJ8d4foi1e+ppaA0wZXjPiKyI35p5VOh1pZkKYfP+w7y6cjd9uhXxheMGA7DtQAPbDjYgYmxIq2tui5hsrV3MI/t0C2kxhXk+hpltDu5ZEjGeMf278ckdZ+HzCYN6GJymf8wAAB7SSURBVNe6lxQwaXB3zp00kK+fOpLjh/WMCsN1Yr3no/p2o295UcjEVOeoR2BNdtsPhc0lZYV5jO5fzgpTQLy4dCcNrQG+cfpI5l4zhea2IN94fHGEMz5Znl2yk/veWM+f3tmY9LM7qhtpbA1w9BBjAXAoBTNTc1sgFEVyzUOfcNeLYUdzWyBIbVMb3YryGTegHKVgze467nxxJX96ZyNPL9oRq1lPlBZ0CeU9Z3j7ezNZeucsvuuSOM8+R15w9EB+dvFEbjrD+N92+/7a5/Zs74PIFqKjmAg5duIVYJkxsjcQuTp2smirEd46rbIXZUX5lBbmMbRXCRccM5CRfcoYP7AiFFGyalcdCzYc4Kxx/Sgryqd/RRGrd9ext66F6ZWGMFpRVcvaPXUhbcQyhYzoWxaKYx/cs4S510zld1+cHMrrYlFWlB+Khx9i1sR1rjj7ditif31L3BXCntpmKorzKSvKp7J3KVsPGJ+BczINC4jwZ1SQ7+PowRWs2mU4qv/+0XYmDKxg8tAejOpXzm+/OJkVO2u5/bkVKa1SDh5u4eevGE7y+esPJC1oLP/DKaN6m+0lFhDBoAoVYaptauOUX77DX97bRHVDK+9v2M/Ti6o41NBKQ4uft9fuo8Uf5MSjeof+9v9evpvHPtzGva+t87Q/JV7u/ZI0NAhNNGVF+RGpR84e3y+8irbd5/MJV59YSY8S495Gl/Q5EwYZf+/LpgwJFeLxyjdMq0I2mfedU3nDVofcDS9BEF7o1ALCIlaN3+ICH9NG9GJYr1IefH9LKJTUyaJt1QzqXhxard86awy/+Pwx5Of5ePv7M/nPLafSp1sR/SuKeHvtPuqa/Uw0d8IO713G/PX7ASOWHWDpjhrW7annGHN1u2pXHXk+YViv0tAfbkjPEiqKC7jkuMH0LI3M52Jfeww2x+T8gw/oXkxTWyDuPondtc0M7G48P6xXGdsONbBx32Ee+WBrxH0hH4TNeZ3vEyYN7s6hhlbmrdjDmt11XDVjWGhlMmtCf26dNYbnP9vJgwuMvSC1jW386Z2N1HiI7Pn5K2toaPHzw9njaWoL8MGm5Da7rd1ThwicONIID/Tih7jjhZWcdu87NLT4eXDBFg4cbuHddfv4aPNBlIKmtgDH/+wNbnxiCf9aVEXf8iJOH9PXqPtclM8769xNejfaNE0Ln8CPLpgQcyzOGgSazLF1zmweuHZa3KJJloBuclmYDOpRwtY5s7n3smOjriXi9vPHs3XO7KSfS4YJgyoYbTN/u/HrS4/hG6ePDC1aU6VLfEudJhOLYb1KKcjz8b/nj2Pd3nr+6WIWUEqxaGs1U2wf5NdPHckpo6PjkicO6s5HWwwTlhVhNLxXaSja6YQRvansXcqba/ZS3djGiUf1piBPqG/2h8ZiaRCWZgCEUn9bsfV2jWiIaX5yrtHPnTQAnxBV5NzOntrmkJY1oHsRBw63cvEfF0Td1+oPUtPYGvE5+sQQEAA/+/dqygrzuHjy4Ijnvn3GKD43sT/3zFvDvxbt4NK/fsC9r60LCYxYzF+/n+c/28m3Tj+Kq08cTreifN5YvTfuM07W7q5nRO+y0OeTyMT08rJdPPnJdprbgizbUcPDC7aQ5xOW7ajlnXX7KC3MY6RZevK99ft5Z90+vnDcYPLzfIgI4waWh8KmZ00I12SYObYv3z5zFA9/dRoVtsyeHW1i0MBdF05kcI+SUC0NO9b/WrIJODsL/SqKuf288UmXGHXSJQREfXMbZYV5vPKdU3jkq+FEZ1beks9NHMAJI3px3+vro8o97qxpYk9dM9MqeybsZ+KgipA90xIQleakUlqYx5CeJRw7tAefbTecruMHlofSd1vahbWDeojN72BtnLP8JfaNcdZ91Y4JcEjPUmZN6M9Tn2yPaZ4xNAjjn6NfeTGBoIoI3bVoCwRD5qVx5t6LmqY2xg+owCfGZrtLjhscVZTE5xPuu3wyo/p147+fWc6eumbG9i/n2cVVoff53JIqKm97hfc3GFpWU2uAO15Ywcg+Zdx4xiiK8vM4fUxf3lyzL6nkgGv31DFuYDm9uxkmgO/9a1nMe7cfbOR/n1sR0saufOBj6lv83HTGKFoDQV74bBfTR/TiqRtmhHLZBIKKy6YOCbVRWmi89y9NH8rfrgnXdXjkq9MpLcznjLH9uNHmOPbyb/nwV6clvkmTMmeM68fC2850NbdYJtvG1tjmaU2XERB+yosLmDioOzPH9uO7Z4/mtDF9udIs5CEi/OiCCVQ3tvLHtyMdolaY4pThiQXEBNMW3be8KJTXxcrjP7p/OT6fcOyQcM72cQMqQire9acatkkrZt8uIL41cxRfnDqUm88yIjD228wl1qTmZmO/9qRKqhvbeGnZrtC5QFDx3JIqFm48wIHDLSENwnK+Tx3ek7U/OzfULpi5okwBcdywnmZ/LZQU5jG6nyEwrjphuOtn0q0on79dM5VLJg/i2W+dxM1njWJXbTMLNx5gw956fvDMcgCufvAT7n5lNef+fj47DjVx9+ePDv3jzprQn/31LSzzGM308rJdbDvUyISBFSGhpZQRQOCk1R/k5qc+A4Envn5CxPv+8gzj+9EaCHLyUX3oV1HMqaOMVNuWr8Xiv2aN4aoThvHTiyfFHNc3ThsZ2rHrRYE4Y6yu+tZRlIQERNfUIDJFzoVSiMi5wO+BPOABpVTCwkGNrYGICdctkmHS4O5cNmUIDy/cwpXTh1HZpwylFB9uOmhGqsTOrmkxcZBhcrGHvw7vVWaeM/ZPHGuG1VpC5NGvTSeoVMjmbCUCtJuYBnQv5peXHhMKo7T7fC2/iNtmsBNH9mZs/3IeWbiVLxw3mCXba7jrpVWs2V0Xusea8CcN6s6wXqX8+KKJFBfkRThJW20axIyRvXjyk+2hCe78owcysm9ZyHHnxvDeZfzuiuMAw6zXvaSAf366g6qaplClPIBHP9zG0YO786PZEzjxqN6h8zPH9iXPJ7y5Zm9ovGDs8K5uaKO6sZXqhlZ6lhXy/ob93DNvLdMre3H1iZWICCP7lLH5QAN/fHsjImKay9qobWrjUEMrBw638uerjqeyTxl/u2Yq59//PmBoVWP7l7Nub31oPGMGdGP8wIooZ+NkRwnIT+84O8r3JSIhgaVNTLmN5dBOJ9z4SCCnBISI5AF/wqgoVwV8KiIvKaVWJ3o2VuEOO98/ZyyvLN/NXS+tYsrwnry4dCeb9jdw7sQBnrIvDu1VwoCK4lASNTAik8oK8zjenNgmDqog3ychIeKMVrHMR0Mdoa1AaMfsqTb/R/+KYo4f1oObz4yO7xYRrjt1BD94Zjkn3PMWBxtaGdyjhLs/P4nnl+zkyhOGhYrPDOtdynxbPpqifB+9ywo52NDK4m3VfLrlEEN6lnDhMYPYX9/C5WZk1S0uceXxKC7I4+LJg3jsQ2O3dfeSAmqb2vjpxRO55sRK12d6lBYyvbIXf/9oO/PXHzCr7LW6msMAZh8zkPsuOzakgbz9/Zlc8qeFPPfZTgrzfIzq143uJQWM7NONyUPzmVrZi/OPHggYDr7y4vxQiPTpY/tS19wW0g6L8vP4zy2nJnyffcuLogrFQ7iesRYPuc2xQ7rzk4smcuGxgzp6KDlNTgkIYDqwUSm1GUBEngIuBhIKiM9NjF/MHQzHzY1njOLe19bx3vr9nDCiF9edMpKLJnv7kogIr333tIhJv1tRPu//z5n0KDEmHCs9wsQYK+4+3Qo5cLiVPt2iJxeA5T8+JyIffZ5PeO7G6EpSFpdNGUKPkgKeWVzFhEEVfOO0oygpzItpErKP+6i+3TjYcIgXl+6ib3kRD18zFZ9P+Pqp6YXqXTZlKI99uI3PTezP1OG9uHveGvpXxM81c90pI/jLe5uoKM5ndP9u9CwtpFdZIT1KC+hVWkiP0kJeWraLfuVF3HLW6Cjn26wJ/Vm6o4bJw3rw9DdOjNvXx/97VkhL+945Y7hp5qi0nXkWVunHY4Z0z0h7muwgIlx7UmVHDyPnkXR32mUSEbkUOFcp9XXz+GrgBKXUt93unzJ1qrrgR49w5vj+UWUaY9EWCPLqyj1MGd4zZL5pT3YcamTT/sPM7GD788Z9h8nzCVsPNLCzpomzx/fPaMKwt9fuZWplL8oK83lv/T7OGNsvq2aXqupGzv7Nezx47bS0C7Wny6dbDzGmfzndSxJrtat21dKztLBDvouaIxcRWayUmprovlzTINxmkAgJJiI3ADeYh4eXXHL0up/Gbq8PkJ1qMrmFfp8mp/y8nUaSXfTfs+uRa+81vonBJNcERBVg31Y8BNhlv0EpNReY66UxEVnkRUp2dvT77Fro99n16KzvNdfCXD8FRovICBEpBK4AXurgMWk0Gs0RSU5pEEopv4h8G3gNI8z1IaXUqg4elkaj0RyR5JSAAFBKzQPmZag5T6aoLoB+n10L/T67Hp3yveZUFJNGo9Focodc80FoNBqNJkfQAkKj6QDkCMnFcaS8T4uu9n47tYAQkfNFpL/tuEv9cSzMFCRdniPlfQKoI8C2KyIFR8j77CYiV4tIX8w5tavMRZ1SQIjISSKyDfg28H8i8kXomv90IvID4F8i8g0RGdDR48kWR9D7vEZE3hGRn4tI/JwgnRgRuRV4U0S+LyLHmee6xKRpR0QuAFYAlwK/Am6GrjMXdUoBARwH/EIpdT7wBHC2iFwLICKd9T1FISJfBS4C/gCcDPyviIwyr3WZf7Yj6H1OA24FfgLUALeKyPnmta70vf0CcDnwP0ApcJeIHKOUUl3pfZqMBO5RSl0M/A04z0wZ1CX+pp3iDYhIuYj0sE0WpwDWKvNVjLDYy0Skl1LKva5oJ0FEyszfAkwD7lVKvQP8GNgPfBe6zgrFfJ/T6aLvU0TsSZbGAC8qpd4F/gw8B9wJ0AW+t93N34IxaT6olPoIuA9YCNwDXeJ9DhQRe3bPEzH2bKGU+gBDSPzAPO7U7xU6gYAQke8DnwB/wagTAfBX4BwRKVdK1QMfAeswVi2dFhG5E3hSRMaaE+Mu4CsAZobbF4GBInKGeX+nW12LSIGI3CUiXxaRSeb73E0Xe58QWkl/IiIXmqcOAV8GUEo1Av8EdorI98z7O+v7/A7wjogcb/492wj/PRsw/ncrROTz5v2d7n2KSL6IzAHeAf4mIj8xL/0TuMV26/PAJhG5vr3HmA1yVkCISJE5YZ4GnIexorxaRI5VSr0HLCP8h6nFWHXm7PuJh00VHYixGrnUPH4QKLUmSoxcVR8AR0PnW12LyEXAYmAYxmr6NfPSXLrW+7QmwDKgAbhKRIqVUv8Btpj2eTASUf4VmCwiJZ34fVYATcA3AJRSvwfKRORi83oD8P/bO/9oq6pqj3/m5V65KVc05GcP8D6wyIgkDc1eoiIlZIn1/Eka4fMJOjRN8mFGWsSDkCdSaloZZqmYz9LqvRxppD15Dq38AWimw8yfqWmGlPy+3/fHnJt7OJ7rO/d6OXsf7vqMccbde6+1Yc2z9tlzrbnmnGspcHCU15ucOwHz8NxwY4BzgKPMbC9JNwN/iDU08ODju3GFWHeKsJwiv1A34dr6WEl/lPQC8B3g0Ci/Gu+k98VorDdQl0n4JbWZWSOwG3Ab0N/MDpH0J+BnwNlR7y9RpxfU10gsTC2DgFmSTpb0RfyHNV3S88BPaDcr1a2csM0LcChwPfBH4My4Ng843cz6Rr2N+HrE+nqUMzzPBuAbfTWa2QlRvAT4SlYP2Ay8DHVpm9+CzxT+RdJGSY/gC9OHR/kFwCwzGylpA97vr9WbIqxEITvKzBrDfnefpHXmNADvwGcOSLoHuAaYb2Y3ACcA9+TW6DeBmTVI2gw8FJ9ngfFmNgBYBmw2s0VmNhQfVW+GYo/Eyl92ktYBtwO3mVm2UcL/AC/G8XeBJjNbWE9yVqLkBfgnYD1wB7C/mY2K45uAq8OL6XhgVwU5NLfLxHO7BU9j/RqwHPiImQ2VtBR4zMwuCzk/DuwE9WWbN7NeIePvJK03s4bo393xWS6SfgNcCswxs+X4jpgP5tbo7kRS7h9gOnAU0NpBeWP8/Wl5HWAEcBLQkrccVco6EX8hlF/vBSyP43HASvwhGw604iPPu4GFecvQBZkbOrj+K+BDJefD6k1O3Ptqrw7KrgTeHsd34GbQI4Am4GRcUXwT2CVvOaqQ82igf4XrBvwAf/nvEc/tc8AoYAi+d8vtuKdP7nJUIedM4ABgQAflTfH358DwsrL+wDF5y9Cdn1xzMZnZO3BT0RpgNf4ynI7bZk8H7pK0Iur2A34gaYKZfQgYKumqXBreBcL+fgmevnyhpOfi+iHAC5IeNrML8R/aFNxu+zBwmnyhj7BTr8uj/dViZscDp+Av+RXy5IuY2QHAs5KejtnFIOBWSe+J8sFyk1q9yDkWn/X8HrhQkXXY3JW1v6T/NrMZuJfLqLjt78BnJT0QdZslra9966vHzCYBX8NnB/MkPRXXJwPPS7rPzOYAI4H34gvxG3DT8CtRt7fc9FJYzGwK8AXgKdwkuLukT5tZC/Bl4BpJ90fdkcAiSVPCpNYMfF/Sxnxav/3IxcQU9nbwH89Nkg7HF+uelXslAdyYKYfgYKDZzK7CR5kvUieY2a7Ap4Dpks4qUQ674KPmdWa2M/4iGUf7jOpVfIQKbDXTFI6Ydvc1s6V42+cBfwM+YWZ7mNnbiAVn2Goy6gssN7P9zOwOfOEvKy+knGUcByyRdLS2TUnfF1+wBX9x/AOwQNL+wH8BJ2YV60A5NOMzhxmSTs2UQ9AX2BALuM346HmmpPG4fX5aVrEOlMNg4EDgbEkfx73o1kTxBnxAd3/JLf8E7GFmNwGnAat2ROUA1NbEhK/wL8JHJPvhPtI341PTK/AH6xjgH6N+Q8m9/4ovcn0m72lXlbL2KjkeBnxP7dPQT1LBnIbPikq/qxF5y1GFnH1KjieWHH8UuPQN7jsZaMN95KflLUcVcjZkzyOxVwmwX5zPxBX7zmX39Cs7f52Jpmifst/cLnisxgDc5j4D2LfCPQPLvqeB27ud3SBneV9lpqNmPK7qdnxQ2qfCvWfh6y7H5y3H9v7UbAYRZoWv4aaF3wDnAy8AT+Jml0HALDw47DLY6t1zkHm+pV/gimNJhX++UIR77tctIipxD6vhsVh3E3AYcLmZle+g/Ezc3yRps6THa9boLmBmZ+GzgDEAkm6L6yfhCv/d5iklJle4fQMwBxgv6eoaNblLmEd6P4NHQAO04Ap8qJn9ELdZnwtcV3brhrg/W5z9c00a3EXMbDawqOS5bcG9Cd+HK4p3AYvN7OKyW1+M+5sktck9DguLmZ0HPBn9mi1Eb4p31Jm4K/Y3cHfz/yi572gz2x1fcxkk6frat77G1FBj74qv+rfE+UeAi/Ap2tyyestxf+P++EhzSN6atBNyno9Hd38MuBM4J64vA+4HDo3zvXD3xsFx/iVgUt7tr1LGffAX5uXAqArl4/FRZyNwLG5a6Rt9OwdPlWJ5y1GlrH3wWe5ngPtoX3T+Er5F7ufivBe+HjEhzk8HZufd/iplHI0Hmy7DTUoPAh+Lsm/h3mYnxvnw6Pvhcb6AOhpJ46lcbsZTntwLNMf1zBGmuaTuqPgND4xndxq+NpG7HDX7vmrcOdcBZ8RxH9wuvwh4BDgyru+La+i35P3ldEG+Rjz4a0ycHwRcjJuUBuN2+UNL6l+D2+YbqAPzQ0m7B+Hmod5xPoSyKXtJ3XG4OWbn6POhtWpnN8o7LP4uAJbFcXO8VL+QyY4PeKbFcd08v/hgbEbJ+WzgujhuxR1IPkW7ie36EkVYF96DZfJmSv77+PoQVPC0C2XZoZm0J3xqveXoj4DDM48VM/sd/nK5ATe5TMBHn9cq4h8UPVV0Ypq62cxW477tK/EZ0wA8oOYWYD5wXASNTcDXJp6U+4UX2vyQETEqz5vZQuAXZnYbLssaM7sSuF3bLr5Ow5XJuujLv9W80W8StS/OXgL82Mwmy72UFuPmwlPDyWAyHv2OCrrQ3sFv6nE8ZiEr+yXwzvA+eiL6dV+gj5m14kpjJYDanUoKTUk8A5IejctfBa4zs+9IejTiGwyPt/o03rcLcmlwQai1F9Nd+ELzNABJ9+KLmTfE34eAj0paGOV1oRwAsocPNy8NMbN3yYPfVuGmpHfjD9uNuKwCjpD0ah7trRYz61NynAX0IWk27to4GP8h/Ri32e4ddWeZ2UN4sNuZ9dSXHSGP+L4KOC/Ob8ADpAwf6EySR9kWmebsIAvok/R3SetK+mgy7nqdeR9dhsdrDMXXJCaq+Ospx5hvC7A7bPP7zMpN0io8gn9u1GmLelNxa8AHo497LDWPgzCzA/EX5ddxG+5S4FxJv65pQ7qIef73w4ELJL1ccn0c8BbcTn0ObsucHWW34KaJ6+O8SdKmmje+E5jZYbip4UlgpcI5IPz/d5V0p5kNVMmCZLirXiFpmZmNB16WtDqH5m8XQkG2mdl/4lHSBlwZL5pCY2YT8YX0R/D4lGVxfX+gr6Sfx+xws5ktA74Rfbw3Hu/wl9JReFExsw/gZt1X8MXzjfg64Bozmw+slnRtSf3eeNDbCnyd4d+BPxf991krah4HIU+JOx9PwHcrHgdRaOVg7RyJbwpyFDDBts0p04Ir3LV4xPdoM/usme2GR85unSkU9eELGRvNE4/NxUeO1+Kyvj/kbSW8c8qUQ39cxiei7M4dSTnAVq+6nXGz4XHAo3WiHEbieZEuxdeDjjCzz0fxbkRKE3xWCx7QN8jMvoubYXrD60fhRSJicRrxlDuXyGOr5uLP6oFR7aulyiHoB7wNNwv/StJzRf195kJeix/4S7Mxr/+/E+0s9X8fi8dsHImbVPZ8g/v2wWdHKynx0irqp0zO99Pu1TEcNwG+znsD99x5K+5o8ABwXt5y1OB7moWvRfTOuy2d6M+pwOUlZdNxs+fr0kng62JtuCfT2XnLUYWcjfio/6J4bvcueXabcA+6/ePcyu5twk2Gc/KWo6if3JL1SdqksGcXlRL/97lx6WFJL0m6BU9O9onMx73svhZ5OoVT8YdzTs0a3QUqyHmP3NTwAXxxfQS+K9jsslsb8VHn08BhkubXqs05crE8Gr6w0cEV+nMVcLyZ7RnnTfjC9KKy+/rgZpkv4t52i2vR3q4SZszf4kF8vwcWA3vEs9sonwlswp9TlGkJsylmdkCUz5Q0t/L/kChkNtciED+WI/Ep9iSLVL7Wnol0MR7LMabsvjNwH3jkqYEL6c2S0YGcWbbNl4B/lrQfHjh0YhYUF3JOlfSKpCWSXsqj/bVGBc9EWqE/R0laieeNmm9mK4AP4o4i/Sz2/zaz0/G8X+slfUUl62sFpg3PiTRT0rfxbM6TAEJJ7InP8rN8bi1xXwORSkM7aoqMbiLXZH1Fx8yGSXrKfCepoZKmxnWTpHD1XIvHbRwi6QqrgwRs5ZTJOUzSCRXqNOKeLEtws1m/nqIU6o2y/myVdKz5vg19gb0l3WWeUn0ucGoMfAqfILGcWA/aAmyWtMU8UeRYSedG+Xh8EHc+PsB5VtIFuTW4DkkziDdA2/q/72WeRRZ8ig4ehn8uHmma7ZFdWNNDR5TJOTKTM14qGf9GRNHKScqhoJT1Z6uZfVi+wLxG0l1RNgM3k2Zuy3WlHMC3bZW0Qe2L5x/GzZ0ZrXjepHvx5zYph06SFEQVqN3//fw43xgjsEvw2I73Srowyup2SlZBzi1mdqyZ/S+++HdSnZgeEmzTn5+P8y1mNi7crscCX1aBPZOqxcx6hYfdQDzRHmFeOgiPO5qc/T4TnSOZmKqgzP/9Odz2eTPwuKSn3/ju+qGCn/9aPM3Co/JdsxJ1RIX+3IBnKX1MBU8E2RnMzPB9VL6NZ2s4BV+En6uCJw4sOrVOtVGXaFv/94PxkdcduTZqO9CBnOUZShN1Qgf9eWu+rep+Yj1wLO7O2wosVR1tJlZkkoKontPwKOmJRXZx7AZ6ipw9hZ7Sn8/gptGLd3A5a0oyMVVJNl3Pux3bm54iZ08h9WfizZAURCKRSCQqkryYEolEIlGRpCASiUQiUZGkIBKJRCJRkaQgEolEIlGRpCASiU5gZruZ2WlxPCSC0BKJHZLkxZRIdIJI4fBTSaNzbkoisd1JgXKJROdYAIwwsweAx4B3ShptZtOAKfgmSqPxRI47ASfiKS4my7ftHIHv1NcfT5Z3ioq/j3Wih5JMTIlE55iN5+DaB/hcWdlofMvLccA84DVJY4G7gZOizjeBMyTti+9Od3lNWp1IdIE0g0gkuo9fyvckX2tma4CfxPVVwJjYzOdA4EbPLwfEfs+JRBFJCiKR6D5KcwC1lZy34b+1BuCvMftIJApPMjElEp1jLdDy/9aqgKRXgSfM7GjwNNVm9p7ubFwi0Z0kBZFIdILYMGmFma0GLurCPzEVONnMHgQewvePTiQKSXJzTSQSiURF0gwikUgkEhVJCiKRSCQSFUkKIpFIJBIVSQoikUgkEhVJCiKRSCQSFUkKIpFIJBIVSQoikUgkEhVJCiKRSCQSFfk/QS44Tat05uAAAAAASUVORK5CYII=">
              <a:extLst>
                <a:ext uri="{FF2B5EF4-FFF2-40B4-BE49-F238E27FC236}">
                  <a16:creationId xmlns:a16="http://schemas.microsoft.com/office/drawing/2014/main" id="{636C4D7D-847D-4E26-85B0-EE2A20998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1" y="4276725"/>
              <a:ext cx="3733800" cy="2533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6CBDCF-8F16-4896-828B-397630714499}"/>
              </a:ext>
            </a:extLst>
          </p:cNvPr>
          <p:cNvSpPr txBox="1"/>
          <p:nvPr/>
        </p:nvSpPr>
        <p:spPr>
          <a:xfrm>
            <a:off x="291254" y="5008690"/>
            <a:ext cx="4303008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PH" dirty="0"/>
              <a:t>Removing the outlier value, we see that employees log in the morning, and work on their respective projects until nighttime.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B101D-03B5-4A4C-888A-76FECCE5817C}"/>
              </a:ext>
            </a:extLst>
          </p:cNvPr>
          <p:cNvSpPr/>
          <p:nvPr/>
        </p:nvSpPr>
        <p:spPr>
          <a:xfrm>
            <a:off x="4548664" y="4369742"/>
            <a:ext cx="45719" cy="2488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EE8D4-DC5D-4F22-8C67-2BD23F57E53D}"/>
              </a:ext>
            </a:extLst>
          </p:cNvPr>
          <p:cNvSpPr/>
          <p:nvPr/>
        </p:nvSpPr>
        <p:spPr>
          <a:xfrm flipH="1">
            <a:off x="4211834" y="1843384"/>
            <a:ext cx="45719" cy="234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05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BE5C-F82F-4313-94CB-B39B202E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PH" b="1" dirty="0"/>
              <a:t>INSIGHT #4:</a:t>
            </a:r>
            <a:br>
              <a:rPr lang="en-PH" dirty="0"/>
            </a:br>
            <a:r>
              <a:rPr lang="en-PH" dirty="0"/>
              <a:t>Company growth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11EBF-EAB3-411C-8AB4-5611A00F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43" y="4838700"/>
            <a:ext cx="10375289" cy="1866900"/>
          </a:xfrm>
        </p:spPr>
        <p:txBody>
          <a:bodyPr anchor="t">
            <a:normAutofit fontScale="92500" lnSpcReduction="10000"/>
          </a:bodyPr>
          <a:lstStyle/>
          <a:p>
            <a:pPr marL="0" indent="0" fontAlgn="ctr">
              <a:buNone/>
            </a:pPr>
            <a:r>
              <a:rPr lang="en-PH" dirty="0"/>
              <a:t>From the plot above, we see that there are more hours of work later in the year. This could mean the following:</a:t>
            </a:r>
          </a:p>
          <a:p>
            <a:pPr fontAlgn="ctr"/>
            <a:r>
              <a:rPr lang="en-PH" dirty="0"/>
              <a:t>The company has been hiring more people recently</a:t>
            </a:r>
          </a:p>
          <a:p>
            <a:pPr fontAlgn="ctr"/>
            <a:r>
              <a:rPr lang="en-PH" dirty="0"/>
              <a:t>The employees have been working more hours</a:t>
            </a:r>
          </a:p>
          <a:p>
            <a:pPr fontAlgn="ctr"/>
            <a:r>
              <a:rPr lang="en-PH" dirty="0"/>
              <a:t>New projects are being made, thus asking more hours for the employees</a:t>
            </a:r>
          </a:p>
          <a:p>
            <a:pPr marL="0" indent="0" fontAlgn="ctr">
              <a:buNone/>
            </a:pPr>
            <a:r>
              <a:rPr lang="en-PH" dirty="0"/>
              <a:t>Of course, whichever one is true, we are sure that the company is doing great.</a:t>
            </a:r>
          </a:p>
          <a:p>
            <a:endParaRPr lang="en-PH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5AB8611-2931-4852-A9F9-E7C487CC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0" y="1828379"/>
            <a:ext cx="10311894" cy="30103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137867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921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</vt:lpstr>
      <vt:lpstr>Insights taken from timestamp data of TM</vt:lpstr>
      <vt:lpstr>Insight #1: User types</vt:lpstr>
      <vt:lpstr>PowerPoint Presentation</vt:lpstr>
      <vt:lpstr>PowerPoint Presentation</vt:lpstr>
      <vt:lpstr>Insight #2: Project types</vt:lpstr>
      <vt:lpstr>PowerPoint Presentation</vt:lpstr>
      <vt:lpstr>PowerPoint Presentation</vt:lpstr>
      <vt:lpstr>INSIGHT #3: user shifts</vt:lpstr>
      <vt:lpstr>INSIGHT #4: Company growth</vt:lpstr>
      <vt:lpstr>INSIGHT #5: Missing User logs</vt:lpstr>
      <vt:lpstr>INSIGHT #5: Missing User logs</vt:lpstr>
      <vt:lpstr>INSIGHT #5: Missing User 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taken from timestamp data of TM</dc:title>
  <dc:creator>Jan Carlo Lima</dc:creator>
  <cp:lastModifiedBy>Jan Carlo Lima</cp:lastModifiedBy>
  <cp:revision>84</cp:revision>
  <dcterms:created xsi:type="dcterms:W3CDTF">2019-10-24T13:24:02Z</dcterms:created>
  <dcterms:modified xsi:type="dcterms:W3CDTF">2019-11-15T00:39:56Z</dcterms:modified>
</cp:coreProperties>
</file>