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86" r:id="rId2"/>
    <p:sldId id="487" r:id="rId3"/>
    <p:sldId id="488" r:id="rId4"/>
    <p:sldId id="489" r:id="rId5"/>
    <p:sldId id="490" r:id="rId6"/>
    <p:sldId id="491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MankSans" panose="020B0600000101010101"/>
      <p:regular r:id="rId12"/>
      <p:italic r:id="rId13"/>
    </p:embeddedFont>
    <p:embeddedFont>
      <p:font typeface="나눔바른고딕" panose="020B0603020101020101" pitchFamily="50" charset="-127"/>
      <p:regular r:id="rId14"/>
      <p:bold r:id="rId15"/>
    </p:embeddedFont>
    <p:embeddedFont>
      <p:font typeface="Gidole" panose="020B0600000101010101" charset="0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FFINITY05" initials="A" lastIdx="3" clrIdx="0">
    <p:extLst>
      <p:ext uri="{19B8F6BF-5375-455C-9EA6-DF929625EA0E}">
        <p15:presenceInfo xmlns:p15="http://schemas.microsoft.com/office/powerpoint/2012/main" userId="AFFINITY0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86DA"/>
    <a:srgbClr val="D9C2EC"/>
    <a:srgbClr val="92D050"/>
    <a:srgbClr val="DEC9EF"/>
    <a:srgbClr val="2ABDF2"/>
    <a:srgbClr val="FDFDFD"/>
    <a:srgbClr val="C3F963"/>
    <a:srgbClr val="D9D9D9"/>
    <a:srgbClr val="6699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88618" autoAdjust="0"/>
  </p:normalViewPr>
  <p:slideViewPr>
    <p:cSldViewPr>
      <p:cViewPr>
        <p:scale>
          <a:sx n="75" d="100"/>
          <a:sy n="75" d="100"/>
        </p:scale>
        <p:origin x="1692" y="672"/>
      </p:cViewPr>
      <p:guideLst/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2021-02-05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2021-02-05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9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09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4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/>
          <p:cNvSpPr>
            <a:spLocks noGrp="1"/>
          </p:cNvSpPr>
          <p:nvPr>
            <p:ph type="pic" sz="quarter" idx="13"/>
          </p:nvPr>
        </p:nvSpPr>
        <p:spPr>
          <a:xfrm>
            <a:off x="407368" y="428601"/>
            <a:ext cx="11377264" cy="6000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468061" y="2852936"/>
            <a:ext cx="6316572" cy="80856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2000" kern="1200" baseline="0" dirty="0">
                <a:solidFill>
                  <a:schemeClr val="bg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5447928" y="1772815"/>
            <a:ext cx="6336704" cy="116860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6500" b="1" kern="1200" baseline="0" dirty="0">
                <a:solidFill>
                  <a:schemeClr val="bg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6383338" y="260350"/>
            <a:ext cx="5545137" cy="63373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4871865" y="0"/>
            <a:ext cx="7324650" cy="68580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808489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6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5447928" y="0"/>
            <a:ext cx="6744072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5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ko-KR" altLang="en-US" sz="4000" b="1" kern="1200" baseline="0" dirty="0">
                <a:solidFill>
                  <a:schemeClr val="tx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1" name="텍스트 개체 틀 40"/>
          <p:cNvSpPr>
            <a:spLocks noGrp="1"/>
          </p:cNvSpPr>
          <p:nvPr>
            <p:ph type="body" sz="quarter" idx="10"/>
          </p:nvPr>
        </p:nvSpPr>
        <p:spPr>
          <a:xfrm>
            <a:off x="808038" y="1249387"/>
            <a:ext cx="10575925" cy="379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6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40016" y="1700808"/>
            <a:ext cx="5256584" cy="1152128"/>
          </a:xfrm>
        </p:spPr>
        <p:txBody>
          <a:bodyPr anchor="ctr">
            <a:norm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MankSans" panose="02000603020000020003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6227316" y="3068960"/>
            <a:ext cx="5272090" cy="1512168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MankSans" panose="02000603020000020003" pitchFamily="2" charset="-127"/>
              </a:defRPr>
            </a:lvl1pPr>
            <a:lvl2pPr marL="457200" indent="0">
              <a:buNone/>
              <a:defRPr sz="2000" baseline="0">
                <a:latin typeface="MankSans" panose="02000603020000020003" pitchFamily="2" charset="-127"/>
              </a:defRPr>
            </a:lvl2pPr>
            <a:lvl3pPr marL="914400" indent="0">
              <a:buNone/>
              <a:defRPr sz="2000" baseline="0">
                <a:latin typeface="MankSans" panose="02000603020000020003" pitchFamily="2" charset="-127"/>
              </a:defRPr>
            </a:lvl3pPr>
            <a:lvl4pPr marL="1371600" indent="0">
              <a:buNone/>
              <a:defRPr sz="2000" baseline="0">
                <a:latin typeface="MankSans" panose="02000603020000020003" pitchFamily="2" charset="-127"/>
              </a:defRPr>
            </a:lvl4pPr>
            <a:lvl5pPr marL="1828800" indent="0">
              <a:buNone/>
              <a:defRPr sz="2000" baseline="0">
                <a:latin typeface="MankSans" panose="02000603020000020003" pitchFamily="2" charset="-127"/>
              </a:defRPr>
            </a:lvl5pPr>
          </a:lstStyle>
          <a:p>
            <a:pPr marL="0" lvl="0" indent="0">
              <a:buNone/>
            </a:pPr>
            <a:endParaRPr lang="ko-KR" altLang="en-US" dirty="0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4"/>
          </p:nvPr>
        </p:nvSpPr>
        <p:spPr>
          <a:xfrm>
            <a:off x="369888" y="333016"/>
            <a:ext cx="5108128" cy="6191969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6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207568" y="908720"/>
            <a:ext cx="7776864" cy="136815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rgbClr val="5F59C7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그림 개체 틀 9"/>
          <p:cNvSpPr>
            <a:spLocks noGrp="1"/>
          </p:cNvSpPr>
          <p:nvPr>
            <p:ph type="pic" sz="quarter" idx="13"/>
          </p:nvPr>
        </p:nvSpPr>
        <p:spPr>
          <a:xfrm>
            <a:off x="407368" y="3169542"/>
            <a:ext cx="11377264" cy="328843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7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9026"/>
            <a:ext cx="109728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062021"/>
            <a:ext cx="109728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429399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nkSans" panose="02000603020000020003" pitchFamily="2" charset="-127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429399"/>
            <a:ext cx="3860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nkSans" panose="02000603020000020003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429399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nkSans" panose="02000603020000020003" pitchFamily="2" charset="-127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8" r:id="rId4"/>
    <p:sldLayoutId id="2147483671" r:id="rId5"/>
    <p:sldLayoutId id="2147483667" r:id="rId6"/>
    <p:sldLayoutId id="2147483669" r:id="rId7"/>
    <p:sldLayoutId id="2147483657" r:id="rId8"/>
    <p:sldLayoutId id="2147483670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14300" y="1628800"/>
            <a:ext cx="11953328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138034" y="2220056"/>
            <a:ext cx="5738297" cy="3513200"/>
          </a:xfrm>
          <a:prstGeom prst="roundRect">
            <a:avLst/>
          </a:prstGeom>
          <a:noFill/>
          <a:ln w="28575">
            <a:solidFill>
              <a:srgbClr val="B48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125461" y="2204983"/>
            <a:ext cx="5769359" cy="631983"/>
          </a:xfrm>
          <a:prstGeom prst="rect">
            <a:avLst/>
          </a:prstGeom>
          <a:solidFill>
            <a:srgbClr val="B48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8034" y="2220056"/>
            <a:ext cx="5738297" cy="3513200"/>
          </a:xfrm>
          <a:prstGeom prst="roundRect">
            <a:avLst/>
          </a:prstGeom>
          <a:noFill/>
          <a:ln w="28575">
            <a:solidFill>
              <a:srgbClr val="B48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285750" y="2204985"/>
            <a:ext cx="5762625" cy="631983"/>
          </a:xfrm>
          <a:prstGeom prst="rect">
            <a:avLst/>
          </a:prstGeom>
          <a:solidFill>
            <a:srgbClr val="B48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231973" y="307110"/>
            <a:ext cx="5720011" cy="916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tx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텍스트 개체 틀 4"/>
          <p:cNvSpPr txBox="1">
            <a:spLocks/>
          </p:cNvSpPr>
          <p:nvPr/>
        </p:nvSpPr>
        <p:spPr>
          <a:xfrm>
            <a:off x="231973" y="1052736"/>
            <a:ext cx="4279851" cy="379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dirty="0" smtClean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기술력</a:t>
            </a:r>
            <a:endParaRPr lang="ko-KR" altLang="en-US" dirty="0">
              <a:solidFill>
                <a:srgbClr val="B486D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5531" y="2290143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2400" b="1" dirty="0" smtClean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32156" y="2277947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보유 기술</a:t>
            </a:r>
            <a:endParaRPr lang="en-US" altLang="ko-KR" sz="2400" b="1" dirty="0" smtClean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1519" y="3030922"/>
            <a:ext cx="48910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당사는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기업가치를 극대화하고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글로벌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강소기업으로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나아갈 지식재산 활용 전략을 가지고 있습니다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중소기업청 등 유관기관의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전략을 적극 활용해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기업이 이윤을 창출할 수 있도록 시장진출전략을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마련할 예정입니다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경영을 통해 현안 해결과 경쟁력 강화를 위해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노력해 나갈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 입니다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799139" y="4846299"/>
            <a:ext cx="20281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맞춤검색이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가능한 부동산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거래 플랫폼 서버 및 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부동산 거래 방법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538235" y="2964895"/>
            <a:ext cx="4941771" cy="530751"/>
            <a:chOff x="6549411" y="3455232"/>
            <a:chExt cx="4941771" cy="530751"/>
          </a:xfrm>
        </p:grpSpPr>
        <p:sp>
          <p:nvSpPr>
            <p:cNvPr id="74" name="TextBox 73"/>
            <p:cNvSpPr txBox="1"/>
            <p:nvPr/>
          </p:nvSpPr>
          <p:spPr>
            <a:xfrm>
              <a:off x="6549411" y="3455232"/>
              <a:ext cx="24689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부동산 </a:t>
              </a:r>
              <a:r>
                <a:rPr lang="ko-KR" altLang="en-US" sz="1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전자계약</a:t>
              </a:r>
              <a:r>
                <a:rPr lang="ko-KR" altLang="en-US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플랫폼 서버 및 </a:t>
              </a:r>
              <a:endPara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 부동산 </a:t>
              </a:r>
              <a:r>
                <a:rPr lang="ko-KR" altLang="en-US" sz="1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전자계약</a:t>
              </a:r>
              <a:r>
                <a:rPr lang="ko-KR" altLang="en-US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중개 방법</a:t>
              </a:r>
              <a:endPara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727558" y="3462763"/>
              <a:ext cx="17636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특허번호</a:t>
              </a:r>
              <a:r>
                <a:rPr lang="en-US" altLang="ko-KR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ko-KR" altLang="en-US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 </a:t>
              </a:r>
              <a:r>
                <a:rPr lang="en-US" altLang="ko-KR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 – 2174861 </a:t>
              </a:r>
              <a:r>
                <a:rPr lang="ko-KR" altLang="en-US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호</a:t>
              </a:r>
              <a:endPara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468601" y="3793566"/>
            <a:ext cx="5083543" cy="738664"/>
            <a:chOff x="6468601" y="4110262"/>
            <a:chExt cx="5083543" cy="738664"/>
          </a:xfrm>
        </p:grpSpPr>
        <p:sp>
          <p:nvSpPr>
            <p:cNvPr id="77" name="TextBox 76"/>
            <p:cNvSpPr txBox="1"/>
            <p:nvPr/>
          </p:nvSpPr>
          <p:spPr>
            <a:xfrm>
              <a:off x="6468601" y="4110262"/>
              <a:ext cx="262924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신뢰성 및 검색의 편리성이 </a:t>
              </a:r>
              <a:endPara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향상된 부동산 거래 플랫폼 서버 및</a:t>
              </a:r>
              <a:endPara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 부동산 거래 중개 방법</a:t>
              </a:r>
              <a:endPara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644249" y="4194535"/>
              <a:ext cx="1907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출원번호</a:t>
              </a:r>
              <a:endPara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10-2020-0019564</a:t>
              </a:r>
              <a:r>
                <a:rPr lang="ko-KR" altLang="en-US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호</a:t>
              </a:r>
              <a:endPara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9716792" y="4838643"/>
            <a:ext cx="1747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출원번호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10-2020-0019555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307529" y="3645024"/>
            <a:ext cx="5312740" cy="0"/>
          </a:xfrm>
          <a:prstGeom prst="line">
            <a:avLst/>
          </a:prstGeom>
          <a:ln>
            <a:solidFill>
              <a:srgbClr val="D9C2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6350811" y="4689264"/>
            <a:ext cx="5312740" cy="0"/>
          </a:xfrm>
          <a:prstGeom prst="line">
            <a:avLst/>
          </a:prstGeom>
          <a:ln>
            <a:solidFill>
              <a:srgbClr val="D9C2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90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231973" y="307110"/>
            <a:ext cx="5720011" cy="916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tx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텍스트 개체 틀 4"/>
          <p:cNvSpPr txBox="1">
            <a:spLocks/>
          </p:cNvSpPr>
          <p:nvPr/>
        </p:nvSpPr>
        <p:spPr>
          <a:xfrm>
            <a:off x="231973" y="1052736"/>
            <a:ext cx="4279851" cy="379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dirty="0" smtClean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기술력</a:t>
            </a:r>
            <a:endParaRPr lang="ko-KR" altLang="en-US" dirty="0">
              <a:solidFill>
                <a:srgbClr val="B486D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192511"/>
              </p:ext>
            </p:extLst>
          </p:nvPr>
        </p:nvGraphicFramePr>
        <p:xfrm>
          <a:off x="623393" y="1432149"/>
          <a:ext cx="10753547" cy="522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8509">
                  <a:extLst>
                    <a:ext uri="{9D8B030D-6E8A-4147-A177-3AD203B41FA5}">
                      <a16:colId xmlns:a16="http://schemas.microsoft.com/office/drawing/2014/main" val="182856636"/>
                    </a:ext>
                  </a:extLst>
                </a:gridCol>
                <a:gridCol w="1141068">
                  <a:extLst>
                    <a:ext uri="{9D8B030D-6E8A-4147-A177-3AD203B41FA5}">
                      <a16:colId xmlns:a16="http://schemas.microsoft.com/office/drawing/2014/main" val="717214232"/>
                    </a:ext>
                  </a:extLst>
                </a:gridCol>
                <a:gridCol w="3046451">
                  <a:extLst>
                    <a:ext uri="{9D8B030D-6E8A-4147-A177-3AD203B41FA5}">
                      <a16:colId xmlns:a16="http://schemas.microsoft.com/office/drawing/2014/main" val="760709802"/>
                    </a:ext>
                  </a:extLst>
                </a:gridCol>
                <a:gridCol w="1182213">
                  <a:extLst>
                    <a:ext uri="{9D8B030D-6E8A-4147-A177-3AD203B41FA5}">
                      <a16:colId xmlns:a16="http://schemas.microsoft.com/office/drawing/2014/main" val="784642528"/>
                    </a:ext>
                  </a:extLst>
                </a:gridCol>
                <a:gridCol w="3005306">
                  <a:extLst>
                    <a:ext uri="{9D8B030D-6E8A-4147-A177-3AD203B41FA5}">
                      <a16:colId xmlns:a16="http://schemas.microsoft.com/office/drawing/2014/main" val="639992703"/>
                    </a:ext>
                  </a:extLst>
                </a:gridCol>
              </a:tblGrid>
              <a:tr h="674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전략구분</a:t>
                      </a:r>
                      <a:endParaRPr lang="ko-KR" altLang="en-US" sz="21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856" marR="108856" marT="54428" marB="5442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86D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전략내용</a:t>
                      </a:r>
                      <a:endParaRPr lang="ko-KR" altLang="en-US" sz="2200" b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856" marR="108856" marT="54428" marB="5442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86D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790188"/>
                  </a:ext>
                </a:extLst>
              </a:tr>
              <a:tr h="50444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r>
                        <a:rPr lang="ko-KR" altLang="en-US" sz="16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경영전략</a:t>
                      </a:r>
                      <a:endParaRPr lang="ko-KR" altLang="en-US" sz="1600" b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856" marR="108856" marT="54428" marB="5442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86D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당사의 사업전략과 연계된</a:t>
                      </a:r>
                      <a:r>
                        <a:rPr lang="ko-KR" altLang="en-US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r>
                        <a:rPr lang="ko-KR" altLang="en-US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경영전략을 수립하고</a:t>
                      </a:r>
                      <a:r>
                        <a:rPr lang="en-US" altLang="ko-KR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수립된 전략을 지속하여 실행할 수 있도록 </a:t>
                      </a:r>
                      <a:r>
                        <a:rPr lang="en-US" altLang="ko-KR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r>
                        <a:rPr lang="ko-KR" altLang="en-US" sz="1300" b="1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경영체계를</a:t>
                      </a:r>
                      <a:r>
                        <a:rPr lang="ko-KR" altLang="en-US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구축</a:t>
                      </a:r>
                      <a:endParaRPr lang="ko-KR" altLang="en-US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856" marR="108856" marT="54428" marB="5442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16781" marR="116781" marT="58391" marB="583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12935"/>
                  </a:ext>
                </a:extLst>
              </a:tr>
              <a:tr h="1427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전략수립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측면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856" marR="108856" marT="54428" marB="5442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중강기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경영전략수립</a:t>
                      </a:r>
                      <a:endParaRPr lang="en-US" altLang="ko-KR" sz="10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- IP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경영 비전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미션설계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및 수립</a:t>
                      </a:r>
                      <a:endParaRPr lang="en-US" altLang="ko-KR" sz="10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- IP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Cost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적정 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 </a:t>
                      </a:r>
                      <a:r>
                        <a:rPr lang="ko-KR" altLang="en-US" sz="10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보유전략</a:t>
                      </a:r>
                      <a:endParaRPr lang="en-US" altLang="ko-KR" sz="10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자산 구축전략</a:t>
                      </a:r>
                      <a:endParaRPr lang="en-US" altLang="ko-KR" sz="10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리스크 </a:t>
                      </a:r>
                      <a:r>
                        <a:rPr lang="ko-KR" altLang="en-US" sz="10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관리전략</a:t>
                      </a:r>
                      <a:endParaRPr lang="en-US" altLang="ko-KR" sz="10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사업화 추진전략</a:t>
                      </a:r>
                      <a:endParaRPr lang="en-US" altLang="ko-KR" sz="10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브랜드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디자인 경영전략 수립</a:t>
                      </a:r>
                      <a:endParaRPr lang="en-US" altLang="ko-KR" sz="10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856" marR="108856" marT="54428" marB="5442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인프라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측면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856" marR="108856" marT="54428" marB="5442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경영 인프라 구축</a:t>
                      </a:r>
                      <a:endParaRPr lang="en-US" altLang="ko-KR" sz="10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-IP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경영성과 관리</a:t>
                      </a:r>
                      <a:endParaRPr lang="en-US" altLang="ko-KR" sz="10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-IP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조직 설계 및 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R&amp;R(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역할과 책임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-IP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 시스템 구축</a:t>
                      </a:r>
                      <a:endParaRPr lang="en-US" altLang="ko-KR" sz="10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-IP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수강 및 매뉴얼 구축</a:t>
                      </a:r>
                      <a:endParaRPr lang="en-US" altLang="ko-KR" sz="10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856" marR="108856" marT="54428" marB="5442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235467"/>
                  </a:ext>
                </a:extLst>
              </a:tr>
              <a:tr h="6998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해외진출</a:t>
                      </a:r>
                      <a:endParaRPr lang="en-US" altLang="ko-KR" sz="1600" b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r>
                        <a:rPr lang="ko-KR" altLang="en-US" sz="16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전략</a:t>
                      </a:r>
                      <a:endParaRPr lang="ko-KR" alt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856" marR="108856" marT="54428" marB="5442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86D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해외출원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필요성 검토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국가 선정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명세서 </a:t>
                      </a:r>
                      <a:r>
                        <a:rPr lang="ko-KR" altLang="en-US" sz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보정등</a:t>
                      </a:r>
                      <a:endParaRPr lang="en-US" altLang="ko-KR" sz="12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비용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절감 및 강한 특허권 확보를 위한 </a:t>
                      </a:r>
                      <a:r>
                        <a:rPr lang="ko-KR" altLang="en-US" sz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해외출원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및 해외진출 전략 마련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856" marR="108856" marT="54428" marB="5442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16781" marR="116781" marT="58391" marB="583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75860"/>
                  </a:ext>
                </a:extLst>
              </a:tr>
              <a:tr h="6217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16781" marR="116781" marT="58391" marB="583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특허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시장 동향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경쟁사 출원</a:t>
                      </a:r>
                      <a:endParaRPr lang="en-US" altLang="ko-KR" sz="12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/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동향 분석 및 선핼기술조사 실시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856" marR="108856" marT="54428" marB="5442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해외 진출 필요성이 인정되는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국가의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보호제도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예상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출원비용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출원 전략 마련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856" marR="108856" marT="54428" marB="5442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28214"/>
                  </a:ext>
                </a:extLst>
              </a:tr>
              <a:tr h="62172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r>
                        <a:rPr lang="ko-KR" altLang="en-US" sz="16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연계</a:t>
                      </a:r>
                      <a:endParaRPr lang="en-US" altLang="ko-KR" sz="1600" b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제품화전략</a:t>
                      </a:r>
                      <a:endParaRPr lang="ko-KR" alt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856" marR="108856" marT="54428" marB="5442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86D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수요자 분석을 통한 </a:t>
                      </a:r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r>
                        <a:rPr lang="en-US" altLang="ko-KR" sz="16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활용 제품의 설계 및 디자인</a:t>
                      </a:r>
                      <a:endParaRPr lang="en-US" altLang="ko-KR" sz="16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856" marR="108856" marT="54428" marB="5442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2ABDF2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16781" marR="116781" marT="58391" marB="583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63799"/>
                  </a:ext>
                </a:extLst>
              </a:tr>
              <a:tr h="6217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16781" marR="116781" marT="58391" marB="583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국내외 </a:t>
                      </a:r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r>
                        <a:rPr lang="en-US" altLang="ko-KR" sz="16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동향 및 선행기술조사 및 제품 설계 방향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856" marR="108856" marT="54428" marB="5442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16781" marR="116781" marT="58391" marB="583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171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3465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14300" y="1628800"/>
            <a:ext cx="11953328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231973" y="307110"/>
            <a:ext cx="5720011" cy="916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tx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텍스트 개체 틀 4"/>
          <p:cNvSpPr txBox="1">
            <a:spLocks/>
          </p:cNvSpPr>
          <p:nvPr/>
        </p:nvSpPr>
        <p:spPr>
          <a:xfrm>
            <a:off x="231973" y="1052736"/>
            <a:ext cx="4279851" cy="379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dirty="0" smtClean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기술력</a:t>
            </a:r>
            <a:endParaRPr lang="ko-KR" altLang="en-US" dirty="0">
              <a:solidFill>
                <a:srgbClr val="B486D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57746" y="3212975"/>
            <a:ext cx="2304256" cy="2304256"/>
            <a:chOff x="983432" y="3422605"/>
            <a:chExt cx="2304256" cy="2304256"/>
          </a:xfrm>
          <a:solidFill>
            <a:srgbClr val="B486DA"/>
          </a:solidFill>
        </p:grpSpPr>
        <p:sp>
          <p:nvSpPr>
            <p:cNvPr id="2" name="타원 1"/>
            <p:cNvSpPr/>
            <p:nvPr/>
          </p:nvSpPr>
          <p:spPr>
            <a:xfrm>
              <a:off x="983432" y="3422605"/>
              <a:ext cx="2304256" cy="2304256"/>
            </a:xfrm>
            <a:prstGeom prst="ellipse">
              <a:avLst/>
            </a:prstGeom>
            <a:grpFill/>
            <a:ln w="76200">
              <a:solidFill>
                <a:srgbClr val="B486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531778" y="4343900"/>
              <a:ext cx="128112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 smtClean="0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인식대상</a:t>
              </a:r>
              <a:endParaRPr lang="ko-KR" altLang="en-US" sz="2400" b="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732117" y="3212974"/>
            <a:ext cx="2304256" cy="2304256"/>
            <a:chOff x="8616280" y="3422605"/>
            <a:chExt cx="2304256" cy="2304256"/>
          </a:xfrm>
          <a:solidFill>
            <a:srgbClr val="B486DA"/>
          </a:solidFill>
        </p:grpSpPr>
        <p:sp>
          <p:nvSpPr>
            <p:cNvPr id="21" name="타원 20"/>
            <p:cNvSpPr/>
            <p:nvPr/>
          </p:nvSpPr>
          <p:spPr>
            <a:xfrm>
              <a:off x="8616280" y="3422605"/>
              <a:ext cx="2304256" cy="2304256"/>
            </a:xfrm>
            <a:prstGeom prst="ellipse">
              <a:avLst/>
            </a:prstGeom>
            <a:grpFill/>
            <a:ln w="76200">
              <a:solidFill>
                <a:srgbClr val="B486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127848" y="4343900"/>
              <a:ext cx="128112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 smtClean="0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표현방식</a:t>
              </a:r>
              <a:endParaRPr lang="ko-KR" altLang="en-US" sz="2400" b="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799856" y="2602506"/>
            <a:ext cx="1944216" cy="3490790"/>
            <a:chOff x="4943872" y="2708920"/>
            <a:chExt cx="1944216" cy="316515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943872" y="2708920"/>
              <a:ext cx="1944216" cy="31651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5769446" y="5479629"/>
              <a:ext cx="288032" cy="2880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55717" y="29645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D9C2EC"/>
                </a:solidFill>
              </a:rPr>
              <a:t>인식</a:t>
            </a:r>
            <a:endParaRPr lang="ko-KR" altLang="en-US" dirty="0">
              <a:solidFill>
                <a:srgbClr val="D9C2EC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41880" y="29645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D9C2EC"/>
                </a:solidFill>
              </a:rPr>
              <a:t>리턴</a:t>
            </a:r>
            <a:endParaRPr lang="ko-KR" altLang="en-US" dirty="0">
              <a:solidFill>
                <a:srgbClr val="D9C2EC"/>
              </a:solidFill>
            </a:endParaRPr>
          </a:p>
        </p:txBody>
      </p:sp>
      <p:sp>
        <p:nvSpPr>
          <p:cNvPr id="33" name="오른쪽 화살표 32"/>
          <p:cNvSpPr/>
          <p:nvPr/>
        </p:nvSpPr>
        <p:spPr>
          <a:xfrm rot="10800000">
            <a:off x="3493543" y="3983980"/>
            <a:ext cx="770682" cy="576186"/>
          </a:xfrm>
          <a:prstGeom prst="rightArrow">
            <a:avLst>
              <a:gd name="adj1" fmla="val 50000"/>
              <a:gd name="adj2" fmla="val 89675"/>
            </a:avLst>
          </a:prstGeom>
          <a:solidFill>
            <a:srgbClr val="B48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7352753" y="3983980"/>
            <a:ext cx="770682" cy="576186"/>
          </a:xfrm>
          <a:prstGeom prst="rightArrow">
            <a:avLst>
              <a:gd name="adj1" fmla="val 50000"/>
              <a:gd name="adj2" fmla="val 89675"/>
            </a:avLst>
          </a:prstGeom>
          <a:solidFill>
            <a:srgbClr val="B48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95887" y="2905066"/>
            <a:ext cx="1747118" cy="2654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034" y="1772816"/>
            <a:ext cx="11470325" cy="4824536"/>
          </a:xfrm>
          <a:prstGeom prst="roundRect">
            <a:avLst/>
          </a:prstGeom>
          <a:noFill/>
          <a:ln w="28575">
            <a:solidFill>
              <a:srgbClr val="B48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5570373" y="2748776"/>
            <a:ext cx="367024" cy="45720"/>
            <a:chOff x="5570373" y="2715332"/>
            <a:chExt cx="367024" cy="45720"/>
          </a:xfrm>
        </p:grpSpPr>
        <p:sp>
          <p:nvSpPr>
            <p:cNvPr id="18" name="타원 17"/>
            <p:cNvSpPr/>
            <p:nvPr/>
          </p:nvSpPr>
          <p:spPr>
            <a:xfrm>
              <a:off x="5570373" y="2715332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38154" y="2715332"/>
              <a:ext cx="299243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68790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3789" y="1628800"/>
            <a:ext cx="11953328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31973" y="307110"/>
            <a:ext cx="5720011" cy="916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tx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텍스트 개체 틀 4"/>
          <p:cNvSpPr txBox="1">
            <a:spLocks/>
          </p:cNvSpPr>
          <p:nvPr/>
        </p:nvSpPr>
        <p:spPr>
          <a:xfrm>
            <a:off x="231973" y="1052736"/>
            <a:ext cx="4279851" cy="379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dirty="0" err="1" smtClean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기술구현</a:t>
            </a:r>
            <a:r>
              <a:rPr lang="ko-KR" altLang="en-US" dirty="0" smtClean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방식</a:t>
            </a:r>
            <a:endParaRPr lang="ko-KR" altLang="en-US" dirty="0">
              <a:solidFill>
                <a:srgbClr val="B486D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왼쪽 중괄호 10"/>
          <p:cNvSpPr/>
          <p:nvPr/>
        </p:nvSpPr>
        <p:spPr>
          <a:xfrm rot="16200000">
            <a:off x="5728662" y="1888022"/>
            <a:ext cx="677640" cy="7334746"/>
          </a:xfrm>
          <a:prstGeom prst="leftBrace">
            <a:avLst>
              <a:gd name="adj1" fmla="val 108494"/>
              <a:gd name="adj2" fmla="val 51569"/>
            </a:avLst>
          </a:prstGeom>
          <a:ln w="28575">
            <a:solidFill>
              <a:srgbClr val="B48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44535" y="5990490"/>
            <a:ext cx="7245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＂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복합적인 인식 기술과 다양한 콘텐츠 표현 방식이 적용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＂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958114"/>
              </p:ext>
            </p:extLst>
          </p:nvPr>
        </p:nvGraphicFramePr>
        <p:xfrm>
          <a:off x="2762857" y="1838285"/>
          <a:ext cx="17476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612">
                  <a:extLst>
                    <a:ext uri="{9D8B030D-6E8A-4147-A177-3AD203B41FA5}">
                      <a16:colId xmlns:a16="http://schemas.microsoft.com/office/drawing/2014/main" val="3498421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인식기술</a:t>
                      </a:r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B486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27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이미지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컬러 인식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91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GPS </a:t>
                      </a:r>
                      <a:r>
                        <a:rPr lang="ko-KR" altLang="en-US" sz="1400" dirty="0" smtClean="0"/>
                        <a:t>인식</a:t>
                      </a:r>
                      <a:endParaRPr lang="en-US" altLang="ko-KR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52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음성</a:t>
                      </a:r>
                      <a:r>
                        <a:rPr lang="ko-KR" altLang="en-US" sz="1400" dirty="0" smtClean="0"/>
                        <a:t> 인식</a:t>
                      </a:r>
                      <a:endParaRPr lang="en-US" altLang="ko-KR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54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얼굴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사람 인식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9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스마트폰 센서 인식</a:t>
                      </a:r>
                      <a:endParaRPr lang="en-US" altLang="ko-KR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10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태펀</a:t>
                      </a:r>
                      <a:r>
                        <a:rPr lang="ko-KR" altLang="en-US" sz="1400" dirty="0" smtClean="0"/>
                        <a:t> 및 </a:t>
                      </a:r>
                      <a:r>
                        <a:rPr lang="en-US" altLang="ko-KR" sz="1400" dirty="0" smtClean="0"/>
                        <a:t>OCR </a:t>
                      </a:r>
                      <a:r>
                        <a:rPr lang="ko-KR" altLang="en-US" sz="1400" dirty="0" smtClean="0"/>
                        <a:t>인식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09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공공데이터</a:t>
                      </a:r>
                      <a:r>
                        <a:rPr lang="ko-KR" altLang="en-US" sz="1400" dirty="0" smtClean="0"/>
                        <a:t> 인식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3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비콘</a:t>
                      </a:r>
                      <a:r>
                        <a:rPr lang="ko-KR" altLang="en-US" sz="1400" dirty="0" smtClean="0"/>
                        <a:t> 인식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28107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19019"/>
              </p:ext>
            </p:extLst>
          </p:nvPr>
        </p:nvGraphicFramePr>
        <p:xfrm>
          <a:off x="4887501" y="1829070"/>
          <a:ext cx="235996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963">
                  <a:extLst>
                    <a:ext uri="{9D8B030D-6E8A-4147-A177-3AD203B41FA5}">
                      <a16:colId xmlns:a16="http://schemas.microsoft.com/office/drawing/2014/main" val="416962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응용 방식</a:t>
                      </a:r>
                      <a:endParaRPr lang="en-US" altLang="ko-KR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B486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9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멀티인식</a:t>
                      </a:r>
                      <a:endParaRPr lang="en-US" altLang="ko-KR" sz="14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2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거리 </a:t>
                      </a:r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각도 인식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5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및 장소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45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컬러 인식 </a:t>
                      </a:r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4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맵핑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4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마커리스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5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궤적 인식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3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조합 인식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38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순차 인식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675306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5012"/>
              </p:ext>
            </p:extLst>
          </p:nvPr>
        </p:nvGraphicFramePr>
        <p:xfrm>
          <a:off x="7549946" y="1829073"/>
          <a:ext cx="1793067" cy="333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067">
                  <a:extLst>
                    <a:ext uri="{9D8B030D-6E8A-4147-A177-3AD203B41FA5}">
                      <a16:colId xmlns:a16="http://schemas.microsoft.com/office/drawing/2014/main" val="3003117562"/>
                    </a:ext>
                  </a:extLst>
                </a:gridCol>
              </a:tblGrid>
              <a:tr h="394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표현방식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B486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53777"/>
                  </a:ext>
                </a:extLst>
              </a:tr>
              <a:tr h="394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비디오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89405"/>
                  </a:ext>
                </a:extLst>
              </a:tr>
              <a:tr h="394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487450"/>
                  </a:ext>
                </a:extLst>
              </a:tr>
              <a:tr h="681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크로마키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포토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875626"/>
                  </a:ext>
                </a:extLst>
              </a:tr>
              <a:tr h="681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크로마키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비디오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96749"/>
                  </a:ext>
                </a:extLst>
              </a:tr>
              <a:tr h="394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APP 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631207"/>
                  </a:ext>
                </a:extLst>
              </a:tr>
              <a:tr h="394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3D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오브젝트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586461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4381678" y="1889618"/>
            <a:ext cx="650578" cy="650578"/>
            <a:chOff x="3861246" y="2244317"/>
            <a:chExt cx="650578" cy="650578"/>
          </a:xfrm>
        </p:grpSpPr>
        <p:sp>
          <p:nvSpPr>
            <p:cNvPr id="38" name="타원 37"/>
            <p:cNvSpPr/>
            <p:nvPr/>
          </p:nvSpPr>
          <p:spPr>
            <a:xfrm>
              <a:off x="3861246" y="2244317"/>
              <a:ext cx="650578" cy="6505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929806" y="2312877"/>
              <a:ext cx="513458" cy="513458"/>
              <a:chOff x="6964536" y="356470"/>
              <a:chExt cx="1075680" cy="1075680"/>
            </a:xfrm>
            <a:solidFill>
              <a:srgbClr val="B486DA"/>
            </a:solidFill>
          </p:grpSpPr>
          <p:sp>
            <p:nvSpPr>
              <p:cNvPr id="16" name="직사각형 15"/>
              <p:cNvSpPr/>
              <p:nvPr/>
            </p:nvSpPr>
            <p:spPr>
              <a:xfrm>
                <a:off x="6964536" y="765475"/>
                <a:ext cx="1075680" cy="2872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5400000">
                <a:off x="6964535" y="750679"/>
                <a:ext cx="1075680" cy="2872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3" name="그룹 42"/>
          <p:cNvGrpSpPr/>
          <p:nvPr/>
        </p:nvGrpSpPr>
        <p:grpSpPr>
          <a:xfrm>
            <a:off x="7077051" y="1879608"/>
            <a:ext cx="650578" cy="650578"/>
            <a:chOff x="3861246" y="2244317"/>
            <a:chExt cx="650578" cy="650578"/>
          </a:xfrm>
        </p:grpSpPr>
        <p:sp>
          <p:nvSpPr>
            <p:cNvPr id="44" name="타원 43"/>
            <p:cNvSpPr/>
            <p:nvPr/>
          </p:nvSpPr>
          <p:spPr>
            <a:xfrm>
              <a:off x="3861246" y="2244317"/>
              <a:ext cx="650578" cy="6505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929806" y="2312877"/>
              <a:ext cx="513458" cy="513458"/>
              <a:chOff x="6964536" y="356470"/>
              <a:chExt cx="1075680" cy="1075680"/>
            </a:xfrm>
            <a:solidFill>
              <a:srgbClr val="B486DA"/>
            </a:solidFill>
          </p:grpSpPr>
          <p:sp>
            <p:nvSpPr>
              <p:cNvPr id="46" name="직사각형 45"/>
              <p:cNvSpPr/>
              <p:nvPr/>
            </p:nvSpPr>
            <p:spPr>
              <a:xfrm>
                <a:off x="6964536" y="765475"/>
                <a:ext cx="1075680" cy="2872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5400000">
                <a:off x="6964535" y="750679"/>
                <a:ext cx="1075680" cy="2872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082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14300" y="1628800"/>
            <a:ext cx="11953328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231973" y="307110"/>
            <a:ext cx="5720011" cy="916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tx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텍스트 개체 틀 4"/>
          <p:cNvSpPr txBox="1">
            <a:spLocks/>
          </p:cNvSpPr>
          <p:nvPr/>
        </p:nvSpPr>
        <p:spPr>
          <a:xfrm>
            <a:off x="231973" y="1052736"/>
            <a:ext cx="4279851" cy="379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dirty="0" smtClean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기술력</a:t>
            </a:r>
            <a:endParaRPr lang="ko-KR" altLang="en-US" dirty="0">
              <a:solidFill>
                <a:srgbClr val="B486D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688" y="2465011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부동산 </a:t>
            </a:r>
            <a:r>
              <a:rPr lang="ko-KR" altLang="en-US" dirty="0"/>
              <a:t>중</a:t>
            </a:r>
            <a:r>
              <a:rPr lang="ko-KR" altLang="en-US" dirty="0" smtClean="0"/>
              <a:t>개 플랫폼의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희망 용도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4105" y="4880187"/>
            <a:ext cx="221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국가별 부동산 중개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플랫폼</a:t>
            </a:r>
            <a:r>
              <a:rPr lang="en-US" altLang="ko-KR" dirty="0"/>
              <a:t> </a:t>
            </a:r>
            <a:r>
              <a:rPr lang="ko-KR" altLang="en-US" dirty="0" smtClean="0"/>
              <a:t>육성 정책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03665"/>
              </p:ext>
            </p:extLst>
          </p:nvPr>
        </p:nvGraphicFramePr>
        <p:xfrm>
          <a:off x="3640359" y="427625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521">
                  <a:extLst>
                    <a:ext uri="{9D8B030D-6E8A-4147-A177-3AD203B41FA5}">
                      <a16:colId xmlns:a16="http://schemas.microsoft.com/office/drawing/2014/main" val="4201041761"/>
                    </a:ext>
                  </a:extLst>
                </a:gridCol>
                <a:gridCol w="6752479">
                  <a:extLst>
                    <a:ext uri="{9D8B030D-6E8A-4147-A177-3AD203B41FA5}">
                      <a16:colId xmlns:a16="http://schemas.microsoft.com/office/drawing/2014/main" val="94288226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국가별 부동산 중개 플랫폼</a:t>
                      </a:r>
                      <a:endParaRPr lang="ko-KR" altLang="en-US" dirty="0"/>
                    </a:p>
                  </a:txBody>
                  <a:tcPr>
                    <a:solidFill>
                      <a:srgbClr val="B486D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486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9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직방</a:t>
                      </a:r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다방</a:t>
                      </a:r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한방</a:t>
                      </a:r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집토스</a:t>
                      </a:r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동네 등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11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미국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Zillow, </a:t>
                      </a:r>
                      <a:r>
                        <a:rPr lang="en-US" altLang="ko-KR" sz="14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trulia</a:t>
                      </a:r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realtor, </a:t>
                      </a:r>
                      <a:r>
                        <a:rPr lang="en-US" altLang="ko-KR" sz="14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redfin</a:t>
                      </a:r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en-US" altLang="ko-KR" sz="14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forsalebyowner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49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일본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Suumo</a:t>
                      </a:r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en-US" altLang="ko-KR" sz="14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athome</a:t>
                      </a:r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homes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66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贝壳找房</a:t>
                      </a: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安居客</a:t>
                      </a: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58</a:t>
                      </a:r>
                      <a:r>
                        <a:rPr lang="ko-KR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同城租房</a:t>
                      </a: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租房</a:t>
                      </a: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自如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503515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889825" y="2188011"/>
            <a:ext cx="76995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 </a:t>
            </a:r>
            <a:r>
              <a:rPr lang="ko-KR" altLang="en-US" dirty="0" err="1" smtClean="0"/>
              <a:t>거주전</a:t>
            </a:r>
            <a:r>
              <a:rPr lang="ko-KR" altLang="en-US" dirty="0" smtClean="0"/>
              <a:t> 확인해야할 실용적인 정보 제공</a:t>
            </a:r>
            <a:r>
              <a:rPr lang="en-US" altLang="ko-KR" dirty="0" smtClean="0"/>
              <a:t>( </a:t>
            </a:r>
            <a:r>
              <a:rPr lang="ko-KR" altLang="en-US" dirty="0" smtClean="0"/>
              <a:t>서울대 많이 보낸 고등학교</a:t>
            </a:r>
            <a:r>
              <a:rPr lang="en-US" altLang="ko-KR" dirty="0" smtClean="0"/>
              <a:t>) </a:t>
            </a:r>
          </a:p>
          <a:p>
            <a:r>
              <a:rPr lang="ko-KR" altLang="en-US" dirty="0" smtClean="0"/>
              <a:t>         등의 </a:t>
            </a:r>
            <a:r>
              <a:rPr lang="ko-KR" altLang="en-US" dirty="0" err="1" smtClean="0"/>
              <a:t>학군위치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매물이 투자의 목적으로 괜찮은지 </a:t>
            </a:r>
            <a:r>
              <a:rPr lang="ko-KR" altLang="en-US" dirty="0" err="1" smtClean="0"/>
              <a:t>파악하는것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실제 사는데 불편한 점이나 </a:t>
            </a:r>
            <a:r>
              <a:rPr lang="ko-KR" altLang="en-US" dirty="0" err="1" smtClean="0"/>
              <a:t>편한점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실거주자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허위매물이</a:t>
            </a:r>
            <a:r>
              <a:rPr lang="ko-KR" altLang="en-US" dirty="0" smtClean="0"/>
              <a:t> 사라지면 </a:t>
            </a:r>
            <a:r>
              <a:rPr lang="ko-KR" altLang="en-US" dirty="0" err="1" smtClean="0"/>
              <a:t>좋겟다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3071664" y="2276872"/>
            <a:ext cx="0" cy="3706114"/>
          </a:xfrm>
          <a:prstGeom prst="line">
            <a:avLst/>
          </a:prstGeom>
          <a:ln>
            <a:solidFill>
              <a:srgbClr val="D9C2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542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14300" y="1628800"/>
            <a:ext cx="11953328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231973" y="307110"/>
            <a:ext cx="5720011" cy="916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tx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텍스트 개체 틀 4"/>
          <p:cNvSpPr txBox="1">
            <a:spLocks/>
          </p:cNvSpPr>
          <p:nvPr/>
        </p:nvSpPr>
        <p:spPr>
          <a:xfrm>
            <a:off x="231973" y="1052736"/>
            <a:ext cx="4279851" cy="379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dirty="0" smtClean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기술력</a:t>
            </a:r>
            <a:endParaRPr lang="ko-KR" altLang="en-US" dirty="0">
              <a:solidFill>
                <a:srgbClr val="B486D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4834" y="1921868"/>
            <a:ext cx="2156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국내 부동산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전자계약</a:t>
            </a:r>
            <a:r>
              <a:rPr lang="ko-KR" altLang="en-US" dirty="0" smtClean="0"/>
              <a:t> 플랫폼의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현황과 전망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2743" y="5384158"/>
            <a:ext cx="2618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국내 중개 플랫폼서비스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분야별 현황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2743" y="3633263"/>
            <a:ext cx="268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국내 부동산 중개 플랫폼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공급 현황 및 전망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07368" y="3096049"/>
            <a:ext cx="11233248" cy="0"/>
          </a:xfrm>
          <a:prstGeom prst="line">
            <a:avLst/>
          </a:prstGeom>
          <a:ln>
            <a:solidFill>
              <a:srgbClr val="B48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07368" y="4797152"/>
            <a:ext cx="11233248" cy="0"/>
          </a:xfrm>
          <a:prstGeom prst="line">
            <a:avLst/>
          </a:prstGeom>
          <a:ln>
            <a:solidFill>
              <a:srgbClr val="B48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673409"/>
              </p:ext>
            </p:extLst>
          </p:nvPr>
        </p:nvGraphicFramePr>
        <p:xfrm>
          <a:off x="9666417" y="1819699"/>
          <a:ext cx="21431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r:id="rId5" imgW="2142720" imgH="1275840" progId="">
                  <p:embed/>
                </p:oleObj>
              </mc:Choice>
              <mc:Fallback>
                <p:oleObj r:id="rId5" imgW="2142720" imgH="1275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66417" y="1819699"/>
                        <a:ext cx="2143125" cy="127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419205"/>
              </p:ext>
            </p:extLst>
          </p:nvPr>
        </p:nvGraphicFramePr>
        <p:xfrm>
          <a:off x="9666417" y="3276572"/>
          <a:ext cx="2143125" cy="135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r:id="rId7" imgW="2266560" imgH="1437840" progId="">
                  <p:embed/>
                </p:oleObj>
              </mc:Choice>
              <mc:Fallback>
                <p:oleObj r:id="rId7" imgW="2266560" imgH="1437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66417" y="3276572"/>
                        <a:ext cx="2143125" cy="1359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049124"/>
              </p:ext>
            </p:extLst>
          </p:nvPr>
        </p:nvGraphicFramePr>
        <p:xfrm>
          <a:off x="9666416" y="5222345"/>
          <a:ext cx="21431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r:id="rId9" imgW="2380680" imgH="1428480" progId="">
                  <p:embed/>
                </p:oleObj>
              </mc:Choice>
              <mc:Fallback>
                <p:oleObj r:id="rId9" imgW="2380680" imgH="1428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66416" y="5222345"/>
                        <a:ext cx="21431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488014" y="3304225"/>
            <a:ext cx="524214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2018.01 ~ 02</a:t>
            </a:r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기준 월 평균 </a:t>
            </a:r>
            <a:r>
              <a:rPr lang="en-US" altLang="ko-KR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9.3</a:t>
            </a:r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백만명이 이용한다</a:t>
            </a:r>
            <a:r>
              <a:rPr lang="en-US" altLang="ko-KR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통한 이용자가 </a:t>
            </a:r>
            <a:r>
              <a:rPr lang="en-US" altLang="ko-KR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54%, </a:t>
            </a:r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</a:t>
            </a:r>
            <a:r>
              <a:rPr lang="en-US" altLang="ko-KR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33% </a:t>
            </a:r>
            <a:r>
              <a:rPr lang="ko-KR" altLang="en-US" sz="1600" spc="-150" dirty="0" err="1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중복이용자</a:t>
            </a:r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13% </a:t>
            </a:r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endParaRPr lang="en-US" altLang="ko-KR" sz="1600" spc="-15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아직 </a:t>
            </a:r>
            <a:r>
              <a:rPr lang="en-US" altLang="ko-KR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이용자가 많다</a:t>
            </a:r>
            <a:endParaRPr lang="en-US" altLang="ko-KR" sz="1600" spc="-15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대부분 분양정보</a:t>
            </a:r>
            <a:r>
              <a:rPr lang="en-US" altLang="ko-KR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뉴스서비스</a:t>
            </a:r>
            <a:r>
              <a:rPr lang="en-US" altLang="ko-KR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질의응답</a:t>
            </a:r>
            <a:r>
              <a:rPr lang="en-US" altLang="ko-KR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주거지원 서비스 등을 제공하고</a:t>
            </a:r>
            <a:endParaRPr lang="en-US" altLang="ko-KR" sz="1600" spc="-15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있으나 다수의 매물을 확보하고 있다는 점이 핵심 경쟁력이다</a:t>
            </a:r>
            <a:endParaRPr lang="ko-KR" altLang="en-US" sz="1600" spc="-15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1214" y="1819937"/>
            <a:ext cx="49215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국토교통부</a:t>
            </a:r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년간 </a:t>
            </a:r>
            <a:r>
              <a:rPr lang="en-US" altLang="ko-KR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 들여  부동산 </a:t>
            </a:r>
            <a:r>
              <a:rPr lang="ko-KR" altLang="en-US" sz="1600" spc="-150" dirty="0" err="1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전자계약</a:t>
            </a:r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시스템을 구축하기</a:t>
            </a:r>
            <a:endParaRPr lang="en-US" altLang="ko-KR" sz="1600" spc="-15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위해 관계 기관 협의체 구성이 </a:t>
            </a:r>
            <a:r>
              <a:rPr lang="ko-KR" altLang="en-US" sz="1600" spc="-150" dirty="0" err="1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나선것으로</a:t>
            </a:r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보인다</a:t>
            </a:r>
            <a:r>
              <a:rPr lang="en-US" altLang="ko-KR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코로나</a:t>
            </a:r>
            <a:r>
              <a:rPr lang="en-US" altLang="ko-KR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 </a:t>
            </a:r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인해 앞으로 </a:t>
            </a:r>
            <a:r>
              <a:rPr lang="ko-KR" altLang="en-US" sz="1600" spc="-150" dirty="0" err="1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전자계약</a:t>
            </a:r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을 도입하는 중개 플랫폼 이 점점</a:t>
            </a:r>
            <a:endParaRPr lang="en-US" altLang="ko-KR" sz="1600" spc="-15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등장 할 것으로 전망된다</a:t>
            </a:r>
            <a:endParaRPr lang="ko-KR" altLang="en-US" sz="1600" spc="-15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0233" y="4863078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대분류</a:t>
            </a:r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600" spc="-15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22809" y="4858114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중분류 </a:t>
            </a:r>
            <a:endParaRPr lang="ko-KR" altLang="en-US" sz="1600" spc="-15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58012" y="4865464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소분류 </a:t>
            </a:r>
            <a:endParaRPr lang="ko-KR" altLang="en-US" sz="1600" spc="-15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31938" y="5553529"/>
            <a:ext cx="886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식품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/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음식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숙박 레저 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부동산 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포함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종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60343" y="5553529"/>
            <a:ext cx="1627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식음료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정보제공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기타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포함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17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종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19109" y="5553529"/>
            <a:ext cx="19159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음식 주문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배달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100" dirty="0" err="1" smtClean="0">
                <a:solidFill>
                  <a:schemeClr val="bg1">
                    <a:lumMod val="65000"/>
                  </a:schemeClr>
                </a:solidFill>
              </a:rPr>
              <a:t>음료유통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정보제공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100" dirty="0" err="1" smtClean="0">
                <a:solidFill>
                  <a:schemeClr val="bg1">
                    <a:lumMod val="65000"/>
                  </a:schemeClr>
                </a:solidFill>
              </a:rPr>
              <a:t>선결제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100" dirty="0" err="1" smtClean="0">
                <a:solidFill>
                  <a:schemeClr val="bg1">
                    <a:lumMod val="65000"/>
                  </a:schemeClr>
                </a:solidFill>
              </a:rPr>
              <a:t>식대관리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포함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45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종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246198" y="5249877"/>
            <a:ext cx="6017069" cy="0"/>
          </a:xfrm>
          <a:prstGeom prst="line">
            <a:avLst/>
          </a:prstGeom>
          <a:ln>
            <a:solidFill>
              <a:srgbClr val="B48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6061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2">
      <a:dk1>
        <a:sysClr val="windowText" lastClr="000000"/>
      </a:dk1>
      <a:lt1>
        <a:sysClr val="window" lastClr="FFFFFF"/>
      </a:lt1>
      <a:dk2>
        <a:srgbClr val="8AA3B4"/>
      </a:dk2>
      <a:lt2>
        <a:srgbClr val="E6EAEE"/>
      </a:lt2>
      <a:accent1>
        <a:srgbClr val="5F59C7"/>
      </a:accent1>
      <a:accent2>
        <a:srgbClr val="A4A1DF"/>
      </a:accent2>
      <a:accent3>
        <a:srgbClr val="5471CC"/>
      </a:accent3>
      <a:accent4>
        <a:srgbClr val="8C9DD4"/>
      </a:accent4>
      <a:accent5>
        <a:srgbClr val="635F83"/>
      </a:accent5>
      <a:accent6>
        <a:srgbClr val="6E8CE0"/>
      </a:accent6>
      <a:hlink>
        <a:srgbClr val="7F7F7F"/>
      </a:hlink>
      <a:folHlink>
        <a:srgbClr val="3F3F3F"/>
      </a:folHlink>
    </a:clrScheme>
    <a:fontScheme name="사용자 지정 1">
      <a:majorFont>
        <a:latin typeface="Gidole"/>
        <a:ea typeface="맑은 고딕"/>
        <a:cs typeface=""/>
      </a:majorFont>
      <a:minorFont>
        <a:latin typeface="Gidole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17781</TotalTime>
  <Words>592</Words>
  <Application>Microsoft Office PowerPoint</Application>
  <PresentationFormat>와이드스크린</PresentationFormat>
  <Paragraphs>153</Paragraphs>
  <Slides>6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MankSans</vt:lpstr>
      <vt:lpstr>나눔바른고딕</vt:lpstr>
      <vt:lpstr>Gidole</vt:lpstr>
      <vt:lpstr>굴림체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DocsTemplates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DocsTemplates</dc:title>
  <dc:subject>Powerpoint templates , Diagram, Chart</dc:subject>
  <dc:creator>DocsTemplates by DH.KIM</dc:creator>
  <cp:keywords>ppt, Docstemplates, ppttemplates, yesform, docs, templates, diagram, chart</cp:keywords>
  <dc:description>The copyright of this document is at DOCSTEMPLATES. Unauthorized copying may result in legal sanctions.</dc:description>
  <cp:lastModifiedBy>AFFINITY05</cp:lastModifiedBy>
  <cp:revision>311</cp:revision>
  <dcterms:created xsi:type="dcterms:W3CDTF">2010-02-01T08:03:16Z</dcterms:created>
  <dcterms:modified xsi:type="dcterms:W3CDTF">2021-02-05T08:51:15Z</dcterms:modified>
  <cp:category>www.docstemplates.com</cp:category>
</cp:coreProperties>
</file>