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4EB2-71D9-47A5-92D5-DA9CD55A718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42ED-14B4-4047-829B-F6E9B1785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37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4EB2-71D9-47A5-92D5-DA9CD55A718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42ED-14B4-4047-829B-F6E9B1785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52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4EB2-71D9-47A5-92D5-DA9CD55A718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42ED-14B4-4047-829B-F6E9B1785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85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4EB2-71D9-47A5-92D5-DA9CD55A718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42ED-14B4-4047-829B-F6E9B1785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35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4EB2-71D9-47A5-92D5-DA9CD55A718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42ED-14B4-4047-829B-F6E9B1785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16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4EB2-71D9-47A5-92D5-DA9CD55A718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42ED-14B4-4047-829B-F6E9B1785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62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4EB2-71D9-47A5-92D5-DA9CD55A718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42ED-14B4-4047-829B-F6E9B1785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6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4EB2-71D9-47A5-92D5-DA9CD55A718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42ED-14B4-4047-829B-F6E9B1785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99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4EB2-71D9-47A5-92D5-DA9CD55A718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42ED-14B4-4047-829B-F6E9B1785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09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4EB2-71D9-47A5-92D5-DA9CD55A718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42ED-14B4-4047-829B-F6E9B1785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71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4EB2-71D9-47A5-92D5-DA9CD55A718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42ED-14B4-4047-829B-F6E9B1785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1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A4EB2-71D9-47A5-92D5-DA9CD55A718A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642ED-14B4-4047-829B-F6E9B17859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58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62297" y="888274"/>
            <a:ext cx="4156178" cy="509452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 err="1" smtClean="0">
                <a:latin typeface="새굴림" panose="02030600000101010101" pitchFamily="18" charset="-127"/>
                <a:ea typeface="새굴림" panose="02030600000101010101" pitchFamily="18" charset="-127"/>
              </a:rPr>
              <a:t>북한강공원</a:t>
            </a:r>
            <a:r>
              <a:rPr lang="ko-KR" altLang="en-US" sz="2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 인수 </a:t>
            </a:r>
            <a:r>
              <a:rPr lang="en-US" altLang="ko-KR" sz="24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process</a:t>
            </a:r>
            <a:endParaRPr lang="ko-KR" altLang="en-US" sz="24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962295" y="1828795"/>
            <a:ext cx="3335385" cy="518160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ko-KR" altLang="en-US" sz="1800" dirty="0" err="1" smtClean="0">
                <a:solidFill>
                  <a:schemeClr val="bg1"/>
                </a:solidFill>
              </a:rPr>
              <a:t>북한강공원</a:t>
            </a:r>
            <a:r>
              <a:rPr lang="ko-KR" altLang="en-US" sz="1800" dirty="0" smtClean="0">
                <a:solidFill>
                  <a:schemeClr val="bg1"/>
                </a:solidFill>
              </a:rPr>
              <a:t> 관리회사 설립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7493732" y="1828795"/>
            <a:ext cx="3766459" cy="518160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ko-KR" altLang="en-US" sz="1800" dirty="0" err="1" smtClean="0">
                <a:solidFill>
                  <a:schemeClr val="bg1"/>
                </a:solidFill>
              </a:rPr>
              <a:t>북한강공원</a:t>
            </a:r>
            <a:r>
              <a:rPr lang="ko-KR" altLang="en-US" sz="1800" dirty="0" smtClean="0">
                <a:solidFill>
                  <a:schemeClr val="bg1"/>
                </a:solidFill>
              </a:rPr>
              <a:t> 재단법인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962295" y="2360018"/>
            <a:ext cx="3335385" cy="140208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altLang="ko-KR" sz="1400" dirty="0" smtClean="0"/>
          </a:p>
          <a:p>
            <a:pPr algn="l">
              <a:lnSpc>
                <a:spcPct val="170000"/>
              </a:lnSpc>
            </a:pP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인수금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160</a:t>
            </a:r>
            <a:r>
              <a:rPr lang="ko-KR" altLang="en-US" sz="1400" dirty="0" smtClean="0"/>
              <a:t>억 유치</a:t>
            </a:r>
            <a:endParaRPr lang="en-US" altLang="ko-KR" sz="1400" dirty="0" smtClean="0"/>
          </a:p>
          <a:p>
            <a:pPr algn="l">
              <a:lnSpc>
                <a:spcPct val="170000"/>
              </a:lnSpc>
            </a:pPr>
            <a:r>
              <a:rPr lang="en-US" altLang="ko-KR" sz="1400" dirty="0" smtClean="0"/>
              <a:t>-</a:t>
            </a:r>
            <a:r>
              <a:rPr lang="ko-KR" altLang="en-US" sz="1400" dirty="0" smtClean="0"/>
              <a:t>재단법인 관리계약 체결</a:t>
            </a:r>
            <a:endParaRPr lang="en-US" altLang="ko-KR" sz="1400" dirty="0" smtClean="0"/>
          </a:p>
          <a:p>
            <a:pPr algn="l">
              <a:lnSpc>
                <a:spcPct val="17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*</a:t>
            </a:r>
            <a:r>
              <a:rPr lang="ko-KR" altLang="en-US" sz="1400" dirty="0" err="1" smtClean="0"/>
              <a:t>분양관리</a:t>
            </a:r>
            <a:r>
              <a:rPr lang="ko-KR" altLang="en-US" sz="1400" dirty="0" smtClean="0"/>
              <a:t> 및 자산관리</a:t>
            </a:r>
            <a:endParaRPr lang="en-US" altLang="ko-KR" sz="1400" dirty="0"/>
          </a:p>
          <a:p>
            <a:pPr>
              <a:lnSpc>
                <a:spcPct val="100000"/>
              </a:lnSpc>
            </a:pPr>
            <a:endParaRPr lang="ko-KR" altLang="en-US" sz="14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493732" y="2360017"/>
            <a:ext cx="3766459" cy="116694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US" altLang="ko-KR" sz="1600" dirty="0" smtClean="0"/>
          </a:p>
          <a:p>
            <a:pPr algn="l">
              <a:lnSpc>
                <a:spcPct val="170000"/>
              </a:lnSpc>
            </a:pPr>
            <a:r>
              <a:rPr lang="en-US" altLang="ko-KR" sz="2900" dirty="0" smtClean="0"/>
              <a:t>-</a:t>
            </a:r>
            <a:r>
              <a:rPr lang="ko-KR" altLang="en-US" sz="2900" dirty="0" smtClean="0"/>
              <a:t>이사장 및 이사회 구성</a:t>
            </a:r>
            <a:endParaRPr lang="en-US" altLang="ko-KR" sz="2900" dirty="0" smtClean="0"/>
          </a:p>
          <a:p>
            <a:pPr algn="l">
              <a:lnSpc>
                <a:spcPct val="170000"/>
              </a:lnSpc>
            </a:pPr>
            <a:r>
              <a:rPr lang="en-US" altLang="ko-KR" sz="2900" dirty="0" smtClean="0"/>
              <a:t>-</a:t>
            </a:r>
            <a:r>
              <a:rPr lang="ko-KR" altLang="en-US" sz="2900" dirty="0" err="1" smtClean="0"/>
              <a:t>기분양</a:t>
            </a:r>
            <a:r>
              <a:rPr lang="ko-KR" altLang="en-US" sz="2900" dirty="0" smtClean="0"/>
              <a:t> 관리 업무</a:t>
            </a:r>
            <a:endParaRPr lang="en-US" altLang="ko-KR" sz="2900" dirty="0" smtClean="0"/>
          </a:p>
          <a:p>
            <a:pPr algn="l">
              <a:lnSpc>
                <a:spcPct val="170000"/>
              </a:lnSpc>
            </a:pPr>
            <a:r>
              <a:rPr lang="en-US" altLang="ko-KR" sz="2900" dirty="0" smtClean="0"/>
              <a:t>-</a:t>
            </a:r>
            <a:r>
              <a:rPr lang="ko-KR" altLang="en-US" sz="2900" dirty="0" smtClean="0"/>
              <a:t>묘지관리업무</a:t>
            </a:r>
            <a:endParaRPr lang="ko-KR" altLang="en-US" sz="2900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4781005" y="2743195"/>
            <a:ext cx="20247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 txBox="1">
            <a:spLocks/>
          </p:cNvSpPr>
          <p:nvPr/>
        </p:nvSpPr>
        <p:spPr>
          <a:xfrm>
            <a:off x="4863738" y="2207617"/>
            <a:ext cx="1859277" cy="41147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600" dirty="0" smtClean="0"/>
              <a:t>관리계약체결</a:t>
            </a:r>
            <a:endParaRPr lang="ko-KR" altLang="en-US" sz="1600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4863738" y="2860758"/>
            <a:ext cx="1859277" cy="36576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600" dirty="0" smtClean="0"/>
              <a:t>비용부담</a:t>
            </a:r>
            <a:endParaRPr lang="ko-KR" altLang="en-US" sz="1600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962295" y="4100641"/>
            <a:ext cx="1859277" cy="411479"/>
          </a:xfrm>
          <a:prstGeom prst="rect">
            <a:avLst/>
          </a:prstGeom>
          <a:solidFill>
            <a:srgbClr val="0070C0"/>
          </a:solidFill>
          <a:ln>
            <a:solidFill>
              <a:schemeClr val="tx2"/>
            </a:solidFill>
          </a:ln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</a:rPr>
              <a:t>인수계약 체결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962295" y="4514300"/>
            <a:ext cx="1859277" cy="4114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/>
            </a:solidFill>
          </a:ln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600" dirty="0" smtClean="0"/>
              <a:t>계약금 지급</a:t>
            </a:r>
            <a:endParaRPr lang="ko-KR" altLang="en-US" sz="16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095898" y="4512120"/>
            <a:ext cx="3396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"/>
          <p:cNvSpPr txBox="1">
            <a:spLocks/>
          </p:cNvSpPr>
          <p:nvPr/>
        </p:nvSpPr>
        <p:spPr>
          <a:xfrm>
            <a:off x="3705501" y="4098461"/>
            <a:ext cx="1859277" cy="411479"/>
          </a:xfrm>
          <a:prstGeom prst="rect">
            <a:avLst/>
          </a:prstGeom>
          <a:solidFill>
            <a:srgbClr val="0070C0"/>
          </a:solidFill>
          <a:ln>
            <a:solidFill>
              <a:schemeClr val="tx2"/>
            </a:solidFill>
          </a:ln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</a:rPr>
              <a:t>잔금지급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3705501" y="4512120"/>
            <a:ext cx="1859277" cy="4114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/>
            </a:solidFill>
          </a:ln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600" dirty="0" err="1" smtClean="0"/>
              <a:t>부채상계금</a:t>
            </a:r>
            <a:r>
              <a:rPr lang="ko-KR" altLang="en-US" sz="1600" dirty="0" smtClean="0"/>
              <a:t> 제외</a:t>
            </a:r>
            <a:endParaRPr lang="ko-KR" altLang="en-US" sz="1600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5887000" y="4520827"/>
            <a:ext cx="3396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1"/>
          <p:cNvSpPr txBox="1">
            <a:spLocks/>
          </p:cNvSpPr>
          <p:nvPr/>
        </p:nvSpPr>
        <p:spPr>
          <a:xfrm>
            <a:off x="6509666" y="4107168"/>
            <a:ext cx="1859277" cy="411479"/>
          </a:xfrm>
          <a:prstGeom prst="rect">
            <a:avLst/>
          </a:prstGeom>
          <a:solidFill>
            <a:srgbClr val="0070C0"/>
          </a:solidFill>
          <a:ln>
            <a:solidFill>
              <a:schemeClr val="tx2"/>
            </a:solidFill>
          </a:ln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</a:rPr>
              <a:t>재단법인 인수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6509666" y="4520827"/>
            <a:ext cx="1859277" cy="4114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/>
            </a:solidFill>
          </a:ln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600" dirty="0" smtClean="0"/>
              <a:t>이사장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이사회 변경</a:t>
            </a:r>
            <a:endParaRPr lang="ko-KR" altLang="en-US" sz="16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8717288" y="4512120"/>
            <a:ext cx="3396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1"/>
          <p:cNvSpPr txBox="1">
            <a:spLocks/>
          </p:cNvSpPr>
          <p:nvPr/>
        </p:nvSpPr>
        <p:spPr>
          <a:xfrm>
            <a:off x="9287702" y="4098461"/>
            <a:ext cx="1859277" cy="41147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/>
                </a:solidFill>
              </a:rPr>
              <a:t>재단법인 구조개선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9287702" y="4512120"/>
            <a:ext cx="1859277" cy="41147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/>
            </a:solidFill>
          </a:ln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600" dirty="0" smtClean="0"/>
              <a:t>부채 청산</a:t>
            </a:r>
            <a:endParaRPr lang="ko-KR" altLang="en-US" sz="1600" dirty="0"/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962295" y="4920329"/>
            <a:ext cx="1859277" cy="41147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rgbClr val="002060"/>
                </a:solidFill>
              </a:rPr>
              <a:t>인수금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10-20%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2342609" y="5556060"/>
            <a:ext cx="1859277" cy="41147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600" dirty="0" smtClean="0"/>
              <a:t>관리회사 설립</a:t>
            </a:r>
            <a:endParaRPr lang="ko-KR" altLang="en-US" sz="1600" dirty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3705501" y="4943197"/>
            <a:ext cx="1859277" cy="41147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2060"/>
                </a:solidFill>
              </a:rPr>
              <a:t>부채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67</a:t>
            </a:r>
            <a:r>
              <a:rPr lang="ko-KR" altLang="en-US" sz="1600" b="1" dirty="0" smtClean="0">
                <a:solidFill>
                  <a:srgbClr val="002060"/>
                </a:solidFill>
              </a:rPr>
              <a:t>억 제외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3265717" y="4518647"/>
            <a:ext cx="0" cy="10374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6043756" y="4527354"/>
            <a:ext cx="0" cy="10374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제목 1"/>
          <p:cNvSpPr txBox="1">
            <a:spLocks/>
          </p:cNvSpPr>
          <p:nvPr/>
        </p:nvSpPr>
        <p:spPr>
          <a:xfrm>
            <a:off x="5118474" y="5556060"/>
            <a:ext cx="1859277" cy="41147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600" dirty="0" smtClean="0"/>
              <a:t>관리계약 체결</a:t>
            </a:r>
            <a:endParaRPr lang="ko-KR" altLang="en-US" sz="1600" dirty="0"/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8865347" y="4518647"/>
            <a:ext cx="0" cy="10374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제목 1"/>
          <p:cNvSpPr txBox="1">
            <a:spLocks/>
          </p:cNvSpPr>
          <p:nvPr/>
        </p:nvSpPr>
        <p:spPr>
          <a:xfrm>
            <a:off x="7948764" y="5556060"/>
            <a:ext cx="1859277" cy="41147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600" dirty="0" smtClean="0"/>
              <a:t>이사회 </a:t>
            </a:r>
            <a:r>
              <a:rPr lang="ko-KR" altLang="en-US" sz="1600" dirty="0" err="1" smtClean="0"/>
              <a:t>구성완료</a:t>
            </a:r>
            <a:endParaRPr lang="ko-KR" altLang="en-US" sz="1600" dirty="0"/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6509666" y="4949726"/>
            <a:ext cx="1859277" cy="41147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2060"/>
                </a:solidFill>
              </a:rPr>
              <a:t>잔금지급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367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66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새굴림</vt:lpstr>
      <vt:lpstr>Arial</vt:lpstr>
      <vt:lpstr>Office 테마</vt:lpstr>
      <vt:lpstr>북한강공원 인수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북한강공원 인수 process</dc:title>
  <dc:creator>박길호</dc:creator>
  <cp:lastModifiedBy>박길호</cp:lastModifiedBy>
  <cp:revision>6</cp:revision>
  <cp:lastPrinted>2021-01-12T11:15:58Z</cp:lastPrinted>
  <dcterms:created xsi:type="dcterms:W3CDTF">2021-01-12T10:39:32Z</dcterms:created>
  <dcterms:modified xsi:type="dcterms:W3CDTF">2021-01-12T11:18:36Z</dcterms:modified>
</cp:coreProperties>
</file>