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3" r:id="rId5"/>
    <p:sldId id="268" r:id="rId6"/>
    <p:sldId id="258" r:id="rId7"/>
    <p:sldId id="267" r:id="rId8"/>
    <p:sldId id="259" r:id="rId9"/>
    <p:sldId id="260" r:id="rId10"/>
    <p:sldId id="261" r:id="rId11"/>
    <p:sldId id="262" r:id="rId12"/>
    <p:sldId id="264" r:id="rId13"/>
    <p:sldId id="26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77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07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44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92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834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31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52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46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79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16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01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A31F2-7B59-4272-B359-8AD0F2B26BD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12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551592" y="367502"/>
            <a:ext cx="11163634" cy="602441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[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74003" y="262206"/>
            <a:ext cx="11163634" cy="602441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[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4374" r="20309" b="7656"/>
          <a:stretch/>
        </p:blipFill>
        <p:spPr>
          <a:xfrm>
            <a:off x="4708697" y="2144363"/>
            <a:ext cx="2694247" cy="2260105"/>
          </a:xfrm>
          <a:prstGeom prst="rect">
            <a:avLst/>
          </a:prstGeom>
        </p:spPr>
      </p:pic>
      <p:sp>
        <p:nvSpPr>
          <p:cNvPr id="7" name="이등변 삼각형 6"/>
          <p:cNvSpPr/>
          <p:nvPr/>
        </p:nvSpPr>
        <p:spPr>
          <a:xfrm rot="10800000">
            <a:off x="8136682" y="0"/>
            <a:ext cx="4055318" cy="3495964"/>
          </a:xfrm>
          <a:prstGeom prst="triangle">
            <a:avLst>
              <a:gd name="adj" fmla="val 0"/>
            </a:avLst>
          </a:prstGeom>
          <a:solidFill>
            <a:srgbClr val="171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이등변 삼각형 7"/>
          <p:cNvSpPr/>
          <p:nvPr/>
        </p:nvSpPr>
        <p:spPr>
          <a:xfrm>
            <a:off x="0" y="3362036"/>
            <a:ext cx="4055318" cy="3495964"/>
          </a:xfrm>
          <a:prstGeom prst="triangle">
            <a:avLst>
              <a:gd name="adj" fmla="val 0"/>
            </a:avLst>
          </a:prstGeom>
          <a:solidFill>
            <a:srgbClr val="171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7789025" y="-309170"/>
            <a:ext cx="4579580" cy="3962045"/>
          </a:xfrm>
          <a:prstGeom prst="line">
            <a:avLst/>
          </a:prstGeom>
          <a:ln w="28575">
            <a:solidFill>
              <a:srgbClr val="8EC2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-262131" y="3128995"/>
            <a:ext cx="4579580" cy="3962045"/>
          </a:xfrm>
          <a:prstGeom prst="line">
            <a:avLst/>
          </a:prstGeom>
          <a:ln w="28575">
            <a:solidFill>
              <a:srgbClr val="8EC2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9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이등변 삼각형 15"/>
          <p:cNvSpPr/>
          <p:nvPr/>
        </p:nvSpPr>
        <p:spPr>
          <a:xfrm rot="10800000">
            <a:off x="8136682" y="0"/>
            <a:ext cx="4055318" cy="3495964"/>
          </a:xfrm>
          <a:prstGeom prst="triangle">
            <a:avLst>
              <a:gd name="adj" fmla="val 0"/>
            </a:avLst>
          </a:prstGeom>
          <a:solidFill>
            <a:srgbClr val="171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이등변 삼각형 16"/>
          <p:cNvSpPr/>
          <p:nvPr/>
        </p:nvSpPr>
        <p:spPr>
          <a:xfrm>
            <a:off x="0" y="3362036"/>
            <a:ext cx="4055318" cy="3495964"/>
          </a:xfrm>
          <a:prstGeom prst="triangle">
            <a:avLst>
              <a:gd name="adj" fmla="val 0"/>
            </a:avLst>
          </a:prstGeom>
          <a:solidFill>
            <a:srgbClr val="171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74003" y="262206"/>
            <a:ext cx="11163634" cy="6024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[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96856" y="402489"/>
            <a:ext cx="53142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공인중개사 전용 공유 오피스 서비스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53484" y="837503"/>
            <a:ext cx="812741" cy="233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9" y="128435"/>
            <a:ext cx="1004768" cy="10047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5722706"/>
            <a:ext cx="1619250" cy="16192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640847" y="2207874"/>
            <a:ext cx="50610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전자계약</a:t>
            </a:r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연착륙 마케팅</a:t>
            </a:r>
            <a:endParaRPr lang="en-US" altLang="ko-KR" sz="2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운영난 겪는 공인중개사 협업</a:t>
            </a:r>
            <a:endParaRPr lang="en-US" altLang="ko-KR" sz="2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고비용</a:t>
            </a:r>
            <a:r>
              <a:rPr lang="en-US" altLang="ko-KR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2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저효율</a:t>
            </a:r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개선</a:t>
            </a:r>
            <a:r>
              <a:rPr lang="en-US" altLang="ko-KR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경쟁력 강화 방안</a:t>
            </a:r>
            <a:endParaRPr lang="en-US" altLang="ko-KR" sz="2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투명한 부동산 거래 </a:t>
            </a:r>
            <a:r>
              <a:rPr lang="en-US" altLang="ko-KR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사회적 신뢰</a:t>
            </a:r>
            <a:endParaRPr lang="en-US" altLang="ko-KR" sz="2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20436" y="880138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 smtClean="0">
                <a:solidFill>
                  <a:srgbClr val="8EC31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부동산 시장의 한계를 넘어선다</a:t>
            </a:r>
            <a:endParaRPr lang="en-US" altLang="ko-KR" sz="1200" dirty="0">
              <a:solidFill>
                <a:srgbClr val="8EC31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085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이등변 삼각형 15"/>
          <p:cNvSpPr/>
          <p:nvPr/>
        </p:nvSpPr>
        <p:spPr>
          <a:xfrm rot="10800000">
            <a:off x="8136682" y="0"/>
            <a:ext cx="4055318" cy="3495964"/>
          </a:xfrm>
          <a:prstGeom prst="triangle">
            <a:avLst>
              <a:gd name="adj" fmla="val 0"/>
            </a:avLst>
          </a:prstGeom>
          <a:solidFill>
            <a:srgbClr val="171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이등변 삼각형 16"/>
          <p:cNvSpPr/>
          <p:nvPr/>
        </p:nvSpPr>
        <p:spPr>
          <a:xfrm>
            <a:off x="0" y="3362036"/>
            <a:ext cx="4055318" cy="3495964"/>
          </a:xfrm>
          <a:prstGeom prst="triangle">
            <a:avLst>
              <a:gd name="adj" fmla="val 0"/>
            </a:avLst>
          </a:prstGeom>
          <a:solidFill>
            <a:srgbClr val="171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74003" y="262206"/>
            <a:ext cx="11163634" cy="6024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[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96856" y="402489"/>
            <a:ext cx="49936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전자계약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플랫폼 부대 운영 서비스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53484" y="837503"/>
            <a:ext cx="812741" cy="233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9" y="128435"/>
            <a:ext cx="1004768" cy="10047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5722706"/>
            <a:ext cx="1619250" cy="16192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631516" y="2207874"/>
            <a:ext cx="63939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공인중개사를 위한 호스팅 인프라 제공</a:t>
            </a:r>
            <a:endParaRPr lang="en-US" altLang="ko-KR" sz="2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지속적인 시장분석을 통한 부동산 컨설팅 서비스</a:t>
            </a:r>
            <a:endParaRPr lang="en-US" altLang="ko-KR" sz="2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정보분석을 통한 부동산 투자사업</a:t>
            </a:r>
            <a:endParaRPr lang="en-US" altLang="ko-KR" sz="2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플랫폼 정보를 토대로 하는 데이터베이스 구축</a:t>
            </a:r>
            <a:endParaRPr lang="en-US" altLang="ko-KR" sz="2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20436" y="880138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 smtClean="0">
                <a:solidFill>
                  <a:srgbClr val="8EC31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서비스를 통한 시너지 확대로 사업모델 완성</a:t>
            </a:r>
            <a:endParaRPr lang="en-US" altLang="ko-KR" sz="1200" dirty="0">
              <a:solidFill>
                <a:srgbClr val="8EC31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300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이등변 삼각형 10"/>
          <p:cNvSpPr/>
          <p:nvPr/>
        </p:nvSpPr>
        <p:spPr>
          <a:xfrm rot="10800000">
            <a:off x="8136682" y="0"/>
            <a:ext cx="4055318" cy="3495964"/>
          </a:xfrm>
          <a:prstGeom prst="triangle">
            <a:avLst>
              <a:gd name="adj" fmla="val 0"/>
            </a:avLst>
          </a:prstGeom>
          <a:solidFill>
            <a:srgbClr val="171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이등변 삼각형 11"/>
          <p:cNvSpPr/>
          <p:nvPr/>
        </p:nvSpPr>
        <p:spPr>
          <a:xfrm>
            <a:off x="0" y="3362036"/>
            <a:ext cx="4055318" cy="3495964"/>
          </a:xfrm>
          <a:prstGeom prst="triangle">
            <a:avLst>
              <a:gd name="adj" fmla="val 0"/>
            </a:avLst>
          </a:prstGeom>
          <a:solidFill>
            <a:srgbClr val="171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74003" y="262206"/>
            <a:ext cx="11163634" cy="6024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[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96856" y="402489"/>
            <a:ext cx="18678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회사의 미래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04652" y="2129117"/>
            <a:ext cx="9382698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신뢰받는 기업</a:t>
            </a:r>
            <a:r>
              <a:rPr lang="en-US" altLang="ko-KR" sz="3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3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혁신으로 미래를 여는 기업이 되겠습니다</a:t>
            </a:r>
            <a:r>
              <a:rPr lang="en-US" altLang="ko-KR" sz="3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투명하고 공정한 기업이 되겠습니다</a:t>
            </a:r>
            <a:r>
              <a:rPr lang="en-US" altLang="ko-KR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사회적 책임을 다하고 소외계층을 위하여 환원 하겠습니다</a:t>
            </a:r>
            <a:r>
              <a:rPr lang="en-US" altLang="ko-KR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조세의 정의와 부동산 정책에 반영되도록 하겠습니다</a:t>
            </a:r>
            <a:r>
              <a:rPr lang="en-US" altLang="ko-KR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쉼 없는 변화와 혁신으로 미래를 여는 창조기업이 되겠습니다</a:t>
            </a:r>
            <a:r>
              <a:rPr lang="en-US" altLang="ko-KR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나무처럼 소리없이 조용히 성장하겠습니다</a:t>
            </a:r>
            <a:r>
              <a:rPr lang="en-US" altLang="ko-KR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  <a:endParaRPr lang="ko-KR" altLang="en-US" sz="2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53484" y="837503"/>
            <a:ext cx="812741" cy="233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9" y="128435"/>
            <a:ext cx="1004768" cy="10047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5722706"/>
            <a:ext cx="1619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7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이등변 삼각형 10"/>
          <p:cNvSpPr/>
          <p:nvPr/>
        </p:nvSpPr>
        <p:spPr>
          <a:xfrm rot="10800000">
            <a:off x="8136682" y="0"/>
            <a:ext cx="4055318" cy="3495964"/>
          </a:xfrm>
          <a:prstGeom prst="triangle">
            <a:avLst>
              <a:gd name="adj" fmla="val 0"/>
            </a:avLst>
          </a:prstGeom>
          <a:solidFill>
            <a:srgbClr val="171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이등변 삼각형 11"/>
          <p:cNvSpPr/>
          <p:nvPr/>
        </p:nvSpPr>
        <p:spPr>
          <a:xfrm>
            <a:off x="0" y="3362036"/>
            <a:ext cx="4055318" cy="3495964"/>
          </a:xfrm>
          <a:prstGeom prst="triangle">
            <a:avLst>
              <a:gd name="adj" fmla="val 0"/>
            </a:avLst>
          </a:prstGeom>
          <a:solidFill>
            <a:srgbClr val="171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74003" y="262206"/>
            <a:ext cx="11163634" cy="6024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[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96856" y="402489"/>
            <a:ext cx="15472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운영 방침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2508" y="2825210"/>
            <a:ext cx="10434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돈을 </a:t>
            </a:r>
            <a:r>
              <a:rPr lang="ko-KR" altLang="en-US" sz="2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쫒기</a:t>
            </a:r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보다는 우리의 일이 사회에 가져다 줄 변화에 집중하며</a:t>
            </a:r>
            <a:r>
              <a:rPr lang="en-US" altLang="ko-KR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우리의</a:t>
            </a:r>
            <a:endParaRPr lang="en-US" altLang="ko-KR" sz="2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목표는 혁신을 통하여 사회적 비용을 줄이는 것이며</a:t>
            </a:r>
            <a:r>
              <a:rPr lang="en-US" altLang="ko-KR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부대끼며 살아가는 세상에서 신뢰를 찾기 위한 노력이다</a:t>
            </a:r>
            <a:r>
              <a:rPr lang="en-US" altLang="ko-KR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  <a:endParaRPr lang="ko-KR" altLang="en-US" sz="2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53484" y="837503"/>
            <a:ext cx="812741" cy="233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9" y="128435"/>
            <a:ext cx="1004768" cy="10047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5722706"/>
            <a:ext cx="1619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51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rot="10800000">
            <a:off x="8136682" y="0"/>
            <a:ext cx="4055318" cy="3495964"/>
          </a:xfrm>
          <a:prstGeom prst="triangle">
            <a:avLst>
              <a:gd name="adj" fmla="val 0"/>
            </a:avLst>
          </a:prstGeom>
          <a:solidFill>
            <a:srgbClr val="171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>
            <a:off x="0" y="3362036"/>
            <a:ext cx="4055318" cy="3495964"/>
          </a:xfrm>
          <a:prstGeom prst="triangle">
            <a:avLst>
              <a:gd name="adj" fmla="val 0"/>
            </a:avLst>
          </a:prstGeom>
          <a:solidFill>
            <a:srgbClr val="171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74003" y="262206"/>
            <a:ext cx="11163634" cy="6024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[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409162" y="1389684"/>
            <a:ext cx="1364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</a:t>
            </a:r>
            <a:endParaRPr lang="ko-KR" alt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41909" y="2397949"/>
            <a:ext cx="31357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사업 방향 및 개요</a:t>
            </a:r>
            <a:endParaRPr lang="en-US" altLang="ko-KR" sz="2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디자인의 정의와 개요</a:t>
            </a:r>
            <a:endParaRPr lang="en-US" altLang="ko-KR" sz="2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소비자 시각화 부각</a:t>
            </a:r>
            <a:endParaRPr lang="en-US" altLang="ko-KR" sz="2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시장분석 현황</a:t>
            </a:r>
            <a:endParaRPr lang="en-US" altLang="ko-KR" sz="2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회사소개</a:t>
            </a:r>
            <a:endParaRPr lang="en-US" altLang="ko-KR" sz="2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경영이념</a:t>
            </a:r>
            <a:endParaRPr lang="ko-KR" altLang="en-US" sz="2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4748" y="1163783"/>
            <a:ext cx="7171472" cy="403799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5722706"/>
            <a:ext cx="1619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9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rot="10800000">
            <a:off x="8136682" y="0"/>
            <a:ext cx="4055318" cy="3495964"/>
          </a:xfrm>
          <a:prstGeom prst="triangle">
            <a:avLst>
              <a:gd name="adj" fmla="val 0"/>
            </a:avLst>
          </a:prstGeom>
          <a:solidFill>
            <a:srgbClr val="171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>
            <a:off x="0" y="3362036"/>
            <a:ext cx="4055318" cy="3495964"/>
          </a:xfrm>
          <a:prstGeom prst="triangle">
            <a:avLst>
              <a:gd name="adj" fmla="val 0"/>
            </a:avLst>
          </a:prstGeom>
          <a:solidFill>
            <a:srgbClr val="171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74003" y="262206"/>
            <a:ext cx="11163634" cy="6024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[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4592" y="973460"/>
            <a:ext cx="7171472" cy="403799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5722706"/>
            <a:ext cx="1619250" cy="16192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756810" y="1244874"/>
            <a:ext cx="9156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소개</a:t>
            </a:r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54061" y="2405846"/>
            <a:ext cx="48607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회사명 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픽스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어빌리티</a:t>
            </a:r>
            <a:endParaRPr lang="en-US" altLang="ko-KR" sz="2400" dirty="0" smtClean="0"/>
          </a:p>
          <a:p>
            <a:r>
              <a:rPr lang="ko-KR" altLang="en-US" sz="2400" dirty="0" smtClean="0"/>
              <a:t>주소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강남구 </a:t>
            </a:r>
            <a:r>
              <a:rPr lang="ko-KR" altLang="en-US" sz="2400" dirty="0" err="1" smtClean="0"/>
              <a:t>선릉로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r>
              <a:rPr lang="ko-KR" altLang="en-US" sz="2400" dirty="0" smtClean="0"/>
              <a:t>전화번호 </a:t>
            </a:r>
            <a:r>
              <a:rPr lang="en-US" altLang="ko-KR" sz="2400" dirty="0" smtClean="0"/>
              <a:t>: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찾아오시는 길</a:t>
            </a:r>
            <a:r>
              <a:rPr lang="en-US" altLang="ko-KR" sz="2400" dirty="0"/>
              <a:t>: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1230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이등변 삼각형 18"/>
          <p:cNvSpPr/>
          <p:nvPr/>
        </p:nvSpPr>
        <p:spPr>
          <a:xfrm rot="10800000">
            <a:off x="8136682" y="0"/>
            <a:ext cx="4055318" cy="3495964"/>
          </a:xfrm>
          <a:prstGeom prst="triangle">
            <a:avLst>
              <a:gd name="adj" fmla="val 0"/>
            </a:avLst>
          </a:prstGeom>
          <a:solidFill>
            <a:srgbClr val="171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이등변 삼각형 20"/>
          <p:cNvSpPr/>
          <p:nvPr/>
        </p:nvSpPr>
        <p:spPr>
          <a:xfrm>
            <a:off x="0" y="3362036"/>
            <a:ext cx="4055318" cy="3495964"/>
          </a:xfrm>
          <a:prstGeom prst="triangle">
            <a:avLst>
              <a:gd name="adj" fmla="val 0"/>
            </a:avLst>
          </a:prstGeom>
          <a:solidFill>
            <a:srgbClr val="171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74003" y="262206"/>
            <a:ext cx="11163634" cy="6024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[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96856" y="402489"/>
            <a:ext cx="32303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디자인의 정의와 개요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53484" y="837503"/>
            <a:ext cx="812741" cy="233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9" y="128435"/>
            <a:ext cx="1004768" cy="100476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13646" y="2794601"/>
            <a:ext cx="34980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깨끗함을 상징하는 하얀색</a:t>
            </a:r>
            <a:endParaRPr lang="en-US" altLang="ko-KR" sz="2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신중</a:t>
            </a:r>
            <a:r>
              <a:rPr lang="en-US" altLang="ko-KR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직관을 상징하는 남색</a:t>
            </a:r>
            <a:endParaRPr lang="en-US" altLang="ko-KR" sz="2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평화</a:t>
            </a:r>
            <a:r>
              <a:rPr lang="en-US" altLang="ko-KR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안전을 상징하는 녹색</a:t>
            </a:r>
            <a:endParaRPr lang="en-US" altLang="ko-KR" sz="2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60" y="1463103"/>
            <a:ext cx="5563986" cy="3931794"/>
          </a:xfrm>
          <a:prstGeom prst="rect">
            <a:avLst/>
          </a:prstGeom>
        </p:spPr>
      </p:pic>
      <p:cxnSp>
        <p:nvCxnSpPr>
          <p:cNvPr id="18" name="직선 화살표 연결선 17"/>
          <p:cNvCxnSpPr>
            <a:stCxn id="24" idx="2"/>
          </p:cNvCxnSpPr>
          <p:nvPr/>
        </p:nvCxnSpPr>
        <p:spPr>
          <a:xfrm flipH="1">
            <a:off x="3700814" y="3761182"/>
            <a:ext cx="2104008" cy="49305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23" idx="2"/>
          </p:cNvCxnSpPr>
          <p:nvPr/>
        </p:nvCxnSpPr>
        <p:spPr>
          <a:xfrm flipH="1">
            <a:off x="4351724" y="3382188"/>
            <a:ext cx="1458305" cy="254238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3752313" y="2982978"/>
            <a:ext cx="2088650" cy="3665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5810029" y="2936325"/>
            <a:ext cx="93306" cy="93306"/>
          </a:xfrm>
          <a:prstGeom prst="ellipse">
            <a:avLst/>
          </a:prstGeom>
          <a:solidFill>
            <a:srgbClr val="8E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810029" y="3335535"/>
            <a:ext cx="93306" cy="93306"/>
          </a:xfrm>
          <a:prstGeom prst="ellipse">
            <a:avLst/>
          </a:prstGeom>
          <a:solidFill>
            <a:srgbClr val="8E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804822" y="3714529"/>
            <a:ext cx="93306" cy="93306"/>
          </a:xfrm>
          <a:prstGeom prst="ellipse">
            <a:avLst/>
          </a:prstGeom>
          <a:solidFill>
            <a:srgbClr val="8E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5722706"/>
            <a:ext cx="1619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7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 rot="10800000">
            <a:off x="8136682" y="0"/>
            <a:ext cx="4055318" cy="3495964"/>
          </a:xfrm>
          <a:prstGeom prst="triangle">
            <a:avLst>
              <a:gd name="adj" fmla="val 0"/>
            </a:avLst>
          </a:prstGeom>
          <a:solidFill>
            <a:srgbClr val="171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이등변 삼각형 14"/>
          <p:cNvSpPr/>
          <p:nvPr/>
        </p:nvSpPr>
        <p:spPr>
          <a:xfrm>
            <a:off x="0" y="3362036"/>
            <a:ext cx="4055318" cy="3495964"/>
          </a:xfrm>
          <a:prstGeom prst="triangle">
            <a:avLst>
              <a:gd name="adj" fmla="val 0"/>
            </a:avLst>
          </a:prstGeom>
          <a:solidFill>
            <a:srgbClr val="171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53484" y="837503"/>
            <a:ext cx="812741" cy="233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5722706"/>
            <a:ext cx="1619250" cy="16192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74003" y="262206"/>
            <a:ext cx="11163634" cy="6024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[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96856" y="402489"/>
            <a:ext cx="14670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보유기술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31516" y="2207874"/>
            <a:ext cx="71511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특허 </a:t>
            </a:r>
            <a:r>
              <a:rPr lang="en-US" altLang="ko-KR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OO </a:t>
            </a:r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개</a:t>
            </a:r>
            <a:endParaRPr lang="en-US" altLang="ko-KR" sz="2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9" y="128435"/>
            <a:ext cx="1004768" cy="1004768"/>
          </a:xfrm>
          <a:prstGeom prst="rect">
            <a:avLst/>
          </a:prstGeom>
        </p:spPr>
      </p:pic>
      <p:sp>
        <p:nvSpPr>
          <p:cNvPr id="5" name="순서도: 처리 4"/>
          <p:cNvSpPr/>
          <p:nvPr/>
        </p:nvSpPr>
        <p:spPr>
          <a:xfrm>
            <a:off x="1765824" y="3362036"/>
            <a:ext cx="2822218" cy="25735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처리 10"/>
          <p:cNvSpPr/>
          <p:nvPr/>
        </p:nvSpPr>
        <p:spPr>
          <a:xfrm>
            <a:off x="4893438" y="3362036"/>
            <a:ext cx="2822218" cy="25735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처리 11"/>
          <p:cNvSpPr/>
          <p:nvPr/>
        </p:nvSpPr>
        <p:spPr>
          <a:xfrm>
            <a:off x="8069069" y="3362036"/>
            <a:ext cx="2822218" cy="25735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9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 rot="10800000">
            <a:off x="8136682" y="0"/>
            <a:ext cx="4055318" cy="3495964"/>
          </a:xfrm>
          <a:prstGeom prst="triangle">
            <a:avLst>
              <a:gd name="adj" fmla="val 0"/>
            </a:avLst>
          </a:prstGeom>
          <a:solidFill>
            <a:srgbClr val="171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이등변 삼각형 14"/>
          <p:cNvSpPr/>
          <p:nvPr/>
        </p:nvSpPr>
        <p:spPr>
          <a:xfrm>
            <a:off x="0" y="3362036"/>
            <a:ext cx="4055318" cy="3495964"/>
          </a:xfrm>
          <a:prstGeom prst="triangle">
            <a:avLst>
              <a:gd name="adj" fmla="val 0"/>
            </a:avLst>
          </a:prstGeom>
          <a:solidFill>
            <a:srgbClr val="171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53484" y="837503"/>
            <a:ext cx="812741" cy="233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5722706"/>
            <a:ext cx="1619250" cy="16192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74003" y="262206"/>
            <a:ext cx="11163634" cy="6024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[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96856" y="402489"/>
            <a:ext cx="2669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 방향 및 개요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31516" y="2207874"/>
            <a:ext cx="71511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언제 어디서나 원하는 곳에서 안전한 부동산 거래 </a:t>
            </a:r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시작</a:t>
            </a:r>
            <a:endParaRPr lang="en-US" altLang="ko-KR" sz="2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완벽한 </a:t>
            </a:r>
            <a:r>
              <a:rPr lang="ko-KR" altLang="en-US" sz="2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전자계약</a:t>
            </a:r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플랫폼으로 구현되는 무한책임 서비스</a:t>
            </a:r>
            <a:endParaRPr lang="en-US" altLang="ko-KR" sz="2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완벽한</a:t>
            </a:r>
            <a:r>
              <a:rPr lang="en-US" altLang="ko-KR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신속한 의사결정 지원 시스템</a:t>
            </a:r>
            <a:endParaRPr lang="en-US" altLang="ko-KR" sz="2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부동산 시장의 한계를 넘어선다</a:t>
            </a:r>
            <a:endParaRPr lang="en-US" altLang="ko-KR" sz="2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관련 서비스를 통한 시너지 확대</a:t>
            </a:r>
            <a:r>
              <a:rPr lang="en-US" altLang="ko-KR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사업 모델 완성</a:t>
            </a:r>
            <a:endParaRPr lang="en-US" altLang="ko-KR" sz="2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9" y="128435"/>
            <a:ext cx="1004768" cy="100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7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 rot="10800000">
            <a:off x="8136682" y="0"/>
            <a:ext cx="4055318" cy="3495964"/>
          </a:xfrm>
          <a:prstGeom prst="triangle">
            <a:avLst>
              <a:gd name="adj" fmla="val 0"/>
            </a:avLst>
          </a:prstGeom>
          <a:solidFill>
            <a:srgbClr val="171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이등변 삼각형 14"/>
          <p:cNvSpPr/>
          <p:nvPr/>
        </p:nvSpPr>
        <p:spPr>
          <a:xfrm>
            <a:off x="0" y="3362036"/>
            <a:ext cx="4055318" cy="3495964"/>
          </a:xfrm>
          <a:prstGeom prst="triangle">
            <a:avLst>
              <a:gd name="adj" fmla="val 0"/>
            </a:avLst>
          </a:prstGeom>
          <a:solidFill>
            <a:srgbClr val="171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53484" y="837503"/>
            <a:ext cx="812741" cy="233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5722706"/>
            <a:ext cx="1619250" cy="16192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74003" y="262206"/>
            <a:ext cx="11163634" cy="6024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[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96856" y="402489"/>
            <a:ext cx="14670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보유기술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31516" y="2207874"/>
            <a:ext cx="71511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비대면 </a:t>
            </a:r>
            <a:r>
              <a:rPr lang="ko-KR" altLang="en-US" sz="2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전자계약</a:t>
            </a:r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플랫폼 </a:t>
            </a:r>
            <a:endParaRPr lang="en-US" altLang="ko-KR" sz="2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1588 </a:t>
            </a:r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매도 </a:t>
            </a:r>
            <a:r>
              <a:rPr lang="en-US" altLang="ko-KR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/ </a:t>
            </a:r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매수</a:t>
            </a:r>
            <a:r>
              <a:rPr lang="en-US" altLang="ko-KR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2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콜서비스</a:t>
            </a:r>
            <a:endParaRPr lang="en-US" altLang="ko-KR" sz="2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공인중개사 전용 공유 오피스 서비스</a:t>
            </a:r>
            <a:endParaRPr lang="en-US" altLang="ko-KR" sz="2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전자계약</a:t>
            </a:r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플랫폼 부대 운영 서비스</a:t>
            </a:r>
            <a:endParaRPr lang="en-US" altLang="ko-KR" sz="2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9" y="128435"/>
            <a:ext cx="1004768" cy="100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6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이등변 삼각형 14"/>
          <p:cNvSpPr/>
          <p:nvPr/>
        </p:nvSpPr>
        <p:spPr>
          <a:xfrm rot="10800000">
            <a:off x="8136682" y="0"/>
            <a:ext cx="4055318" cy="3495964"/>
          </a:xfrm>
          <a:prstGeom prst="triangle">
            <a:avLst>
              <a:gd name="adj" fmla="val 0"/>
            </a:avLst>
          </a:prstGeom>
          <a:solidFill>
            <a:srgbClr val="171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>
            <a:off x="0" y="3362036"/>
            <a:ext cx="4055318" cy="3495964"/>
          </a:xfrm>
          <a:prstGeom prst="triangle">
            <a:avLst>
              <a:gd name="adj" fmla="val 0"/>
            </a:avLst>
          </a:prstGeom>
          <a:solidFill>
            <a:srgbClr val="171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74003" y="262206"/>
            <a:ext cx="11163634" cy="6024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[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96856" y="402489"/>
            <a:ext cx="35509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비대면 </a:t>
            </a:r>
            <a:r>
              <a:rPr lang="ko-KR" altLang="en-US" sz="2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전자계약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플랫폼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31516" y="2207874"/>
            <a:ext cx="67965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매도 신청에서 매수 완료까지 </a:t>
            </a:r>
            <a:r>
              <a:rPr lang="en-US" altLang="ko-KR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4</a:t>
            </a:r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단계 보안</a:t>
            </a:r>
            <a:endParaRPr lang="en-US" altLang="ko-KR" sz="2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한번 터치로 등기부등본부터 건축물 대장 확인까지</a:t>
            </a:r>
            <a:endParaRPr lang="en-US" altLang="ko-KR" sz="2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대출부터 확정일자</a:t>
            </a:r>
            <a:r>
              <a:rPr lang="en-US" altLang="ko-KR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등기까지 원스톱</a:t>
            </a:r>
            <a:endParaRPr lang="en-US" altLang="ko-KR" sz="2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고비용 </a:t>
            </a:r>
            <a:r>
              <a:rPr lang="ko-KR" altLang="en-US" sz="2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저효율의</a:t>
            </a:r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거래수수료</a:t>
            </a:r>
            <a:endParaRPr lang="en-US" altLang="ko-KR" sz="2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53484" y="837503"/>
            <a:ext cx="812741" cy="233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9" y="128435"/>
            <a:ext cx="1004768" cy="10047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5722706"/>
            <a:ext cx="1619250" cy="16192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320436" y="880138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>
                <a:solidFill>
                  <a:srgbClr val="8EC31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완벽한 </a:t>
            </a:r>
            <a:r>
              <a:rPr lang="ko-KR" altLang="en-US" sz="1200" dirty="0" err="1">
                <a:solidFill>
                  <a:srgbClr val="8EC31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전자계약</a:t>
            </a:r>
            <a:r>
              <a:rPr lang="ko-KR" altLang="en-US" sz="1200" dirty="0">
                <a:solidFill>
                  <a:srgbClr val="8EC31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플랫폼으로 구현되는 무한책임 서비스</a:t>
            </a:r>
            <a:endParaRPr lang="en-US" altLang="ko-KR" sz="1200" dirty="0">
              <a:solidFill>
                <a:srgbClr val="8EC31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187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이등변 삼각형 15"/>
          <p:cNvSpPr/>
          <p:nvPr/>
        </p:nvSpPr>
        <p:spPr>
          <a:xfrm rot="10800000">
            <a:off x="8136682" y="0"/>
            <a:ext cx="4055318" cy="3495964"/>
          </a:xfrm>
          <a:prstGeom prst="triangle">
            <a:avLst>
              <a:gd name="adj" fmla="val 0"/>
            </a:avLst>
          </a:prstGeom>
          <a:solidFill>
            <a:srgbClr val="171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이등변 삼각형 16"/>
          <p:cNvSpPr/>
          <p:nvPr/>
        </p:nvSpPr>
        <p:spPr>
          <a:xfrm>
            <a:off x="0" y="3362036"/>
            <a:ext cx="4055318" cy="3495964"/>
          </a:xfrm>
          <a:prstGeom prst="triangle">
            <a:avLst>
              <a:gd name="adj" fmla="val 0"/>
            </a:avLst>
          </a:prstGeom>
          <a:solidFill>
            <a:srgbClr val="171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74003" y="262206"/>
            <a:ext cx="11163634" cy="6024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[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96856" y="402489"/>
            <a:ext cx="40703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1588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매도 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매수 </a:t>
            </a:r>
            <a:r>
              <a:rPr lang="ko-KR" altLang="en-US" sz="2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콜서비스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53484" y="837503"/>
            <a:ext cx="812741" cy="233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9" y="128435"/>
            <a:ext cx="1004768" cy="10047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5722706"/>
            <a:ext cx="1619250" cy="16192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631516" y="2225807"/>
            <a:ext cx="59754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유무선</a:t>
            </a:r>
            <a:r>
              <a:rPr lang="en-US" altLang="ko-KR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SNS, </a:t>
            </a:r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문자메시지로 매도 </a:t>
            </a:r>
            <a:r>
              <a:rPr lang="en-US" altLang="ko-KR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/ </a:t>
            </a:r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매수 신청</a:t>
            </a:r>
            <a:endParaRPr lang="en-US" altLang="ko-KR" sz="2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앱으로 </a:t>
            </a:r>
            <a:r>
              <a:rPr lang="ko-KR" altLang="en-US" sz="2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시세조회</a:t>
            </a:r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및 알림이</a:t>
            </a:r>
            <a:r>
              <a:rPr lang="en-US" altLang="ko-KR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매물 검색 회신</a:t>
            </a:r>
            <a:endParaRPr lang="en-US" altLang="ko-KR" sz="2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소비자 요구에 부합하는 서비스 </a:t>
            </a:r>
            <a:r>
              <a:rPr lang="en-US" altLang="ko-KR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(AR / VR)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소비자의 </a:t>
            </a:r>
            <a:r>
              <a:rPr lang="ko-KR" altLang="en-US" sz="24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니즈를</a:t>
            </a:r>
            <a:r>
              <a:rPr lang="ko-KR" altLang="en-US" sz="24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분석하여 추천 매물 서비스</a:t>
            </a:r>
            <a:endParaRPr lang="en-US" altLang="ko-KR" sz="2400" dirty="0" smtClean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20436" y="880138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 smtClean="0">
                <a:solidFill>
                  <a:srgbClr val="8EC31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완벽한</a:t>
            </a:r>
            <a:r>
              <a:rPr lang="en-US" altLang="ko-KR" sz="1200" dirty="0" smtClean="0">
                <a:solidFill>
                  <a:srgbClr val="8EC31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 smtClean="0">
                <a:solidFill>
                  <a:srgbClr val="8EC31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신속한 의사결정 지원 시스템 구축</a:t>
            </a:r>
            <a:endParaRPr lang="en-US" altLang="ko-KR" sz="1200" dirty="0">
              <a:solidFill>
                <a:srgbClr val="8EC31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129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332</Words>
  <Application>Microsoft Office PowerPoint</Application>
  <PresentationFormat>와이드스크린</PresentationFormat>
  <Paragraphs>78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나눔바른고딕</vt:lpstr>
      <vt:lpstr>나눔바른고딕 UltraLight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AFFINITY05</dc:creator>
  <cp:lastModifiedBy>AFFINITY05</cp:lastModifiedBy>
  <cp:revision>7</cp:revision>
  <dcterms:created xsi:type="dcterms:W3CDTF">2020-11-23T09:29:43Z</dcterms:created>
  <dcterms:modified xsi:type="dcterms:W3CDTF">2020-11-25T09:27:56Z</dcterms:modified>
</cp:coreProperties>
</file>