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71" r:id="rId8"/>
    <p:sldId id="283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59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111F7-D80F-4511-B14A-148436B0681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CDCE-C163-496D-AC78-4361D7F59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6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0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1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5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6F35-561B-45F1-B384-CC3AA49546F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9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755576" y="476320"/>
            <a:ext cx="936104" cy="434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개요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103632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부제목 2"/>
          <p:cNvSpPr txBox="1">
            <a:spLocks/>
          </p:cNvSpPr>
          <p:nvPr/>
        </p:nvSpPr>
        <p:spPr>
          <a:xfrm>
            <a:off x="755576" y="1484784"/>
            <a:ext cx="7992888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언제 어디서나 원하는 곳에서 안전한 부동산 거래를 시작한다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755576" y="5444872"/>
            <a:ext cx="3869682" cy="5764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ANY   TIME !!! 』</a:t>
            </a:r>
            <a:endParaRPr lang="ko-KR" altLang="en-US" sz="24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55576" y="2091799"/>
            <a:ext cx="0" cy="284936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부제목 2"/>
          <p:cNvSpPr txBox="1">
            <a:spLocks/>
          </p:cNvSpPr>
          <p:nvPr/>
        </p:nvSpPr>
        <p:spPr>
          <a:xfrm>
            <a:off x="4790358" y="5445224"/>
            <a:ext cx="3869682" cy="5764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ANY   WHERE !!! 』</a:t>
            </a:r>
            <a:endParaRPr lang="ko-KR" altLang="en-US" sz="24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1600" y="2091799"/>
            <a:ext cx="7612460" cy="2849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2257105" y="2377958"/>
            <a:ext cx="5460607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비대면 전자계약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서비스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257105" y="2992075"/>
            <a:ext cx="4907183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1588 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매도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매수 콜 서비스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(AI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257105" y="3635066"/>
            <a:ext cx="4326802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공인중개사 전용 공유 오피스 서비스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2257105" y="4257378"/>
            <a:ext cx="4092776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전자계약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부대 운영 서비스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220335" y="2233943"/>
            <a:ext cx="903393" cy="5244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1220334" y="2861664"/>
            <a:ext cx="903393" cy="5244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1220335" y="3530087"/>
            <a:ext cx="903393" cy="5244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1187624" y="4157808"/>
            <a:ext cx="903393" cy="5244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Pulic</a:t>
            </a:r>
            <a:r>
              <a:rPr lang="en-US" altLang="ko-KR" sz="8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infinit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company 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patnerS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9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830011" y="332656"/>
            <a:ext cx="792088" cy="434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개요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30011" y="89266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827584" y="980728"/>
            <a:ext cx="3890859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비대면 전자계약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서비스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7221" y="1517182"/>
            <a:ext cx="7566298" cy="15445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622099" y="3068960"/>
            <a:ext cx="7001420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완벽한 전자계약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플렛폼으로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구현되는 무한책임 서비스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827584" y="1517182"/>
            <a:ext cx="15221" cy="15445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1571051" y="1556792"/>
            <a:ext cx="5616623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매도 신청에서 매수 완료까지  완벽한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 보안시스템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571051" y="1916832"/>
            <a:ext cx="5472607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한번의 터치로 등기부등본부터 건축물대장 확인까지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571051" y="2276872"/>
            <a:ext cx="5040559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대출부터 확정일자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등기까지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원스톱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서비스 제공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589212" y="2636912"/>
            <a:ext cx="4374326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고비용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저효율의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부동산 거래수수료 개선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830011" y="3573016"/>
            <a:ext cx="3890859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1588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매도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매수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콜서비스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59648" y="4149080"/>
            <a:ext cx="7566298" cy="17209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1478083" y="6021288"/>
            <a:ext cx="7001420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완벽한 신속한 의사결정 지원 시스템 구축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830011" y="4149080"/>
            <a:ext cx="12794" cy="17209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1573478" y="4188690"/>
            <a:ext cx="5616623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유무선 전화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SNS,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문자메시지로 매도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매수 신청을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573478" y="4581128"/>
            <a:ext cx="5472607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통한 시세조회 및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알림미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매물 검색 회신 서비스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1573478" y="5013176"/>
            <a:ext cx="5040559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소비자 요구에 부합하는 응답서비스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(AI, VR)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1591639" y="5445224"/>
            <a:ext cx="6007124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소비자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니즈를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분석하여 제공되는 추천 매물서비스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Pulic</a:t>
            </a:r>
            <a:r>
              <a:rPr lang="en-US" altLang="ko-KR" sz="8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infinit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company 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patnerS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622" y="6495819"/>
            <a:ext cx="1179033" cy="332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9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971600" y="332656"/>
            <a:ext cx="761628" cy="434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개요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89266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69173" y="980728"/>
            <a:ext cx="4466923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공인중개사 전용 공유오피스 운영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98810" y="1596402"/>
            <a:ext cx="7566298" cy="15445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619672" y="3220188"/>
            <a:ext cx="7001420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한계를 넘어선다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69173" y="1596402"/>
            <a:ext cx="15221" cy="15445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1712640" y="1636012"/>
            <a:ext cx="5616623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전자계약플렛폼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연착륙을 위한 마케팅 방안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712640" y="1996052"/>
            <a:ext cx="5472607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운영난을 겪고 있는 공인중개사를 위한 협업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712640" y="2356092"/>
            <a:ext cx="5040559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고비용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저효율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개선을 통한 경쟁력 강화 방안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730801" y="2716132"/>
            <a:ext cx="4374326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투명한 부동산 거래로 사회적 신뢰 개선 노력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971600" y="3724244"/>
            <a:ext cx="4086200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전자계약플렛폼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부대 운영 서비스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1237" y="4300308"/>
            <a:ext cx="7566298" cy="17209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403648" y="6100508"/>
            <a:ext cx="7001420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관련 서비스를 통한 시너지 확대로 사업모델 완성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971600" y="4300308"/>
            <a:ext cx="12794" cy="17209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1715067" y="4339918"/>
            <a:ext cx="5616623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공인중개사를 위한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호스팅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인프라 제공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715067" y="4732356"/>
            <a:ext cx="5472607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지속적인 시장분석을 통한 부동산컨설팅 서비스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715067" y="5164404"/>
            <a:ext cx="5040559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 분석을 통한 부동산 투자사업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733228" y="5596452"/>
            <a:ext cx="6007124" cy="4248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정보를 토대로 하는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데이타베이스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구축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Pulic</a:t>
            </a:r>
            <a:r>
              <a:rPr lang="en-US" altLang="ko-KR" sz="8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infinit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company 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patnerS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971600" y="620688"/>
            <a:ext cx="784342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84E0787A-FC8E-45F5-909B-D8AD53A7ECCE}"/>
              </a:ext>
            </a:extLst>
          </p:cNvPr>
          <p:cNvSpPr/>
          <p:nvPr/>
        </p:nvSpPr>
        <p:spPr>
          <a:xfrm>
            <a:off x="686916" y="2759075"/>
            <a:ext cx="1915858" cy="12459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 err="1" smtClean="0">
                <a:solidFill>
                  <a:schemeClr val="bg1"/>
                </a:solidFill>
              </a:rPr>
              <a:t>데이타센터</a:t>
            </a:r>
            <a:endParaRPr lang="ko-KR" altLang="en-US" sz="1625" b="1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9B66402-317F-498C-8516-B51F59BD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45" y="1199038"/>
            <a:ext cx="3290739" cy="17259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27" name="사각형: 위쪽 모서리의 한쪽은 둥글고 다른 한쪽은 잘림 5">
            <a:extLst>
              <a:ext uri="{FF2B5EF4-FFF2-40B4-BE49-F238E27FC236}">
                <a16:creationId xmlns="" xmlns:a16="http://schemas.microsoft.com/office/drawing/2014/main" id="{50BA74F6-4818-4F4D-AEBB-7FAEC76C80E5}"/>
              </a:ext>
            </a:extLst>
          </p:cNvPr>
          <p:cNvSpPr/>
          <p:nvPr/>
        </p:nvSpPr>
        <p:spPr>
          <a:xfrm>
            <a:off x="899592" y="1336358"/>
            <a:ext cx="3011011" cy="724490"/>
          </a:xfrm>
          <a:prstGeom prst="snip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1588 </a:t>
            </a:r>
            <a:r>
              <a:rPr lang="ko-KR" altLang="en-US" b="1" dirty="0">
                <a:solidFill>
                  <a:schemeClr val="bg1"/>
                </a:solidFill>
              </a:rPr>
              <a:t>서비스</a:t>
            </a:r>
          </a:p>
        </p:txBody>
      </p:sp>
      <p:sp>
        <p:nvSpPr>
          <p:cNvPr id="28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E070F3FB-CA07-4E6A-A74F-6F421AC54EAC}"/>
              </a:ext>
            </a:extLst>
          </p:cNvPr>
          <p:cNvSpPr/>
          <p:nvPr/>
        </p:nvSpPr>
        <p:spPr>
          <a:xfrm flipH="1">
            <a:off x="5220072" y="1336358"/>
            <a:ext cx="3011011" cy="724490"/>
          </a:xfrm>
          <a:prstGeom prst="snip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부동산거래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전자계약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서비스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07AB2AE5-5CA1-4CD4-815A-8B745692670A}"/>
              </a:ext>
            </a:extLst>
          </p:cNvPr>
          <p:cNvSpPr/>
          <p:nvPr/>
        </p:nvSpPr>
        <p:spPr>
          <a:xfrm>
            <a:off x="6688589" y="2757145"/>
            <a:ext cx="1915859" cy="1247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 err="1" smtClean="0">
                <a:solidFill>
                  <a:schemeClr val="bg1"/>
                </a:solidFill>
              </a:rPr>
              <a:t>데이타센터</a:t>
            </a:r>
            <a:endParaRPr lang="ko-KR" altLang="en-US" sz="1625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2B1C9575-D547-4D26-9613-B3D73996E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815" y="3508637"/>
            <a:ext cx="3353377" cy="1792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31" name="사각형: 둥근 모서리 33">
            <a:extLst>
              <a:ext uri="{FF2B5EF4-FFF2-40B4-BE49-F238E27FC236}">
                <a16:creationId xmlns="" xmlns:a16="http://schemas.microsoft.com/office/drawing/2014/main" id="{4AB61B30-608C-4A9B-98EE-2FA70BCC3D37}"/>
              </a:ext>
            </a:extLst>
          </p:cNvPr>
          <p:cNvSpPr/>
          <p:nvPr/>
        </p:nvSpPr>
        <p:spPr>
          <a:xfrm>
            <a:off x="2946814" y="5299222"/>
            <a:ext cx="3353378" cy="6500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ko-KR" altLang="en-US" sz="1625" b="1" dirty="0" smtClean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매매</a:t>
            </a:r>
            <a:r>
              <a:rPr lang="en-US" altLang="ko-KR" sz="1625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625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전세</a:t>
            </a:r>
            <a:r>
              <a:rPr lang="en-US" altLang="ko-KR" sz="1625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625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임대 등</a:t>
            </a:r>
            <a:endParaRPr lang="en-US" altLang="ko-KR" sz="1625" b="1" dirty="0">
              <a:solidFill>
                <a:srgbClr val="FFFF00"/>
              </a:solidFill>
              <a:latin typeface="Tw Cen MT" panose="020B0602020104020603"/>
              <a:ea typeface="맑은 고딕" panose="020B0503020000020004" pitchFamily="50" charset="-127"/>
            </a:endParaRPr>
          </a:p>
          <a:p>
            <a:pPr algn="ctr" defTabSz="371475">
              <a:defRPr/>
            </a:pPr>
            <a:r>
              <a:rPr lang="ko-KR" altLang="en-US" sz="1625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부동산 관련 서비스 제공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CD4FF57E-E99D-4E51-A40D-DC2C9A76A720}"/>
              </a:ext>
            </a:extLst>
          </p:cNvPr>
          <p:cNvCxnSpPr/>
          <p:nvPr/>
        </p:nvCxnSpPr>
        <p:spPr>
          <a:xfrm>
            <a:off x="1680210" y="4074393"/>
            <a:ext cx="0" cy="8667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86241E62-8987-4968-9C63-F6F6C47C98A2}"/>
              </a:ext>
            </a:extLst>
          </p:cNvPr>
          <p:cNvCxnSpPr/>
          <p:nvPr/>
        </p:nvCxnSpPr>
        <p:spPr>
          <a:xfrm>
            <a:off x="1680210" y="4941168"/>
            <a:ext cx="12465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6CF90CA5-D61F-4817-8D32-AF5C0E6E86F1}"/>
              </a:ext>
            </a:extLst>
          </p:cNvPr>
          <p:cNvCxnSpPr/>
          <p:nvPr/>
        </p:nvCxnSpPr>
        <p:spPr>
          <a:xfrm>
            <a:off x="7665859" y="4052635"/>
            <a:ext cx="0" cy="8667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A4ED91E0-70D9-445D-AE54-EE0D549059B3}"/>
              </a:ext>
            </a:extLst>
          </p:cNvPr>
          <p:cNvCxnSpPr/>
          <p:nvPr/>
        </p:nvCxnSpPr>
        <p:spPr>
          <a:xfrm flipH="1">
            <a:off x="6328549" y="4919409"/>
            <a:ext cx="1337310" cy="2175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24">
            <a:extLst>
              <a:ext uri="{FF2B5EF4-FFF2-40B4-BE49-F238E27FC236}">
                <a16:creationId xmlns="" xmlns:a16="http://schemas.microsoft.com/office/drawing/2014/main" id="{7A30F208-27C4-4775-BA51-7E4E9B75BE87}"/>
              </a:ext>
            </a:extLst>
          </p:cNvPr>
          <p:cNvSpPr/>
          <p:nvPr/>
        </p:nvSpPr>
        <p:spPr>
          <a:xfrm>
            <a:off x="568152" y="5107153"/>
            <a:ext cx="2131640" cy="3909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71475">
              <a:defRPr/>
            </a:pPr>
            <a:r>
              <a:rPr lang="ko-KR" altLang="en-US" sz="1625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 </a:t>
            </a:r>
            <a:r>
              <a:rPr lang="ko-KR" altLang="en-US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대면</a:t>
            </a:r>
            <a:r>
              <a:rPr lang="en-US" altLang="ko-KR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비대면</a:t>
            </a:r>
            <a:r>
              <a:rPr lang="ko-KR" altLang="en-US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전자계약</a:t>
            </a:r>
          </a:p>
        </p:txBody>
      </p:sp>
      <p:sp>
        <p:nvSpPr>
          <p:cNvPr id="40" name="사각형: 둥근 모서리 25">
            <a:extLst>
              <a:ext uri="{FF2B5EF4-FFF2-40B4-BE49-F238E27FC236}">
                <a16:creationId xmlns="" xmlns:a16="http://schemas.microsoft.com/office/drawing/2014/main" id="{C94B581E-B56F-487C-BA89-A2B3DC229953}"/>
              </a:ext>
            </a:extLst>
          </p:cNvPr>
          <p:cNvSpPr/>
          <p:nvPr/>
        </p:nvSpPr>
        <p:spPr>
          <a:xfrm>
            <a:off x="6534994" y="5135372"/>
            <a:ext cx="2234441" cy="3909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71475">
              <a:defRPr/>
            </a:pPr>
            <a:r>
              <a:rPr lang="ko-KR" altLang="en-US" sz="1400" b="1" dirty="0" err="1" smtClean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모바일</a:t>
            </a:r>
            <a:r>
              <a:rPr lang="en-US" altLang="ko-KR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앱</a:t>
            </a:r>
            <a:r>
              <a:rPr lang="ko-KR" altLang="en-US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원스톱서비스</a:t>
            </a:r>
            <a:endParaRPr lang="ko-KR" altLang="en-US" sz="1400" b="1" dirty="0">
              <a:solidFill>
                <a:srgbClr val="FFFF00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41" name="사각형: 둥근 모서리 35">
            <a:extLst>
              <a:ext uri="{FF2B5EF4-FFF2-40B4-BE49-F238E27FC236}">
                <a16:creationId xmlns="" xmlns:a16="http://schemas.microsoft.com/office/drawing/2014/main" id="{E6D45BF4-110C-4906-8E11-0CF6240E9D8D}"/>
              </a:ext>
            </a:extLst>
          </p:cNvPr>
          <p:cNvSpPr/>
          <p:nvPr/>
        </p:nvSpPr>
        <p:spPr>
          <a:xfrm>
            <a:off x="1304730" y="4209131"/>
            <a:ext cx="767561" cy="4694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2" name="사각형: 둥근 모서리 40">
            <a:extLst>
              <a:ext uri="{FF2B5EF4-FFF2-40B4-BE49-F238E27FC236}">
                <a16:creationId xmlns="" xmlns:a16="http://schemas.microsoft.com/office/drawing/2014/main" id="{B38AFEE8-9362-4FB7-968C-462A5D21B94B}"/>
              </a:ext>
            </a:extLst>
          </p:cNvPr>
          <p:cNvSpPr/>
          <p:nvPr/>
        </p:nvSpPr>
        <p:spPr>
          <a:xfrm>
            <a:off x="7285934" y="4158798"/>
            <a:ext cx="767561" cy="4694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검색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7524328" y="2141240"/>
            <a:ext cx="0" cy="48027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812360" y="2132856"/>
            <a:ext cx="0" cy="5124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547664" y="2141240"/>
            <a:ext cx="0" cy="48027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755942" y="2132856"/>
            <a:ext cx="0" cy="5124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Pulic</a:t>
            </a:r>
            <a:r>
              <a:rPr lang="en-US" altLang="ko-KR" sz="8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infinit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company 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patnerS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1581" y="-24662"/>
            <a:ext cx="9185581" cy="6882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467544" y="692696"/>
            <a:ext cx="338437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사업 모델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PROCESS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사각형: 위쪽 모서리의 한쪽은 둥글고 다른 한쪽은 잘림 14">
            <a:extLst>
              <a:ext uri="{FF2B5EF4-FFF2-40B4-BE49-F238E27FC236}">
                <a16:creationId xmlns="" xmlns:a16="http://schemas.microsoft.com/office/drawing/2014/main" id="{7DB58738-8C3C-476F-9DE3-7A37A83974BA}"/>
              </a:ext>
            </a:extLst>
          </p:cNvPr>
          <p:cNvSpPr/>
          <p:nvPr/>
        </p:nvSpPr>
        <p:spPr>
          <a:xfrm>
            <a:off x="2987824" y="1352424"/>
            <a:ext cx="1728192" cy="4236817"/>
          </a:xfrm>
          <a:prstGeom prst="snip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FFFF00"/>
                </a:solidFill>
              </a:rPr>
              <a:t>전국 어디서나</a:t>
            </a:r>
            <a:endParaRPr lang="en-US" altLang="ko-KR" sz="1600" b="1" dirty="0">
              <a:solidFill>
                <a:srgbClr val="FFFF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FFFF00"/>
                </a:solidFill>
              </a:rPr>
              <a:t>1588 </a:t>
            </a:r>
            <a:r>
              <a:rPr lang="ko-KR" altLang="en-US" sz="1600" b="1" dirty="0">
                <a:solidFill>
                  <a:srgbClr val="FFFF00"/>
                </a:solidFill>
              </a:rPr>
              <a:t>서비스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4A1FA8B2-A703-4F3F-8E68-640BA6CE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3" y="3701479"/>
            <a:ext cx="1892328" cy="18877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809F3C01-998F-442F-982A-3A6C8BB24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3" y="1352426"/>
            <a:ext cx="1892327" cy="18284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35" name="화살표: 오른쪽 19">
            <a:extLst>
              <a:ext uri="{FF2B5EF4-FFF2-40B4-BE49-F238E27FC236}">
                <a16:creationId xmlns="" xmlns:a16="http://schemas.microsoft.com/office/drawing/2014/main" id="{4601DF4D-9C52-47DD-944F-EB741FF968A3}"/>
              </a:ext>
            </a:extLst>
          </p:cNvPr>
          <p:cNvSpPr/>
          <p:nvPr/>
        </p:nvSpPr>
        <p:spPr>
          <a:xfrm>
            <a:off x="2483768" y="2132856"/>
            <a:ext cx="437515" cy="70776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6" name="화살표: 오른쪽 20">
            <a:extLst>
              <a:ext uri="{FF2B5EF4-FFF2-40B4-BE49-F238E27FC236}">
                <a16:creationId xmlns="" xmlns:a16="http://schemas.microsoft.com/office/drawing/2014/main" id="{10F99160-37AB-4757-8BA5-A88FB1F603E9}"/>
              </a:ext>
            </a:extLst>
          </p:cNvPr>
          <p:cNvSpPr/>
          <p:nvPr/>
        </p:nvSpPr>
        <p:spPr>
          <a:xfrm>
            <a:off x="2500278" y="4137819"/>
            <a:ext cx="437515" cy="70776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8" name="사각형: 둥근 모서리 22">
            <a:extLst>
              <a:ext uri="{FF2B5EF4-FFF2-40B4-BE49-F238E27FC236}">
                <a16:creationId xmlns="" xmlns:a16="http://schemas.microsoft.com/office/drawing/2014/main" id="{06D7971B-604E-43F2-9A29-E9B7B025A00F}"/>
              </a:ext>
            </a:extLst>
          </p:cNvPr>
          <p:cNvSpPr/>
          <p:nvPr/>
        </p:nvSpPr>
        <p:spPr>
          <a:xfrm>
            <a:off x="3453880" y="2124481"/>
            <a:ext cx="771128" cy="4340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매 도</a:t>
            </a:r>
            <a:endParaRPr lang="en-US" altLang="ko-KR" sz="1138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접 수</a:t>
            </a:r>
            <a:endParaRPr lang="ko-KR" altLang="en-US" sz="1138" b="1" dirty="0">
              <a:solidFill>
                <a:schemeClr val="bg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B74AE97-5FEF-41BA-9C4E-D33093D6D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521" y="1352424"/>
            <a:ext cx="1617775" cy="42368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40" name="화살표: 오른쪽 25">
            <a:extLst>
              <a:ext uri="{FF2B5EF4-FFF2-40B4-BE49-F238E27FC236}">
                <a16:creationId xmlns="" xmlns:a16="http://schemas.microsoft.com/office/drawing/2014/main" id="{37059D8E-85F5-46F2-92A5-EBA9B845A7B2}"/>
              </a:ext>
            </a:extLst>
          </p:cNvPr>
          <p:cNvSpPr/>
          <p:nvPr/>
        </p:nvSpPr>
        <p:spPr>
          <a:xfrm>
            <a:off x="4937504" y="2067497"/>
            <a:ext cx="501455" cy="71343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2" name="사각형: 둥근 모서리 27">
            <a:extLst>
              <a:ext uri="{FF2B5EF4-FFF2-40B4-BE49-F238E27FC236}">
                <a16:creationId xmlns="" xmlns:a16="http://schemas.microsoft.com/office/drawing/2014/main" id="{8C6DA179-EB95-4673-A183-B4BCA6591D62}"/>
              </a:ext>
            </a:extLst>
          </p:cNvPr>
          <p:cNvSpPr/>
          <p:nvPr/>
        </p:nvSpPr>
        <p:spPr>
          <a:xfrm>
            <a:off x="7452320" y="1603816"/>
            <a:ext cx="1445757" cy="5096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  유사물건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거래사례 제공</a:t>
            </a:r>
          </a:p>
        </p:txBody>
      </p:sp>
      <p:sp>
        <p:nvSpPr>
          <p:cNvPr id="43" name="사각형: 둥근 모서리 28">
            <a:extLst>
              <a:ext uri="{FF2B5EF4-FFF2-40B4-BE49-F238E27FC236}">
                <a16:creationId xmlns="" xmlns:a16="http://schemas.microsoft.com/office/drawing/2014/main" id="{9ACAAF1C-D220-4BC4-AA49-67D3592D9FB1}"/>
              </a:ext>
            </a:extLst>
          </p:cNvPr>
          <p:cNvSpPr/>
          <p:nvPr/>
        </p:nvSpPr>
        <p:spPr>
          <a:xfrm>
            <a:off x="7452320" y="4972036"/>
            <a:ext cx="1445757" cy="5096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   매수 추천물건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8856D0D8-24C5-4D65-AA32-340F0184983E}"/>
              </a:ext>
            </a:extLst>
          </p:cNvPr>
          <p:cNvSpPr/>
          <p:nvPr/>
        </p:nvSpPr>
        <p:spPr>
          <a:xfrm>
            <a:off x="7422823" y="2996952"/>
            <a:ext cx="1541665" cy="11409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38" b="1" dirty="0" err="1" smtClean="0">
                <a:solidFill>
                  <a:srgbClr val="FFFF00"/>
                </a:solidFill>
              </a:rPr>
              <a:t>모바일</a:t>
            </a:r>
            <a:r>
              <a:rPr lang="ko-KR" altLang="en-US" sz="1138" b="1" dirty="0" smtClean="0">
                <a:solidFill>
                  <a:srgbClr val="FFFF00"/>
                </a:solidFill>
              </a:rPr>
              <a:t> 통한</a:t>
            </a:r>
            <a:endParaRPr lang="en-US" altLang="ko-KR" sz="1138" b="1" dirty="0" smtClean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38" b="1" dirty="0" smtClean="0">
                <a:solidFill>
                  <a:srgbClr val="FFFF00"/>
                </a:solidFill>
              </a:rPr>
              <a:t>유형별 </a:t>
            </a:r>
            <a:r>
              <a:rPr lang="ko-KR" altLang="en-US" sz="1138" b="1" dirty="0">
                <a:solidFill>
                  <a:srgbClr val="FFFF00"/>
                </a:solidFill>
              </a:rPr>
              <a:t>상품 추천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509CE7BD-27EB-4270-8B03-E73EC6B3F37A}"/>
              </a:ext>
            </a:extLst>
          </p:cNvPr>
          <p:cNvCxnSpPr>
            <a:cxnSpLocks/>
          </p:cNvCxnSpPr>
          <p:nvPr/>
        </p:nvCxnSpPr>
        <p:spPr>
          <a:xfrm flipV="1">
            <a:off x="7812360" y="2201504"/>
            <a:ext cx="0" cy="744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02357471-B06C-48AF-92AE-93A71CF1FCFA}"/>
              </a:ext>
            </a:extLst>
          </p:cNvPr>
          <p:cNvCxnSpPr>
            <a:cxnSpLocks/>
          </p:cNvCxnSpPr>
          <p:nvPr/>
        </p:nvCxnSpPr>
        <p:spPr>
          <a:xfrm flipV="1">
            <a:off x="8189289" y="2192549"/>
            <a:ext cx="0" cy="7423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D15ACD45-8152-4224-A241-7D9BD463C3FC}"/>
              </a:ext>
            </a:extLst>
          </p:cNvPr>
          <p:cNvCxnSpPr>
            <a:cxnSpLocks/>
          </p:cNvCxnSpPr>
          <p:nvPr/>
        </p:nvCxnSpPr>
        <p:spPr>
          <a:xfrm flipV="1">
            <a:off x="8604841" y="2192549"/>
            <a:ext cx="0" cy="742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6560AFC6-CF15-4B3A-ADF3-8DE38262990E}"/>
              </a:ext>
            </a:extLst>
          </p:cNvPr>
          <p:cNvCxnSpPr>
            <a:cxnSpLocks/>
          </p:cNvCxnSpPr>
          <p:nvPr/>
        </p:nvCxnSpPr>
        <p:spPr>
          <a:xfrm>
            <a:off x="7812360" y="4110065"/>
            <a:ext cx="0" cy="8052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63AEA09F-68F0-45B9-B52E-DEC22567FD74}"/>
              </a:ext>
            </a:extLst>
          </p:cNvPr>
          <p:cNvCxnSpPr>
            <a:cxnSpLocks/>
          </p:cNvCxnSpPr>
          <p:nvPr/>
        </p:nvCxnSpPr>
        <p:spPr>
          <a:xfrm>
            <a:off x="8215106" y="4232487"/>
            <a:ext cx="0" cy="682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0270B3E2-3411-47C1-B47F-192933C6264E}"/>
              </a:ext>
            </a:extLst>
          </p:cNvPr>
          <p:cNvCxnSpPr>
            <a:cxnSpLocks/>
          </p:cNvCxnSpPr>
          <p:nvPr/>
        </p:nvCxnSpPr>
        <p:spPr>
          <a:xfrm>
            <a:off x="8584831" y="4137819"/>
            <a:ext cx="0" cy="7774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FDA7FAAD-1B16-4A5B-A3E2-F34BB14F019E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2526867" y="5186379"/>
            <a:ext cx="4925453" cy="4050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E8175F07-6A1A-44B8-A131-38C82710F4B5}"/>
              </a:ext>
            </a:extLst>
          </p:cNvPr>
          <p:cNvSpPr/>
          <p:nvPr/>
        </p:nvSpPr>
        <p:spPr>
          <a:xfrm>
            <a:off x="5788794" y="3312566"/>
            <a:ext cx="1317000" cy="5096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정보검색</a:t>
            </a:r>
            <a:endParaRPr lang="ko-KR" altLang="en-US" sz="14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C66C9C4-80C6-4F07-BDAE-AA2B4E7D98C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2372151" y="1858659"/>
            <a:ext cx="5080169" cy="19418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1060029" y="1450789"/>
            <a:ext cx="775667" cy="4367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</a:rPr>
              <a:t>소비자</a:t>
            </a:r>
          </a:p>
        </p:txBody>
      </p:sp>
      <p:sp>
        <p:nvSpPr>
          <p:cNvPr id="58" name="사각형: 둥근 모서리 58">
            <a:extLst>
              <a:ext uri="{FF2B5EF4-FFF2-40B4-BE49-F238E27FC236}">
                <a16:creationId xmlns="" xmlns:a16="http://schemas.microsoft.com/office/drawing/2014/main" id="{583AB220-E37C-4692-B0A6-845D1AB5C751}"/>
              </a:ext>
            </a:extLst>
          </p:cNvPr>
          <p:cNvSpPr/>
          <p:nvPr/>
        </p:nvSpPr>
        <p:spPr>
          <a:xfrm>
            <a:off x="1027955" y="3795779"/>
            <a:ext cx="775667" cy="4367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</a:rPr>
              <a:t>소비자</a:t>
            </a:r>
          </a:p>
        </p:txBody>
      </p:sp>
      <p:sp>
        <p:nvSpPr>
          <p:cNvPr id="59" name="사각형: 둥근 모서리 42">
            <a:extLst>
              <a:ext uri="{FF2B5EF4-FFF2-40B4-BE49-F238E27FC236}">
                <a16:creationId xmlns="" xmlns:a16="http://schemas.microsoft.com/office/drawing/2014/main" id="{EDB6A18B-38CE-463B-BBA5-3C0F8CF19F5D}"/>
              </a:ext>
            </a:extLst>
          </p:cNvPr>
          <p:cNvSpPr/>
          <p:nvPr/>
        </p:nvSpPr>
        <p:spPr>
          <a:xfrm>
            <a:off x="4800665" y="1624695"/>
            <a:ext cx="707439" cy="4261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피드백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0" name="사각형: 둥근 모서리 41">
            <a:extLst>
              <a:ext uri="{FF2B5EF4-FFF2-40B4-BE49-F238E27FC236}">
                <a16:creationId xmlns="" xmlns:a16="http://schemas.microsoft.com/office/drawing/2014/main" id="{24BB8FB8-5B87-47F7-A99E-1C4EE8191EA2}"/>
              </a:ext>
            </a:extLst>
          </p:cNvPr>
          <p:cNvSpPr/>
          <p:nvPr/>
        </p:nvSpPr>
        <p:spPr>
          <a:xfrm>
            <a:off x="2987824" y="5712359"/>
            <a:ext cx="4553980" cy="4694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『</a:t>
            </a:r>
            <a:r>
              <a:rPr lang="en-US" altLang="ko-KR" sz="1600" b="1" dirty="0" smtClean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내집은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600" b="1" dirty="0">
                <a:solidFill>
                  <a:srgbClr val="FFFF00"/>
                </a:solidFill>
              </a:rPr>
              <a:t>내가 구하고</a:t>
            </a:r>
            <a:r>
              <a:rPr lang="en-US" altLang="ko-KR" sz="1600" b="1" dirty="0">
                <a:solidFill>
                  <a:srgbClr val="FFFF00"/>
                </a:solidFill>
              </a:rPr>
              <a:t>…….</a:t>
            </a:r>
            <a:r>
              <a:rPr lang="en-US" altLang="ko-KR" sz="1600" b="1" dirty="0">
                <a:solidFill>
                  <a:srgbClr val="FFFF00"/>
                </a:solidFill>
                <a:latin typeface="Bell MT" panose="020B0604020202020204" pitchFamily="18" charset="0"/>
              </a:rPr>
              <a:t>!</a:t>
            </a:r>
            <a:r>
              <a:rPr lang="ko-KR" altLang="en-US" sz="1600" b="1" dirty="0">
                <a:solidFill>
                  <a:srgbClr val="FFFF00"/>
                </a:solidFill>
              </a:rPr>
              <a:t> 내가 판다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…..</a:t>
            </a:r>
            <a:r>
              <a:rPr lang="en-US" altLang="ko-KR" sz="1600" b="1" dirty="0" smtClean="0">
                <a:solidFill>
                  <a:srgbClr val="FFFF00"/>
                </a:solidFill>
                <a:latin typeface="Bell MT" panose="02020503060305020303" pitchFamily="18" charset="0"/>
              </a:rPr>
              <a:t>! </a:t>
            </a:r>
            <a:r>
              <a:rPr lang="en-US" altLang="ko-KR" sz="16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사각형: 둥근 모서리 22">
            <a:extLst>
              <a:ext uri="{FF2B5EF4-FFF2-40B4-BE49-F238E27FC236}">
                <a16:creationId xmlns="" xmlns:a16="http://schemas.microsoft.com/office/drawing/2014/main" id="{06D7971B-604E-43F2-9A29-E9B7B025A00F}"/>
              </a:ext>
            </a:extLst>
          </p:cNvPr>
          <p:cNvSpPr/>
          <p:nvPr/>
        </p:nvSpPr>
        <p:spPr>
          <a:xfrm>
            <a:off x="3440832" y="4579095"/>
            <a:ext cx="771128" cy="4340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매 수</a:t>
            </a:r>
            <a:endParaRPr lang="en-US" altLang="ko-KR" sz="1138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접 수</a:t>
            </a:r>
            <a:endParaRPr lang="ko-KR" altLang="en-US" sz="1138" b="1" dirty="0">
              <a:solidFill>
                <a:schemeClr val="bg1"/>
              </a:solidFill>
            </a:endParaRPr>
          </a:p>
        </p:txBody>
      </p:sp>
      <p:sp>
        <p:nvSpPr>
          <p:cNvPr id="62" name="화살표: 오른쪽 25">
            <a:extLst>
              <a:ext uri="{FF2B5EF4-FFF2-40B4-BE49-F238E27FC236}">
                <a16:creationId xmlns="" xmlns:a16="http://schemas.microsoft.com/office/drawing/2014/main" id="{37059D8E-85F5-46F2-92A5-EBA9B845A7B2}"/>
              </a:ext>
            </a:extLst>
          </p:cNvPr>
          <p:cNvSpPr/>
          <p:nvPr/>
        </p:nvSpPr>
        <p:spPr>
          <a:xfrm>
            <a:off x="4941292" y="3711010"/>
            <a:ext cx="500268" cy="79811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65" name="사각형: 둥근 모서리 42">
            <a:extLst>
              <a:ext uri="{FF2B5EF4-FFF2-40B4-BE49-F238E27FC236}">
                <a16:creationId xmlns="" xmlns:a16="http://schemas.microsoft.com/office/drawing/2014/main" id="{EDB6A18B-38CE-463B-BBA5-3C0F8CF19F5D}"/>
              </a:ext>
            </a:extLst>
          </p:cNvPr>
          <p:cNvSpPr/>
          <p:nvPr/>
        </p:nvSpPr>
        <p:spPr>
          <a:xfrm>
            <a:off x="4800664" y="4972036"/>
            <a:ext cx="707439" cy="4261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피드백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Pulic</a:t>
            </a:r>
            <a:r>
              <a:rPr lang="en-US" altLang="ko-KR" sz="8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infinit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company 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patnerS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1581" y="-24662"/>
            <a:ext cx="9185581" cy="6882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395536" y="548680"/>
            <a:ext cx="3364433" cy="434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사업모델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DETAIL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246079E-8870-4818-AE3B-A8D7EE6C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484784"/>
            <a:ext cx="1641139" cy="41137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</p:pic>
      <p:sp>
        <p:nvSpPr>
          <p:cNvPr id="37" name="사각형: 둥근 모서리 12">
            <a:extLst>
              <a:ext uri="{FF2B5EF4-FFF2-40B4-BE49-F238E27FC236}">
                <a16:creationId xmlns="" xmlns:a16="http://schemas.microsoft.com/office/drawing/2014/main" id="{C882B9D6-7C13-4718-BFAB-7B444979C558}"/>
              </a:ext>
            </a:extLst>
          </p:cNvPr>
          <p:cNvSpPr/>
          <p:nvPr/>
        </p:nvSpPr>
        <p:spPr>
          <a:xfrm>
            <a:off x="562293" y="2066342"/>
            <a:ext cx="1320645" cy="5239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</a:rPr>
              <a:t>대면 계약 체결</a:t>
            </a:r>
          </a:p>
        </p:txBody>
      </p:sp>
      <p:sp>
        <p:nvSpPr>
          <p:cNvPr id="38" name="사각형: 둥근 모서리 13">
            <a:extLst>
              <a:ext uri="{FF2B5EF4-FFF2-40B4-BE49-F238E27FC236}">
                <a16:creationId xmlns="" xmlns:a16="http://schemas.microsoft.com/office/drawing/2014/main" id="{CDE02426-C8B2-4F96-81BE-E01CE421D9C8}"/>
              </a:ext>
            </a:extLst>
          </p:cNvPr>
          <p:cNvSpPr/>
          <p:nvPr/>
        </p:nvSpPr>
        <p:spPr>
          <a:xfrm>
            <a:off x="529273" y="4452038"/>
            <a:ext cx="1320645" cy="5239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</a:rPr>
              <a:t>비대면 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계약</a:t>
            </a:r>
            <a:endParaRPr lang="en-US" altLang="ko-KR" sz="12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200" b="1" dirty="0">
                <a:solidFill>
                  <a:srgbClr val="FFFF00"/>
                </a:solidFill>
              </a:rPr>
              <a:t>체결</a:t>
            </a:r>
          </a:p>
        </p:txBody>
      </p:sp>
      <p:sp>
        <p:nvSpPr>
          <p:cNvPr id="40" name="사각형: 둥근 모서리 14">
            <a:extLst>
              <a:ext uri="{FF2B5EF4-FFF2-40B4-BE49-F238E27FC236}">
                <a16:creationId xmlns="" xmlns:a16="http://schemas.microsoft.com/office/drawing/2014/main" id="{A98769C1-2610-4E55-9260-A094494D1ADC}"/>
              </a:ext>
            </a:extLst>
          </p:cNvPr>
          <p:cNvSpPr/>
          <p:nvPr/>
        </p:nvSpPr>
        <p:spPr>
          <a:xfrm>
            <a:off x="6817958" y="2067108"/>
            <a:ext cx="2002514" cy="4340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 매수자</a:t>
            </a:r>
          </a:p>
        </p:txBody>
      </p:sp>
      <p:sp>
        <p:nvSpPr>
          <p:cNvPr id="41" name="사각형: 둥근 모서리 15">
            <a:extLst>
              <a:ext uri="{FF2B5EF4-FFF2-40B4-BE49-F238E27FC236}">
                <a16:creationId xmlns="" xmlns:a16="http://schemas.microsoft.com/office/drawing/2014/main" id="{C411D6C0-50D6-40F1-B0A6-0238A8DF2998}"/>
              </a:ext>
            </a:extLst>
          </p:cNvPr>
          <p:cNvSpPr/>
          <p:nvPr/>
        </p:nvSpPr>
        <p:spPr>
          <a:xfrm>
            <a:off x="6832513" y="4612412"/>
            <a:ext cx="1987960" cy="4340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>
                <a:solidFill>
                  <a:schemeClr val="bg1"/>
                </a:solidFill>
              </a:rPr>
              <a:t> 매도자</a:t>
            </a:r>
            <a:endParaRPr lang="ko-KR" altLang="en-US" sz="1463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D0C1D35-66DF-44EE-984B-0EC0CBABA464}"/>
              </a:ext>
            </a:extLst>
          </p:cNvPr>
          <p:cNvSpPr/>
          <p:nvPr/>
        </p:nvSpPr>
        <p:spPr>
          <a:xfrm>
            <a:off x="2555776" y="1484784"/>
            <a:ext cx="1944216" cy="40970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4" name="사각형: 둥근 모서리 23">
            <a:extLst>
              <a:ext uri="{FF2B5EF4-FFF2-40B4-BE49-F238E27FC236}">
                <a16:creationId xmlns="" xmlns:a16="http://schemas.microsoft.com/office/drawing/2014/main" id="{C7494998-D49F-46DB-B842-2AA2F187B03F}"/>
              </a:ext>
            </a:extLst>
          </p:cNvPr>
          <p:cNvSpPr/>
          <p:nvPr/>
        </p:nvSpPr>
        <p:spPr>
          <a:xfrm>
            <a:off x="2704366" y="1903608"/>
            <a:ext cx="1711201" cy="5084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계 약 금</a:t>
            </a:r>
          </a:p>
        </p:txBody>
      </p:sp>
      <p:sp>
        <p:nvSpPr>
          <p:cNvPr id="45" name="사각형: 둥근 모서리 24">
            <a:extLst>
              <a:ext uri="{FF2B5EF4-FFF2-40B4-BE49-F238E27FC236}">
                <a16:creationId xmlns="" xmlns:a16="http://schemas.microsoft.com/office/drawing/2014/main" id="{A40F1F2F-E776-42E6-A487-953B14DDB7D1}"/>
              </a:ext>
            </a:extLst>
          </p:cNvPr>
          <p:cNvSpPr/>
          <p:nvPr/>
        </p:nvSpPr>
        <p:spPr>
          <a:xfrm>
            <a:off x="2704365" y="2464183"/>
            <a:ext cx="1711201" cy="5239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지정은행 가상계좌</a:t>
            </a:r>
          </a:p>
        </p:txBody>
      </p:sp>
      <p:sp>
        <p:nvSpPr>
          <p:cNvPr id="46" name="사각형: 둥근 모서리 25">
            <a:extLst>
              <a:ext uri="{FF2B5EF4-FFF2-40B4-BE49-F238E27FC236}">
                <a16:creationId xmlns="" xmlns:a16="http://schemas.microsoft.com/office/drawing/2014/main" id="{A66AA06B-BE51-4CCD-BD38-F3D95DE268BE}"/>
              </a:ext>
            </a:extLst>
          </p:cNvPr>
          <p:cNvSpPr/>
          <p:nvPr/>
        </p:nvSpPr>
        <p:spPr>
          <a:xfrm>
            <a:off x="2704366" y="4212277"/>
            <a:ext cx="1711201" cy="5239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계 약 서</a:t>
            </a:r>
          </a:p>
        </p:txBody>
      </p:sp>
      <p:sp>
        <p:nvSpPr>
          <p:cNvPr id="47" name="사각형: 둥근 모서리 26">
            <a:extLst>
              <a:ext uri="{FF2B5EF4-FFF2-40B4-BE49-F238E27FC236}">
                <a16:creationId xmlns="" xmlns:a16="http://schemas.microsoft.com/office/drawing/2014/main" id="{C63BEFB7-6036-4467-974C-2C4CA58D284F}"/>
              </a:ext>
            </a:extLst>
          </p:cNvPr>
          <p:cNvSpPr/>
          <p:nvPr/>
        </p:nvSpPr>
        <p:spPr>
          <a:xfrm>
            <a:off x="2704365" y="4743361"/>
            <a:ext cx="1711201" cy="5239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한콕서비스</a:t>
            </a:r>
            <a:endParaRPr lang="ko-KR" altLang="en-US" sz="12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50" name="말풍선: 모서리가 둥근 사각형 30">
            <a:extLst>
              <a:ext uri="{FF2B5EF4-FFF2-40B4-BE49-F238E27FC236}">
                <a16:creationId xmlns="" xmlns:a16="http://schemas.microsoft.com/office/drawing/2014/main" id="{460EE896-0EE7-44C1-9207-72DE48329734}"/>
              </a:ext>
            </a:extLst>
          </p:cNvPr>
          <p:cNvSpPr/>
          <p:nvPr/>
        </p:nvSpPr>
        <p:spPr>
          <a:xfrm rot="5569384">
            <a:off x="4850174" y="2291502"/>
            <a:ext cx="1004078" cy="1367042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/>
              <a:t>중도중금</a:t>
            </a:r>
            <a:endParaRPr lang="ko-KR" altLang="en-US" sz="1463" dirty="0"/>
          </a:p>
        </p:txBody>
      </p:sp>
      <p:sp>
        <p:nvSpPr>
          <p:cNvPr id="51" name="사각형: 둥근 모서리 31">
            <a:extLst>
              <a:ext uri="{FF2B5EF4-FFF2-40B4-BE49-F238E27FC236}">
                <a16:creationId xmlns="" xmlns:a16="http://schemas.microsoft.com/office/drawing/2014/main" id="{126EA569-37C4-4251-AB8C-F8D5CA18D28A}"/>
              </a:ext>
            </a:extLst>
          </p:cNvPr>
          <p:cNvSpPr/>
          <p:nvPr/>
        </p:nvSpPr>
        <p:spPr>
          <a:xfrm>
            <a:off x="4759811" y="2561279"/>
            <a:ext cx="1199402" cy="7498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FF00"/>
                </a:solidFill>
              </a:rPr>
              <a:t>부동산 수수료 </a:t>
            </a:r>
            <a:r>
              <a:rPr lang="en-US" altLang="ko-KR" sz="1200" b="1" dirty="0">
                <a:solidFill>
                  <a:srgbClr val="FFFF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없</a:t>
            </a:r>
            <a:r>
              <a:rPr lang="ko-KR" altLang="en-US" sz="1200" b="1" dirty="0">
                <a:solidFill>
                  <a:srgbClr val="FFFF00"/>
                </a:solidFill>
              </a:rPr>
              <a:t>음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  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102FE5B2-03DB-4028-B145-F5CA8D03972C}"/>
              </a:ext>
            </a:extLst>
          </p:cNvPr>
          <p:cNvCxnSpPr>
            <a:cxnSpLocks/>
          </p:cNvCxnSpPr>
          <p:nvPr/>
        </p:nvCxnSpPr>
        <p:spPr>
          <a:xfrm flipH="1">
            <a:off x="4572000" y="2300659"/>
            <a:ext cx="217395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38">
            <a:extLst>
              <a:ext uri="{FF2B5EF4-FFF2-40B4-BE49-F238E27FC236}">
                <a16:creationId xmlns="" xmlns:a16="http://schemas.microsoft.com/office/drawing/2014/main" id="{14E008F2-7ABA-4E20-9ADA-7E3B90872D09}"/>
              </a:ext>
            </a:extLst>
          </p:cNvPr>
          <p:cNvSpPr/>
          <p:nvPr/>
        </p:nvSpPr>
        <p:spPr>
          <a:xfrm>
            <a:off x="5098084" y="1884046"/>
            <a:ext cx="1130100" cy="366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입   금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1AF64311-FC9A-4734-8F5D-46F652BA197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644008" y="4829453"/>
            <a:ext cx="218850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41">
            <a:extLst>
              <a:ext uri="{FF2B5EF4-FFF2-40B4-BE49-F238E27FC236}">
                <a16:creationId xmlns="" xmlns:a16="http://schemas.microsoft.com/office/drawing/2014/main" id="{144C5C92-AA33-4DFD-AE52-9EF5D3F950C0}"/>
              </a:ext>
            </a:extLst>
          </p:cNvPr>
          <p:cNvSpPr/>
          <p:nvPr/>
        </p:nvSpPr>
        <p:spPr>
          <a:xfrm>
            <a:off x="5113384" y="4407719"/>
            <a:ext cx="1114800" cy="366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출  </a:t>
            </a:r>
            <a:r>
              <a:rPr lang="ko-KR" altLang="en-US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</a:t>
            </a:r>
            <a:r>
              <a:rPr lang="ko-KR" alt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금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E90C7E2D-2DC3-4B34-B6CE-C7EC1C09A8E6}"/>
              </a:ext>
            </a:extLst>
          </p:cNvPr>
          <p:cNvCxnSpPr>
            <a:cxnSpLocks/>
          </p:cNvCxnSpPr>
          <p:nvPr/>
        </p:nvCxnSpPr>
        <p:spPr>
          <a:xfrm>
            <a:off x="8461972" y="2682790"/>
            <a:ext cx="0" cy="178770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D4C31EB5-F9BB-4024-8C48-7E747F0061F7}"/>
              </a:ext>
            </a:extLst>
          </p:cNvPr>
          <p:cNvCxnSpPr>
            <a:cxnSpLocks/>
          </p:cNvCxnSpPr>
          <p:nvPr/>
        </p:nvCxnSpPr>
        <p:spPr>
          <a:xfrm flipV="1">
            <a:off x="7165937" y="2658711"/>
            <a:ext cx="0" cy="1841972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47">
            <a:extLst>
              <a:ext uri="{FF2B5EF4-FFF2-40B4-BE49-F238E27FC236}">
                <a16:creationId xmlns="" xmlns:a16="http://schemas.microsoft.com/office/drawing/2014/main" id="{062D1866-9F05-4F4E-92B3-01858BA60DD9}"/>
              </a:ext>
            </a:extLst>
          </p:cNvPr>
          <p:cNvSpPr/>
          <p:nvPr/>
        </p:nvSpPr>
        <p:spPr>
          <a:xfrm>
            <a:off x="6596343" y="3198333"/>
            <a:ext cx="1182420" cy="366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FFFF00"/>
                </a:solidFill>
              </a:rPr>
              <a:t>계약조건 이행</a:t>
            </a:r>
          </a:p>
        </p:txBody>
      </p:sp>
      <p:sp>
        <p:nvSpPr>
          <p:cNvPr id="59" name="사각형: 둥근 모서리 48">
            <a:extLst>
              <a:ext uri="{FF2B5EF4-FFF2-40B4-BE49-F238E27FC236}">
                <a16:creationId xmlns="" xmlns:a16="http://schemas.microsoft.com/office/drawing/2014/main" id="{8F0933DD-8FA8-46E2-963B-63CA34DFF458}"/>
              </a:ext>
            </a:extLst>
          </p:cNvPr>
          <p:cNvSpPr/>
          <p:nvPr/>
        </p:nvSpPr>
        <p:spPr>
          <a:xfrm>
            <a:off x="6596343" y="3576675"/>
            <a:ext cx="1182420" cy="366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출금승인 요청</a:t>
            </a:r>
          </a:p>
        </p:txBody>
      </p:sp>
      <p:sp>
        <p:nvSpPr>
          <p:cNvPr id="60" name="사각형: 둥근 모서리 49">
            <a:extLst>
              <a:ext uri="{FF2B5EF4-FFF2-40B4-BE49-F238E27FC236}">
                <a16:creationId xmlns="" xmlns:a16="http://schemas.microsoft.com/office/drawing/2014/main" id="{F6184928-0B39-4DFB-A3EF-B4A6AA19A699}"/>
              </a:ext>
            </a:extLst>
          </p:cNvPr>
          <p:cNvSpPr/>
          <p:nvPr/>
        </p:nvSpPr>
        <p:spPr>
          <a:xfrm>
            <a:off x="7875869" y="3570696"/>
            <a:ext cx="1182420" cy="366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FFFF00"/>
                </a:solidFill>
              </a:rPr>
              <a:t>계약조건 수락</a:t>
            </a:r>
          </a:p>
        </p:txBody>
      </p:sp>
      <p:sp>
        <p:nvSpPr>
          <p:cNvPr id="61" name="사각형: 둥근 모서리 50">
            <a:extLst>
              <a:ext uri="{FF2B5EF4-FFF2-40B4-BE49-F238E27FC236}">
                <a16:creationId xmlns="" xmlns:a16="http://schemas.microsoft.com/office/drawing/2014/main" id="{97FC5E93-DF8C-484B-B703-76A1681BC237}"/>
              </a:ext>
            </a:extLst>
          </p:cNvPr>
          <p:cNvSpPr/>
          <p:nvPr/>
        </p:nvSpPr>
        <p:spPr>
          <a:xfrm>
            <a:off x="7875869" y="3213454"/>
            <a:ext cx="1182420" cy="366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출금승인 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07C9279A-722B-4571-9E12-B53405E08206}"/>
              </a:ext>
            </a:extLst>
          </p:cNvPr>
          <p:cNvSpPr/>
          <p:nvPr/>
        </p:nvSpPr>
        <p:spPr>
          <a:xfrm>
            <a:off x="1041520" y="2643702"/>
            <a:ext cx="362188" cy="5411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F2785828-AF58-4CD8-B9B9-42FA8888A050}"/>
              </a:ext>
            </a:extLst>
          </p:cNvPr>
          <p:cNvSpPr/>
          <p:nvPr/>
        </p:nvSpPr>
        <p:spPr>
          <a:xfrm>
            <a:off x="2123727" y="1633039"/>
            <a:ext cx="362188" cy="5411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0BC96A96-D8DB-4457-B204-A6A0768F7646}"/>
              </a:ext>
            </a:extLst>
          </p:cNvPr>
          <p:cNvSpPr/>
          <p:nvPr/>
        </p:nvSpPr>
        <p:spPr>
          <a:xfrm>
            <a:off x="4572000" y="1866317"/>
            <a:ext cx="392162" cy="3781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BBE6A995-73F4-4827-B002-F6E6985AC84D}"/>
              </a:ext>
            </a:extLst>
          </p:cNvPr>
          <p:cNvSpPr/>
          <p:nvPr/>
        </p:nvSpPr>
        <p:spPr>
          <a:xfrm>
            <a:off x="6734613" y="2727193"/>
            <a:ext cx="355973" cy="3781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73E4EBA0-B2A4-498C-B66B-49D8E4F69917}"/>
              </a:ext>
            </a:extLst>
          </p:cNvPr>
          <p:cNvSpPr/>
          <p:nvPr/>
        </p:nvSpPr>
        <p:spPr>
          <a:xfrm>
            <a:off x="8011094" y="2742315"/>
            <a:ext cx="355973" cy="3781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DD53F738-DC67-4260-9CFA-768C23D7C1C4}"/>
              </a:ext>
            </a:extLst>
          </p:cNvPr>
          <p:cNvSpPr/>
          <p:nvPr/>
        </p:nvSpPr>
        <p:spPr>
          <a:xfrm>
            <a:off x="4672927" y="4370782"/>
            <a:ext cx="355973" cy="3781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사각형: 둥근 모서리 57">
            <a:extLst>
              <a:ext uri="{FF2B5EF4-FFF2-40B4-BE49-F238E27FC236}">
                <a16:creationId xmlns="" xmlns:a16="http://schemas.microsoft.com/office/drawing/2014/main" id="{0D9D5271-4D5F-4555-ADD3-CF46CE199B5C}"/>
              </a:ext>
            </a:extLst>
          </p:cNvPr>
          <p:cNvSpPr/>
          <p:nvPr/>
        </p:nvSpPr>
        <p:spPr>
          <a:xfrm>
            <a:off x="5122340" y="4886927"/>
            <a:ext cx="1259373" cy="507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FFFF00"/>
                </a:solidFill>
              </a:rPr>
              <a:t>중개사수수료</a:t>
            </a:r>
            <a:endParaRPr lang="en-US" altLang="ko-KR" sz="1138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138" b="1" dirty="0" smtClean="0">
                <a:solidFill>
                  <a:srgbClr val="FFFF00"/>
                </a:solidFill>
              </a:rPr>
              <a:t>출금</a:t>
            </a:r>
            <a:r>
              <a:rPr lang="en-US" altLang="ko-KR" sz="1138" b="1" dirty="0" smtClean="0">
                <a:solidFill>
                  <a:srgbClr val="FFFF00"/>
                </a:solidFill>
              </a:rPr>
              <a:t>(</a:t>
            </a:r>
            <a:r>
              <a:rPr lang="ko-KR" altLang="en-US" sz="1138" b="1" dirty="0" smtClean="0">
                <a:solidFill>
                  <a:srgbClr val="FFFF00"/>
                </a:solidFill>
              </a:rPr>
              <a:t>중개사</a:t>
            </a:r>
            <a:r>
              <a:rPr lang="en-US" altLang="ko-KR" sz="1138" b="1" dirty="0" smtClean="0">
                <a:solidFill>
                  <a:srgbClr val="FFFF00"/>
                </a:solidFill>
              </a:rPr>
              <a:t>)</a:t>
            </a:r>
            <a:endParaRPr lang="ko-KR" altLang="en-US" sz="1138" b="1" dirty="0">
              <a:solidFill>
                <a:srgbClr val="FFFF00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B6368845-79FC-43A2-AE2D-25F1C50777E3}"/>
              </a:ext>
            </a:extLst>
          </p:cNvPr>
          <p:cNvCxnSpPr/>
          <p:nvPr/>
        </p:nvCxnSpPr>
        <p:spPr>
          <a:xfrm>
            <a:off x="6505537" y="1484784"/>
            <a:ext cx="0" cy="4097082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7">
            <a:extLst>
              <a:ext uri="{FF2B5EF4-FFF2-40B4-BE49-F238E27FC236}">
                <a16:creationId xmlns="" xmlns:a16="http://schemas.microsoft.com/office/drawing/2014/main" id="{1AA87307-8F51-4D70-B5C8-5F09909CF956}"/>
              </a:ext>
            </a:extLst>
          </p:cNvPr>
          <p:cNvSpPr/>
          <p:nvPr/>
        </p:nvSpPr>
        <p:spPr>
          <a:xfrm>
            <a:off x="562293" y="3199511"/>
            <a:ext cx="1345410" cy="6212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138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거래자</a:t>
            </a:r>
            <a:r>
              <a:rPr lang="en-US" altLang="ko-KR" sz="1138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1138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중개사</a:t>
            </a:r>
            <a:endParaRPr lang="en-US" altLang="ko-KR" sz="1138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138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보안 인증 확인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A56AC7BB-FF85-464B-93D0-1FED47F76845}"/>
              </a:ext>
            </a:extLst>
          </p:cNvPr>
          <p:cNvSpPr/>
          <p:nvPr/>
        </p:nvSpPr>
        <p:spPr>
          <a:xfrm>
            <a:off x="4691258" y="4907973"/>
            <a:ext cx="355973" cy="3781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59273C37-D7CD-4138-B42E-2CC050A1FC83}"/>
              </a:ext>
            </a:extLst>
          </p:cNvPr>
          <p:cNvSpPr/>
          <p:nvPr/>
        </p:nvSpPr>
        <p:spPr>
          <a:xfrm>
            <a:off x="2131982" y="4175290"/>
            <a:ext cx="345678" cy="5411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25">
            <a:extLst>
              <a:ext uri="{FF2B5EF4-FFF2-40B4-BE49-F238E27FC236}">
                <a16:creationId xmlns="" xmlns:a16="http://schemas.microsoft.com/office/drawing/2014/main" id="{A66AA06B-BE51-4CCD-BD38-F3D95DE268BE}"/>
              </a:ext>
            </a:extLst>
          </p:cNvPr>
          <p:cNvSpPr/>
          <p:nvPr/>
        </p:nvSpPr>
        <p:spPr>
          <a:xfrm>
            <a:off x="4572000" y="5877272"/>
            <a:ext cx="4399721" cy="5239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완전한 계약 절차 </a:t>
            </a:r>
            <a:r>
              <a:rPr lang="ko-KR" altLang="en-US" sz="16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수행시</a:t>
            </a:r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무한책임 보장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ko-KR" altLang="en-US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2036674" y="2328321"/>
            <a:ext cx="51910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2045270" y="5046493"/>
            <a:ext cx="51910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Pulic</a:t>
            </a:r>
            <a:r>
              <a:rPr lang="en-US" altLang="ko-KR" sz="8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infinit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company 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patnerS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8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57014" y="-100578"/>
            <a:ext cx="9243279" cy="69746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769860" y="692696"/>
            <a:ext cx="1926761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시장 진입 계획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129900" y="2060848"/>
            <a:ext cx="756084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1638437" y="1916832"/>
            <a:ext cx="338104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078597" y="1916832"/>
            <a:ext cx="338104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4496821" y="1916832"/>
            <a:ext cx="338104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958917" y="1916832"/>
            <a:ext cx="338104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7399077" y="1916832"/>
            <a:ext cx="338104" cy="2880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647581" y="2551211"/>
            <a:ext cx="12063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FFFF00"/>
                </a:solidFill>
                <a:latin typeface="+mn-ea"/>
              </a:rPr>
              <a:t>임대 물건 </a:t>
            </a:r>
            <a:endParaRPr lang="ko-KR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4026701" y="2539129"/>
            <a:ext cx="12063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FFFF00"/>
                </a:solidFill>
                <a:latin typeface="+mn-ea"/>
              </a:rPr>
              <a:t>매매 물건</a:t>
            </a:r>
            <a:endParaRPr lang="ko-KR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486729" y="2527677"/>
            <a:ext cx="12063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FFFF00"/>
                </a:solidFill>
                <a:latin typeface="+mn-ea"/>
              </a:rPr>
              <a:t>전체 물건</a:t>
            </a:r>
            <a:endParaRPr lang="ko-KR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076441" y="2551211"/>
            <a:ext cx="14875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FFFF00"/>
                </a:solidFill>
                <a:latin typeface="+mn-ea"/>
              </a:rPr>
              <a:t>시스템 안정화</a:t>
            </a:r>
            <a:endParaRPr lang="ko-KR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6896018" y="2508889"/>
            <a:ext cx="1322285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FFFF00"/>
                </a:solidFill>
                <a:latin typeface="+mn-ea"/>
              </a:rPr>
              <a:t>시장 안정화     </a:t>
            </a:r>
            <a:endParaRPr lang="ko-KR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92062" y="1340768"/>
            <a:ext cx="1507955" cy="3784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1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83586" y="1340768"/>
            <a:ext cx="1206335" cy="3784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62706" y="1340769"/>
            <a:ext cx="1206335" cy="3968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3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22733" y="1340768"/>
            <a:ext cx="1206336" cy="4287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4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32022" y="1340768"/>
            <a:ext cx="1322285" cy="4287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4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4026701" y="3051569"/>
            <a:ext cx="1245933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FFFF00"/>
                </a:solidFill>
                <a:latin typeface="+mn-ea"/>
              </a:rPr>
              <a:t>공유오피스</a:t>
            </a:r>
            <a:endParaRPr lang="ko-KR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2660617" y="3068960"/>
            <a:ext cx="12063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err="1" smtClean="0">
                <a:solidFill>
                  <a:srgbClr val="FFFF00"/>
                </a:solidFill>
                <a:latin typeface="+mn-ea"/>
              </a:rPr>
              <a:t>호스팅사업</a:t>
            </a:r>
            <a:endParaRPr lang="ko-KR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486729" y="3068960"/>
            <a:ext cx="12063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FFFF00"/>
                </a:solidFill>
                <a:latin typeface="+mn-ea"/>
              </a:rPr>
              <a:t>컨설팅</a:t>
            </a:r>
            <a:endParaRPr lang="ko-KR" altLang="en-US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6896017" y="3068960"/>
            <a:ext cx="1322285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FFFF00"/>
                </a:solidFill>
                <a:latin typeface="+mn-ea"/>
              </a:rPr>
              <a:t>투자</a:t>
            </a:r>
            <a:r>
              <a:rPr lang="en-US" altLang="ko-KR" sz="1400" b="1" dirty="0" smtClean="0">
                <a:solidFill>
                  <a:srgbClr val="FFFF00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rgbClr val="FFFF00"/>
                </a:solidFill>
                <a:latin typeface="+mn-ea"/>
              </a:rPr>
              <a:t>개발</a:t>
            </a:r>
            <a:endParaRPr lang="ko-KR" altLang="en-US" sz="1400" b="1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807489" y="2204864"/>
            <a:ext cx="0" cy="34634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127969" y="2204863"/>
            <a:ext cx="0" cy="34634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705470" y="2190007"/>
            <a:ext cx="0" cy="34634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266028" y="2218142"/>
            <a:ext cx="0" cy="34634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599174" y="2189217"/>
            <a:ext cx="0" cy="34634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부제목 2"/>
          <p:cNvSpPr txBox="1">
            <a:spLocks/>
          </p:cNvSpPr>
          <p:nvPr/>
        </p:nvSpPr>
        <p:spPr>
          <a:xfrm>
            <a:off x="733856" y="3573016"/>
            <a:ext cx="3816424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주요 사업  예상 매출 및 수익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49880" y="4661511"/>
            <a:ext cx="1829057" cy="918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「</a:t>
            </a:r>
            <a:r>
              <a:rPr lang="en-US" altLang="ko-KR" sz="1600" b="1" dirty="0" smtClean="0">
                <a:solidFill>
                  <a:srgbClr val="FFFF00"/>
                </a:solidFill>
                <a:latin typeface="+mn-ea"/>
              </a:rPr>
              <a:t>10% </a:t>
            </a: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목표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」</a:t>
            </a:r>
            <a:endParaRPr lang="en-US" altLang="ko-KR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FF00"/>
                </a:solidFill>
                <a:latin typeface="+mn-ea"/>
              </a:rPr>
              <a:t>72</a:t>
            </a:r>
            <a:r>
              <a:rPr lang="ko-KR" altLang="en-US" b="1" dirty="0" err="1" smtClean="0">
                <a:solidFill>
                  <a:srgbClr val="FFFF00"/>
                </a:solidFill>
                <a:latin typeface="+mn-ea"/>
              </a:rPr>
              <a:t>억원</a:t>
            </a:r>
            <a:endParaRPr lang="ko-KR" altLang="en-US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7824" y="4653136"/>
            <a:ext cx="1703831" cy="918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「</a:t>
            </a:r>
            <a:r>
              <a:rPr lang="en-US" altLang="ko-KR" sz="1600" b="1" dirty="0" smtClean="0">
                <a:solidFill>
                  <a:srgbClr val="FFFF00"/>
                </a:solidFill>
                <a:latin typeface="+mn-ea"/>
              </a:rPr>
              <a:t>30</a:t>
            </a: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개 지역</a:t>
            </a:r>
            <a:r>
              <a:rPr lang="en-US" altLang="ko-KR" sz="1600" b="1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목표」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FF00"/>
                </a:solidFill>
                <a:latin typeface="+mn-ea"/>
              </a:rPr>
              <a:t>32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08485" y="4653137"/>
            <a:ext cx="1751747" cy="918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「</a:t>
            </a:r>
            <a:r>
              <a:rPr lang="en-US" altLang="ko-KR" sz="1600" b="1" dirty="0" smtClean="0">
                <a:solidFill>
                  <a:srgbClr val="FFFF00"/>
                </a:solidFill>
                <a:latin typeface="+mn-ea"/>
              </a:rPr>
              <a:t>10,000</a:t>
            </a: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명</a:t>
            </a:r>
            <a:r>
              <a:rPr lang="en-US" altLang="ko-KR" sz="1600" b="1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목표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」</a:t>
            </a:r>
            <a:endParaRPr lang="en-US" altLang="ko-KR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FF00"/>
                </a:solidFill>
                <a:latin typeface="+mn-ea"/>
              </a:rPr>
              <a:t>12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55804" y="4661509"/>
            <a:ext cx="1676636" cy="918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「</a:t>
            </a: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컨설팅</a:t>
            </a:r>
            <a:r>
              <a:rPr lang="en-US" altLang="ko-KR" sz="1600" b="1" dirty="0" smtClean="0">
                <a:solidFill>
                  <a:srgbClr val="FFFF00"/>
                </a:solidFill>
                <a:latin typeface="+mn-ea"/>
              </a:rPr>
              <a:t>/</a:t>
            </a: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투자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」</a:t>
            </a:r>
            <a:endParaRPr lang="en-US" altLang="ko-KR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FF00"/>
                </a:solidFill>
                <a:latin typeface="+mn-ea"/>
              </a:rPr>
              <a:t>10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7536" y="4167126"/>
            <a:ext cx="1833351" cy="3784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이용수수료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87479" y="4167126"/>
            <a:ext cx="1749328" cy="3784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공유오피스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34323" y="4167127"/>
            <a:ext cx="1751748" cy="3968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호스팅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시장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78539" y="4167126"/>
            <a:ext cx="1676636" cy="4287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기타서비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스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769860" y="4167128"/>
            <a:ext cx="28567" cy="18495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55576" y="1340769"/>
            <a:ext cx="42851" cy="20882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955110" y="5589240"/>
            <a:ext cx="1833351" cy="4274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FF00"/>
                </a:solidFill>
                <a:latin typeface="+mn-ea"/>
              </a:rPr>
              <a:t>이사건수의 </a:t>
            </a:r>
            <a:r>
              <a:rPr lang="en-US" altLang="ko-KR" sz="1200" b="1" dirty="0" smtClean="0">
                <a:solidFill>
                  <a:srgbClr val="FFFF00"/>
                </a:solidFill>
                <a:latin typeface="+mn-ea"/>
              </a:rPr>
              <a:t>10%</a:t>
            </a:r>
            <a:endParaRPr lang="ko-KR" altLang="en-US" sz="1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87824" y="5598914"/>
            <a:ext cx="1749328" cy="4274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FF00"/>
                </a:solidFill>
                <a:latin typeface="+mn-ea"/>
              </a:rPr>
              <a:t>오피스사용료 </a:t>
            </a:r>
            <a:r>
              <a:rPr lang="en-US" altLang="ko-KR" sz="1200" b="1" dirty="0" smtClean="0">
                <a:solidFill>
                  <a:srgbClr val="FFFF00"/>
                </a:solidFill>
                <a:latin typeface="+mn-ea"/>
              </a:rPr>
              <a:t>30</a:t>
            </a:r>
            <a:r>
              <a:rPr lang="ko-KR" altLang="en-US" sz="1200" b="1" dirty="0" smtClean="0">
                <a:solidFill>
                  <a:srgbClr val="FFFF00"/>
                </a:solidFill>
                <a:latin typeface="+mn-ea"/>
              </a:rPr>
              <a:t>만</a:t>
            </a:r>
            <a:endParaRPr lang="en-US" altLang="ko-KR" sz="1200" b="1" dirty="0" smtClean="0">
              <a:solidFill>
                <a:srgbClr val="FFFF00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rgbClr val="FFFF00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rgbClr val="FFFF00"/>
                </a:solidFill>
                <a:latin typeface="+mn-ea"/>
              </a:rPr>
              <a:t>개소 </a:t>
            </a:r>
            <a:r>
              <a:rPr lang="en-US" altLang="ko-KR" sz="1200" b="1" dirty="0" smtClean="0">
                <a:solidFill>
                  <a:srgbClr val="FFFF00"/>
                </a:solidFill>
                <a:latin typeface="+mn-ea"/>
              </a:rPr>
              <a:t>30</a:t>
            </a:r>
            <a:r>
              <a:rPr lang="ko-KR" altLang="en-US" sz="1200" b="1" dirty="0" smtClean="0">
                <a:solidFill>
                  <a:srgbClr val="FFFF00"/>
                </a:solidFill>
                <a:latin typeface="+mn-ea"/>
              </a:rPr>
              <a:t>인 구성</a:t>
            </a:r>
            <a:endParaRPr lang="ko-KR" altLang="en-US" sz="1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10320" y="5617336"/>
            <a:ext cx="1749328" cy="4274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FF00"/>
                </a:solidFill>
                <a:latin typeface="+mn-ea"/>
              </a:rPr>
              <a:t>월 사용료 </a:t>
            </a:r>
            <a:r>
              <a:rPr lang="en-US" altLang="ko-KR" sz="1200" b="1" dirty="0" smtClean="0">
                <a:solidFill>
                  <a:srgbClr val="FFFF00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rgbClr val="FFFF00"/>
                </a:solidFill>
                <a:latin typeface="+mn-ea"/>
              </a:rPr>
              <a:t>만원</a:t>
            </a:r>
            <a:endParaRPr lang="ko-KR" altLang="en-US" sz="1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890540" y="5617336"/>
            <a:ext cx="1656287" cy="4274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FF00"/>
                </a:solidFill>
                <a:latin typeface="+mn-ea"/>
              </a:rPr>
              <a:t>개발사업대행</a:t>
            </a:r>
            <a:endParaRPr lang="ko-KR" altLang="en-US" sz="1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99392"/>
            <a:ext cx="2483768" cy="204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Pulic</a:t>
            </a:r>
            <a:r>
              <a:rPr lang="en-US" altLang="ko-KR" sz="8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infinit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company 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patnerS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56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271" y="-11443"/>
            <a:ext cx="9243279" cy="6874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720080" y="260647"/>
            <a:ext cx="2580780" cy="434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회사의 미래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20080" y="836711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648071" y="959735"/>
            <a:ext cx="2880321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새굴림" pitchFamily="18" charset="-127"/>
                <a:ea typeface="새굴림" pitchFamily="18" charset="-127"/>
              </a:rPr>
              <a:t>회사의 미래 가치</a:t>
            </a:r>
            <a:endParaRPr lang="ko-KR" altLang="en-US" sz="1800" b="1" dirty="0">
              <a:solidFill>
                <a:schemeClr val="accent4">
                  <a:lumMod val="40000"/>
                  <a:lumOff val="60000"/>
                </a:schemeClr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651030" y="1556792"/>
            <a:ext cx="7917922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「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신뢰받는 받는 기업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혁신으로 미래를 여는 기업이 되겠습니다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」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696215" y="2132856"/>
            <a:ext cx="6942771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투명한 공정한 기업이 되겠습니다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64096" y="2060848"/>
            <a:ext cx="530034" cy="5040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696214" y="2780928"/>
            <a:ext cx="6942772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사회적 책임을 다하고 소외계층을 위하여 환원 하겠습니다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64096" y="2708920"/>
            <a:ext cx="530034" cy="5040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696214" y="3356992"/>
            <a:ext cx="694277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조세의 정의와 부동산 정책에 반영되도록 하겠습니다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4096" y="3356992"/>
            <a:ext cx="530034" cy="5040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3</a:t>
            </a:r>
            <a:endParaRPr lang="ko-KR" altLang="en-US" sz="3200" b="1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712240" y="4005064"/>
            <a:ext cx="6926745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쉬임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없는 변화와 혁신으로 미래를 여는 창조기업이 되겠습니다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80123" y="4005064"/>
            <a:ext cx="530034" cy="5040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4</a:t>
            </a:r>
            <a:endParaRPr lang="ko-KR" altLang="en-US" sz="3200" b="1" dirty="0"/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712240" y="4653136"/>
            <a:ext cx="6926745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나무처럼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소리없이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조용히 성장하겠습니다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80123" y="4653136"/>
            <a:ext cx="530034" cy="5040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5</a:t>
            </a:r>
            <a:endParaRPr lang="ko-KR" altLang="en-US" sz="3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648072" y="2060848"/>
            <a:ext cx="0" cy="30963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648070" y="5445224"/>
            <a:ext cx="2880321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새굴림" pitchFamily="18" charset="-127"/>
                <a:ea typeface="새굴림" pitchFamily="18" charset="-127"/>
              </a:rPr>
              <a:t>회사의 혁신 다짐</a:t>
            </a:r>
            <a:endParaRPr lang="ko-KR" altLang="en-US" sz="1800" b="1" dirty="0">
              <a:solidFill>
                <a:schemeClr val="accent4">
                  <a:lumMod val="40000"/>
                  <a:lumOff val="60000"/>
                </a:schemeClr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686526" y="6021288"/>
            <a:ext cx="7917922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기술의 변화와 환경의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변화을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통한 안전하고 재미나는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!!! 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732240" y="-3588"/>
            <a:ext cx="2483768" cy="204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Pulic</a:t>
            </a:r>
            <a:r>
              <a:rPr lang="en-US" altLang="ko-KR" sz="8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infinit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company  </a:t>
            </a:r>
            <a:r>
              <a:rPr lang="en-US" altLang="ko-KR" sz="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patnerS</a:t>
            </a:r>
            <a:r>
              <a:rPr lang="en-US" altLang="ko-KR" sz="8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573</Words>
  <Application>Microsoft Office PowerPoint</Application>
  <PresentationFormat>화면 슬라이드 쇼(4:3)</PresentationFormat>
  <Paragraphs>166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사업계획서                                             부동산 전자계약 플렛폼</dc:title>
  <dc:creator>user</dc:creator>
  <cp:lastModifiedBy>.Park Douglas</cp:lastModifiedBy>
  <cp:revision>87</cp:revision>
  <cp:lastPrinted>2020-08-31T02:08:30Z</cp:lastPrinted>
  <dcterms:created xsi:type="dcterms:W3CDTF">2020-08-28T12:43:31Z</dcterms:created>
  <dcterms:modified xsi:type="dcterms:W3CDTF">2020-11-11T04:42:59Z</dcterms:modified>
</cp:coreProperties>
</file>