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85" r:id="rId4"/>
    <p:sldId id="264" r:id="rId5"/>
    <p:sldId id="265" r:id="rId6"/>
    <p:sldId id="290" r:id="rId7"/>
    <p:sldId id="289" r:id="rId8"/>
    <p:sldId id="287" r:id="rId9"/>
    <p:sldId id="28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814"/>
    <a:srgbClr val="14195D"/>
    <a:srgbClr val="059F1F"/>
    <a:srgbClr val="819F5D"/>
    <a:srgbClr val="98C833"/>
    <a:srgbClr val="9BF70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2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11F7-D80F-4511-B14A-148436B0681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CDCE-C163-496D-AC78-4361D7F59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6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5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6F35-561B-45F1-B384-CC3AA49546F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6326"/>
            <a:ext cx="81724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부제목 2"/>
          <p:cNvSpPr txBox="1">
            <a:spLocks/>
          </p:cNvSpPr>
          <p:nvPr/>
        </p:nvSpPr>
        <p:spPr>
          <a:xfrm>
            <a:off x="2699659" y="2111031"/>
            <a:ext cx="3744416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언제 어디서나 원하는 곳에서 안전한 부동산 거래를 시작한다</a:t>
            </a:r>
            <a:r>
              <a:rPr lang="en-US" altLang="ko-KR" sz="12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endParaRPr lang="ko-KR" altLang="en-US" sz="12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691547" y="1484784"/>
            <a:ext cx="6084676" cy="576416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『ANY  TIME</a:t>
            </a:r>
            <a:r>
              <a:rPr lang="en-US" altLang="ko-KR" sz="3500" b="1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en-US" altLang="ko-KR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ANY  WHERE !!!』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55576" y="2091799"/>
            <a:ext cx="0" cy="2849369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71600" y="2091799"/>
            <a:ext cx="7612460" cy="2849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3101954" y="2924944"/>
            <a:ext cx="301210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비대면 전자계약 플랫폼 서비스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3094976" y="3507149"/>
            <a:ext cx="302605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1588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매도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/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매수 콜 서비스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(AI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서비스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134917" y="4094972"/>
            <a:ext cx="294770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공인중개사 전용 공유 오피스 서비스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3199276" y="4682795"/>
            <a:ext cx="2745182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/>
              </a:rPr>
              <a:t>전자계약 플랫폼 부대 운영 서비스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787" y="960199"/>
            <a:ext cx="8640693" cy="51125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62068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6309320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475" y="2564904"/>
            <a:ext cx="712879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43475" y="2636912"/>
            <a:ext cx="712879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798375" y="889325"/>
            <a:ext cx="5544616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비대면 전자계약 </a:t>
            </a:r>
            <a:r>
              <a:rPr lang="ko-KR" altLang="en-US" sz="3500" b="1" dirty="0" err="1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플렛폼</a:t>
            </a: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7221" y="1589190"/>
            <a:ext cx="7566298" cy="1544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226980" y="1469781"/>
            <a:ext cx="468052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완벽한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 플랫폼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구현되는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무한책임 서비스  </a:t>
            </a:r>
            <a:endParaRPr lang="ko-KR" altLang="en-US" sz="1500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27584" y="1589190"/>
            <a:ext cx="15221" cy="1544566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2798746" y="1913302"/>
            <a:ext cx="3535840" cy="150495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신청에서 매수 완료까지  완벽한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 보안시스템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한번의 터치로 등기부등본부터 건축물대장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대출부터 확정일자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등기까지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원스톱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서비스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저효율의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부동산 거래수수료 개선</a:t>
            </a:r>
          </a:p>
          <a:p>
            <a:pPr algn="l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2159629" y="3526270"/>
            <a:ext cx="4822109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1588 </a:t>
            </a: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매도</a:t>
            </a:r>
            <a:r>
              <a:rPr lang="en-US" altLang="ko-KR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매수 </a:t>
            </a:r>
            <a:r>
              <a:rPr lang="ko-KR" altLang="en-US" sz="3500" b="1" dirty="0" err="1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콜서비스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9648" y="4221088"/>
            <a:ext cx="7566298" cy="1720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798746" y="4062800"/>
            <a:ext cx="354387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완벽하고  신속한 의사결정 지원 시스템 구축 </a:t>
            </a:r>
            <a:endParaRPr lang="ko-KR" altLang="en-US" sz="1500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30011" y="4221088"/>
            <a:ext cx="12794" cy="172098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737243" y="4574684"/>
            <a:ext cx="3525498" cy="151861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유무선 전화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SNS,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문자메시지로 매도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신청 가능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앱을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 시세조회 및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알림미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매물 검색 회신 서비스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 요구에 부합하는 응답서비스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(AI, VR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니즈를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분석하여 제공되는 추천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매물서비스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787" y="794419"/>
            <a:ext cx="8640693" cy="53503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971600" y="62068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71600" y="638132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267744" y="1844824"/>
            <a:ext cx="4536504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267744" y="4437112"/>
            <a:ext cx="4536504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600353" y="920124"/>
            <a:ext cx="5940660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공인중개사 전용 공유오피스 운영  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7221" y="1589190"/>
            <a:ext cx="7566298" cy="1544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3288508" y="1480123"/>
            <a:ext cx="256435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부동산 시장의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한계를 넘어선다 </a:t>
            </a:r>
            <a:endParaRPr lang="ko-KR" altLang="en-US" sz="1500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27584" y="1589190"/>
            <a:ext cx="15221" cy="1544566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/>
          <p:cNvSpPr txBox="1">
            <a:spLocks/>
          </p:cNvSpPr>
          <p:nvPr/>
        </p:nvSpPr>
        <p:spPr>
          <a:xfrm>
            <a:off x="1529611" y="3655485"/>
            <a:ext cx="5940761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전자계약 플랫폼 부대운영 서비스 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9648" y="4221088"/>
            <a:ext cx="7566298" cy="1720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27505" y="4220008"/>
            <a:ext cx="388635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관련 서비스를 통한 시너지 확대로 사업모델 완성 </a:t>
            </a:r>
            <a:endParaRPr lang="ko-KR" altLang="en-US" sz="1500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30011" y="4221088"/>
            <a:ext cx="12794" cy="172098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51787" y="794419"/>
            <a:ext cx="8640693" cy="53503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971600" y="62068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71600" y="638132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267744" y="1844824"/>
            <a:ext cx="4536504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267744" y="4581128"/>
            <a:ext cx="4536504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부제목 2"/>
          <p:cNvSpPr txBox="1">
            <a:spLocks/>
          </p:cNvSpPr>
          <p:nvPr/>
        </p:nvSpPr>
        <p:spPr>
          <a:xfrm>
            <a:off x="2915098" y="4623749"/>
            <a:ext cx="3311167" cy="145908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공인중개사를 위한 </a:t>
            </a:r>
            <a:r>
              <a:rPr lang="ko-KR" altLang="en-US" sz="13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호스팅</a:t>
            </a:r>
            <a:r>
              <a:rPr lang="ko-KR" altLang="en-US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인프라 제공</a:t>
            </a:r>
            <a:endParaRPr lang="en-US" altLang="ko-KR" sz="13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지속적인 시장분석을 통한 부동산컨설팅 </a:t>
            </a:r>
            <a:r>
              <a:rPr lang="ko-KR" altLang="en-US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</a:t>
            </a:r>
            <a:endParaRPr lang="en-US" altLang="ko-KR" sz="13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 분석을 통한 부동산 </a:t>
            </a:r>
            <a:r>
              <a:rPr lang="ko-KR" altLang="en-US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투자사업</a:t>
            </a:r>
            <a:endParaRPr lang="en-US" altLang="ko-KR" sz="13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</a:t>
            </a:r>
            <a:r>
              <a:rPr lang="ko-KR" altLang="en-US" sz="1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정보를 토대로 하는 </a:t>
            </a:r>
            <a:r>
              <a:rPr lang="ko-KR" altLang="en-US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데이터베이스 </a:t>
            </a:r>
            <a:r>
              <a:rPr lang="ko-KR" altLang="en-US" sz="1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구축</a:t>
            </a:r>
          </a:p>
          <a:p>
            <a:pPr>
              <a:lnSpc>
                <a:spcPct val="150000"/>
              </a:lnSpc>
            </a:pPr>
            <a:endParaRPr lang="ko-KR" altLang="en-US" sz="1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sz="1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5828" y="1888448"/>
            <a:ext cx="3529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</a:t>
            </a: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정보를 토대로 하는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데이터베이스 구축</a:t>
            </a:r>
            <a:endParaRPr lang="en-US" altLang="ko-KR" sz="14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운영난을 겪고 있는 공인중개사를 위한 협업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</a:t>
            </a:r>
            <a:r>
              <a:rPr lang="en-US" altLang="ko-KR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</a:t>
            </a: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개선을 통한 경쟁력 강화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방안</a:t>
            </a:r>
            <a:endParaRPr lang="en-US" altLang="ko-KR" sz="14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투명한 부동산 거래로 사회적 신뢰 개선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노력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사각형: 둥근 모서리 33">
            <a:extLst>
              <a:ext uri="{FF2B5EF4-FFF2-40B4-BE49-F238E27FC236}">
                <a16:creationId xmlns:a16="http://schemas.microsoft.com/office/drawing/2014/main" id="{4AB61B30-608C-4A9B-98EE-2FA70BCC3D37}"/>
              </a:ext>
            </a:extLst>
          </p:cNvPr>
          <p:cNvSpPr/>
          <p:nvPr/>
        </p:nvSpPr>
        <p:spPr>
          <a:xfrm>
            <a:off x="2591974" y="4675084"/>
            <a:ext cx="3960051" cy="96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30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매매</a:t>
            </a:r>
            <a:r>
              <a:rPr lang="en-US" altLang="ko-KR" sz="3000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3000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전세</a:t>
            </a:r>
            <a:r>
              <a:rPr lang="en-US" altLang="ko-KR" sz="3000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3000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임대 등</a:t>
            </a:r>
            <a:endParaRPr lang="en-US" altLang="ko-KR" sz="3000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defTabSz="371475">
              <a:defRPr/>
            </a:pPr>
            <a:r>
              <a:rPr lang="ko-KR" altLang="en-US" sz="3000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부동산 관련 서비스 제공</a:t>
            </a:r>
          </a:p>
        </p:txBody>
      </p:sp>
      <p:sp>
        <p:nvSpPr>
          <p:cNvPr id="39" name="사각형: 둥근 모서리 24">
            <a:extLst>
              <a:ext uri="{FF2B5EF4-FFF2-40B4-BE49-F238E27FC236}">
                <a16:creationId xmlns:a16="http://schemas.microsoft.com/office/drawing/2014/main" id="{7A30F208-27C4-4775-BA51-7E4E9B75BE87}"/>
              </a:ext>
            </a:extLst>
          </p:cNvPr>
          <p:cNvSpPr/>
          <p:nvPr/>
        </p:nvSpPr>
        <p:spPr>
          <a:xfrm>
            <a:off x="587553" y="3894653"/>
            <a:ext cx="3698164" cy="390966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대면</a:t>
            </a:r>
            <a:r>
              <a:rPr lang="en-US" altLang="ko-KR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비대면</a:t>
            </a: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전자계약</a:t>
            </a:r>
          </a:p>
        </p:txBody>
      </p:sp>
      <p:sp>
        <p:nvSpPr>
          <p:cNvPr id="40" name="사각형: 둥근 모서리 25">
            <a:extLst>
              <a:ext uri="{FF2B5EF4-FFF2-40B4-BE49-F238E27FC236}">
                <a16:creationId xmlns:a16="http://schemas.microsoft.com/office/drawing/2014/main" id="{C94B581E-B56F-487C-BA89-A2B3DC229953}"/>
              </a:ext>
            </a:extLst>
          </p:cNvPr>
          <p:cNvSpPr/>
          <p:nvPr/>
        </p:nvSpPr>
        <p:spPr>
          <a:xfrm>
            <a:off x="4927903" y="3870870"/>
            <a:ext cx="3702302" cy="390966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</a:t>
            </a:r>
            <a:r>
              <a:rPr lang="en-US" altLang="ko-KR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앱</a:t>
            </a:r>
            <a:r>
              <a:rPr lang="ko-KR" altLang="en-US" sz="1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원스톱서비스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2137257" y="2431548"/>
            <a:ext cx="1" cy="264249"/>
          </a:xfrm>
          <a:prstGeom prst="straightConnector1">
            <a:avLst/>
          </a:prstGeom>
          <a:ln>
            <a:solidFill>
              <a:srgbClr val="9CE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345535" y="2431548"/>
            <a:ext cx="0" cy="288032"/>
          </a:xfrm>
          <a:prstGeom prst="straightConnector1">
            <a:avLst/>
          </a:prstGeom>
          <a:ln>
            <a:solidFill>
              <a:srgbClr val="9CE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587552" y="1484784"/>
            <a:ext cx="3698165" cy="792464"/>
          </a:xfrm>
          <a:prstGeom prst="roundRect">
            <a:avLst/>
          </a:prstGeom>
          <a:noFill/>
          <a:ln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1588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32040" y="1484784"/>
            <a:ext cx="3698165" cy="792463"/>
          </a:xfrm>
          <a:prstGeom prst="roundRect">
            <a:avLst/>
          </a:prstGeom>
          <a:noFill/>
          <a:ln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부동산 거래</a:t>
            </a:r>
            <a:endParaRPr lang="en-US" altLang="ko-KR" sz="20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전자계약 서비스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7552" y="2947889"/>
            <a:ext cx="8042653" cy="792464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센터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745769" y="2429449"/>
            <a:ext cx="1" cy="264249"/>
          </a:xfrm>
          <a:prstGeom prst="straightConnector1">
            <a:avLst/>
          </a:prstGeom>
          <a:ln>
            <a:solidFill>
              <a:srgbClr val="9CE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6954047" y="2429449"/>
            <a:ext cx="0" cy="288032"/>
          </a:xfrm>
          <a:prstGeom prst="straightConnector1">
            <a:avLst/>
          </a:prstGeom>
          <a:ln>
            <a:solidFill>
              <a:srgbClr val="9CE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88150" y="653416"/>
            <a:ext cx="1314769" cy="831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소비자</a:t>
            </a:r>
            <a:endParaRPr lang="ko-KR" altLang="en-US" sz="30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920065" y="653416"/>
            <a:ext cx="1922551" cy="831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공인중개사</a:t>
            </a:r>
            <a:endParaRPr lang="ko-KR" altLang="en-US" sz="30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1787" y="587960"/>
            <a:ext cx="8640693" cy="564935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971600" y="404664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71600" y="6453336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24">
            <a:extLst>
              <a:ext uri="{FF2B5EF4-FFF2-40B4-BE49-F238E27FC236}">
                <a16:creationId xmlns:a16="http://schemas.microsoft.com/office/drawing/2014/main" id="{7A30F208-27C4-4775-BA51-7E4E9B75BE87}"/>
              </a:ext>
            </a:extLst>
          </p:cNvPr>
          <p:cNvSpPr/>
          <p:nvPr/>
        </p:nvSpPr>
        <p:spPr>
          <a:xfrm>
            <a:off x="755576" y="4885939"/>
            <a:ext cx="1181299" cy="390966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검색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0" name="사각형: 둥근 모서리 24">
            <a:extLst>
              <a:ext uri="{FF2B5EF4-FFF2-40B4-BE49-F238E27FC236}">
                <a16:creationId xmlns:a16="http://schemas.microsoft.com/office/drawing/2014/main" id="{7A30F208-27C4-4775-BA51-7E4E9B75BE87}"/>
              </a:ext>
            </a:extLst>
          </p:cNvPr>
          <p:cNvSpPr/>
          <p:nvPr/>
        </p:nvSpPr>
        <p:spPr>
          <a:xfrm>
            <a:off x="7123628" y="4885939"/>
            <a:ext cx="1181299" cy="390966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검색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46225" y="4437112"/>
            <a:ext cx="0" cy="288032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749274" y="4387052"/>
            <a:ext cx="0" cy="288032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137257" y="5081422"/>
            <a:ext cx="634543" cy="3762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444208" y="5085184"/>
            <a:ext cx="509839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/>
          <p:cNvSpPr txBox="1">
            <a:spLocks/>
          </p:cNvSpPr>
          <p:nvPr/>
        </p:nvSpPr>
        <p:spPr>
          <a:xfrm>
            <a:off x="0" y="-27384"/>
            <a:ext cx="9144000" cy="6885384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사각형: 둥근 모서리 27">
            <a:extLst>
              <a:ext uri="{FF2B5EF4-FFF2-40B4-BE49-F238E27FC236}">
                <a16:creationId xmlns:a16="http://schemas.microsoft.com/office/drawing/2014/main" id="{8C6DA179-EB95-4673-A183-B4BCA6591D62}"/>
              </a:ext>
            </a:extLst>
          </p:cNvPr>
          <p:cNvSpPr/>
          <p:nvPr/>
        </p:nvSpPr>
        <p:spPr>
          <a:xfrm>
            <a:off x="6954407" y="1689548"/>
            <a:ext cx="1445757" cy="509686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유사물건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거래사례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</a:p>
        </p:txBody>
      </p:sp>
      <p:sp>
        <p:nvSpPr>
          <p:cNvPr id="43" name="사각형: 둥근 모서리 28">
            <a:extLst>
              <a:ext uri="{FF2B5EF4-FFF2-40B4-BE49-F238E27FC236}">
                <a16:creationId xmlns:a16="http://schemas.microsoft.com/office/drawing/2014/main" id="{9ACAAF1C-D220-4BC4-AA49-67D3592D9FB1}"/>
              </a:ext>
            </a:extLst>
          </p:cNvPr>
          <p:cNvSpPr/>
          <p:nvPr/>
        </p:nvSpPr>
        <p:spPr>
          <a:xfrm>
            <a:off x="6960213" y="5079554"/>
            <a:ext cx="1445757" cy="509686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 추천물건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473923" y="2328603"/>
            <a:ext cx="1452922" cy="806733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매도자</a:t>
            </a:r>
            <a:endParaRPr lang="ko-KR" altLang="en-US" sz="1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467544" y="4359475"/>
            <a:ext cx="1452922" cy="814398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매수자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940209" y="2328603"/>
            <a:ext cx="2032242" cy="2845269"/>
          </a:xfrm>
          <a:prstGeom prst="roundRect">
            <a:avLst/>
          </a:prstGeom>
          <a:noFill/>
          <a:ln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어디서나</a:t>
            </a:r>
            <a:endParaRPr lang="en-US" altLang="ko-KR" dirty="0"/>
          </a:p>
          <a:p>
            <a:pPr algn="ctr"/>
            <a:r>
              <a:rPr lang="en-US" altLang="ko-KR" sz="2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1588</a:t>
            </a:r>
            <a:r>
              <a:rPr lang="ko-KR" altLang="en-US" sz="2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</a:t>
            </a:r>
            <a:endParaRPr lang="ko-KR" altLang="en-US" sz="2500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06270" y="2731969"/>
            <a:ext cx="720080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56370" y="2467911"/>
            <a:ext cx="576064" cy="1406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접수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06270" y="4850954"/>
            <a:ext cx="720080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156370" y="4586896"/>
            <a:ext cx="576064" cy="1406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접수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5188371" y="3783410"/>
            <a:ext cx="1399853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93440" y="3519352"/>
            <a:ext cx="989713" cy="1200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 검색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61737" y="3207346"/>
            <a:ext cx="1914719" cy="864096"/>
          </a:xfrm>
          <a:prstGeom prst="roundRect">
            <a:avLst/>
          </a:prstGeom>
          <a:noFill/>
          <a:ln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모바일을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유형별 상품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추천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677286" y="4267130"/>
            <a:ext cx="0" cy="668408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677285" y="2328603"/>
            <a:ext cx="0" cy="662719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635896" y="1874063"/>
            <a:ext cx="720080" cy="1811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피드백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57775" y="5330447"/>
            <a:ext cx="720080" cy="1811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피드백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427984" y="1964640"/>
            <a:ext cx="2333753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349863" y="5402455"/>
            <a:ext cx="245465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194005" y="1964640"/>
            <a:ext cx="2369883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1200384" y="5402455"/>
            <a:ext cx="2285383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1200384" y="5272131"/>
            <a:ext cx="0" cy="130324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1198733" y="1964640"/>
            <a:ext cx="0" cy="155194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251520" y="587960"/>
            <a:ext cx="8640693" cy="564935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971333" y="404664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71333" y="6453336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41">
            <a:extLst>
              <a:ext uri="{FF2B5EF4-FFF2-40B4-BE49-F238E27FC236}">
                <a16:creationId xmlns:a16="http://schemas.microsoft.com/office/drawing/2014/main" id="{24BB8FB8-5B87-47F7-A99E-1C4EE8191EA2}"/>
              </a:ext>
            </a:extLst>
          </p:cNvPr>
          <p:cNvSpPr/>
          <p:nvPr/>
        </p:nvSpPr>
        <p:spPr>
          <a:xfrm>
            <a:off x="576227" y="1006023"/>
            <a:ext cx="6119338" cy="46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『</a:t>
            </a:r>
            <a:r>
              <a:rPr lang="ko-KR" altLang="en-US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 집은 </a:t>
            </a:r>
            <a:r>
              <a:rPr lang="ko-KR" altLang="en-US" sz="3500" dirty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내가 </a:t>
            </a:r>
            <a:r>
              <a:rPr lang="ko-KR" altLang="en-US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구하고</a:t>
            </a:r>
            <a:r>
              <a:rPr lang="en-US" altLang="ko-KR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내가 판다</a:t>
            </a:r>
            <a:r>
              <a:rPr lang="en-US" altLang="ko-KR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!』</a:t>
            </a:r>
            <a:endParaRPr lang="ko-KR" altLang="en-US" sz="3500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1"/>
          <p:cNvSpPr txBox="1">
            <a:spLocks/>
          </p:cNvSpPr>
          <p:nvPr/>
        </p:nvSpPr>
        <p:spPr>
          <a:xfrm>
            <a:off x="0" y="-30671"/>
            <a:ext cx="9144000" cy="6885384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1520" y="587960"/>
            <a:ext cx="8640693" cy="564935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971333" y="404664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71333" y="6453336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41">
            <a:extLst>
              <a:ext uri="{FF2B5EF4-FFF2-40B4-BE49-F238E27FC236}">
                <a16:creationId xmlns:a16="http://schemas.microsoft.com/office/drawing/2014/main" id="{24BB8FB8-5B87-47F7-A99E-1C4EE8191EA2}"/>
              </a:ext>
            </a:extLst>
          </p:cNvPr>
          <p:cNvSpPr/>
          <p:nvPr/>
        </p:nvSpPr>
        <p:spPr>
          <a:xfrm>
            <a:off x="360203" y="1006023"/>
            <a:ext cx="7596173" cy="46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『</a:t>
            </a:r>
            <a:r>
              <a:rPr lang="ko-KR" altLang="en-US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완전한 계약 절차 </a:t>
            </a:r>
            <a:r>
              <a:rPr lang="ko-KR" altLang="en-US" sz="3500" dirty="0" err="1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수행시</a:t>
            </a:r>
            <a:r>
              <a:rPr lang="en-US" altLang="ko-KR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무한 책임 보장</a:t>
            </a:r>
            <a:r>
              <a:rPr lang="en-US" altLang="ko-KR" sz="3500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』</a:t>
            </a:r>
            <a:endParaRPr lang="ko-KR" altLang="en-US" sz="3500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677185" y="2283892"/>
            <a:ext cx="1649804" cy="432048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대면 계약 매수자</a:t>
            </a:r>
            <a:endParaRPr lang="ko-KR" altLang="en-US" sz="1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677184" y="2878551"/>
            <a:ext cx="1649805" cy="432048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비대면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 매수자</a:t>
            </a:r>
            <a:endParaRPr lang="ko-KR" altLang="en-US" sz="1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6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3407110" y="2132856"/>
            <a:ext cx="1649804" cy="3697860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계약금</a:t>
            </a:r>
            <a:endParaRPr lang="en-US" altLang="ko-KR" sz="2500" b="1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지정 은행</a:t>
            </a:r>
            <a:endParaRPr lang="en-US" altLang="ko-KR" sz="1200" b="1" dirty="0" smtClean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가상계좌</a:t>
            </a:r>
            <a:endParaRPr lang="en-US" altLang="ko-KR" sz="1200" b="1" dirty="0" smtClean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계약서</a:t>
            </a:r>
            <a:endParaRPr lang="en-US" altLang="ko-KR" sz="2500" b="1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한콕</a:t>
            </a:r>
            <a:r>
              <a:rPr lang="ko-KR" altLang="en-US" sz="1200" b="1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서비스</a:t>
            </a:r>
            <a:endParaRPr lang="en-US" altLang="ko-KR" sz="1200" b="1" dirty="0" smtClean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398998" y="2518511"/>
            <a:ext cx="28803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98998" y="3094575"/>
            <a:ext cx="28803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88010" y="2518511"/>
            <a:ext cx="0" cy="576064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87030" y="2806543"/>
            <a:ext cx="576064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1049072" y="5126313"/>
            <a:ext cx="1152128" cy="4320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부동산 수수료</a:t>
            </a:r>
            <a:r>
              <a:rPr lang="en-US" altLang="ko-KR" sz="1200" b="1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endParaRPr lang="ko-KR" altLang="en-US" sz="1200" b="1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6863494" y="2280177"/>
            <a:ext cx="1452922" cy="1030422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입금 완료 후</a:t>
            </a:r>
            <a:endParaRPr lang="en-US" altLang="ko-KR" sz="14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매수자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3" name="꺾인 연결선 22"/>
          <p:cNvCxnSpPr/>
          <p:nvPr/>
        </p:nvCxnSpPr>
        <p:spPr>
          <a:xfrm rot="10800000" flipV="1">
            <a:off x="2273209" y="3800199"/>
            <a:ext cx="1589515" cy="1515305"/>
          </a:xfrm>
          <a:prstGeom prst="bentConnector3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6864369" y="4800294"/>
            <a:ext cx="1452922" cy="1030422"/>
          </a:xfrm>
          <a:prstGeom prst="roundRect">
            <a:avLst/>
          </a:prstGeom>
          <a:noFill/>
          <a:ln w="28575">
            <a:solidFill>
              <a:srgbClr val="9CE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매도자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3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2429463" y="2687591"/>
            <a:ext cx="513961" cy="237903"/>
          </a:xfrm>
          <a:prstGeom prst="roundRect">
            <a:avLst/>
          </a:prstGeom>
          <a:solidFill>
            <a:srgbClr val="14195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</a:t>
            </a:r>
            <a:endParaRPr lang="ko-KR" altLang="en-US" sz="1200" b="1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24328" y="3504150"/>
            <a:ext cx="0" cy="1152128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668344" y="3504150"/>
            <a:ext cx="0" cy="1152128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5713533" y="3744736"/>
            <a:ext cx="1747335" cy="618151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계약조건 이행</a:t>
            </a:r>
            <a:endParaRPr lang="en-US" altLang="ko-KR" sz="1200" b="1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계약금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출금 요청 승인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5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7749133" y="3744736"/>
            <a:ext cx="1747335" cy="618151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계약조건 수락</a:t>
            </a:r>
            <a:endParaRPr lang="en-US" altLang="ko-KR" sz="1200" b="1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출금 승인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6" name="사각형: 둥근 모서리 54">
            <a:extLst>
              <a:ext uri="{FF2B5EF4-FFF2-40B4-BE49-F238E27FC236}">
                <a16:creationId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5673349" y="5126313"/>
            <a:ext cx="533877" cy="4320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출금</a:t>
            </a:r>
            <a:endParaRPr lang="ko-KR" altLang="en-US" sz="1200" b="1" dirty="0">
              <a:solidFill>
                <a:srgbClr val="9CE81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5292080" y="2712062"/>
            <a:ext cx="1358580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5292080" y="5160334"/>
            <a:ext cx="1358580" cy="0"/>
          </a:xfrm>
          <a:prstGeom prst="straightConnector1">
            <a:avLst/>
          </a:prstGeom>
          <a:ln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683568" y="1057318"/>
            <a:ext cx="2752989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시장 진입 계획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7221" y="1589190"/>
            <a:ext cx="7566298" cy="1544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27584" y="1589190"/>
            <a:ext cx="15221" cy="1544566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59648" y="4221088"/>
            <a:ext cx="7566298" cy="1720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30011" y="4221088"/>
            <a:ext cx="12794" cy="172098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51787" y="794419"/>
            <a:ext cx="8640693" cy="53503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971600" y="62068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71600" y="638132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56118" y="1772816"/>
            <a:ext cx="7488290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115616" y="2204864"/>
            <a:ext cx="6768752" cy="0"/>
          </a:xfrm>
          <a:prstGeom prst="straightConnector1">
            <a:avLst/>
          </a:prstGeom>
          <a:ln w="38100">
            <a:solidFill>
              <a:srgbClr val="9CE8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03648" y="2204864"/>
            <a:ext cx="0" cy="216024"/>
          </a:xfrm>
          <a:prstGeom prst="line">
            <a:avLst/>
          </a:prstGeom>
          <a:ln w="76200" cmpd="sng"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088067" y="2204864"/>
            <a:ext cx="0" cy="216024"/>
          </a:xfrm>
          <a:prstGeom prst="line">
            <a:avLst/>
          </a:prstGeom>
          <a:ln w="76200" cmpd="sng"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55976" y="2204864"/>
            <a:ext cx="0" cy="216024"/>
          </a:xfrm>
          <a:prstGeom prst="line">
            <a:avLst/>
          </a:prstGeom>
          <a:ln w="76200" cmpd="sng"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43808" y="2204864"/>
            <a:ext cx="0" cy="216024"/>
          </a:xfrm>
          <a:prstGeom prst="line">
            <a:avLst/>
          </a:prstGeom>
          <a:ln w="76200" cmpd="sng"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796136" y="2204864"/>
            <a:ext cx="0" cy="216024"/>
          </a:xfrm>
          <a:prstGeom prst="line">
            <a:avLst/>
          </a:prstGeom>
          <a:ln w="76200" cmpd="sng"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99066" y="2406680"/>
            <a:ext cx="1672709" cy="2308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1st. step</a:t>
            </a:r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87981" y="2420888"/>
            <a:ext cx="1507955" cy="203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d. step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149" y="2459558"/>
            <a:ext cx="1507955" cy="203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3rd. step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4088" y="2472901"/>
            <a:ext cx="1507955" cy="203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4st. step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2479735"/>
            <a:ext cx="1507955" cy="203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5st. step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5974" y="2731406"/>
            <a:ext cx="1296144" cy="280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안정화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70870" y="2731405"/>
            <a:ext cx="1296144" cy="48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임대 물건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호스팅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사업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1960" y="2736782"/>
            <a:ext cx="1296144" cy="48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매매물건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오피스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80112" y="2733277"/>
            <a:ext cx="1296144" cy="48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전체물건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컨설팅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48264" y="2736782"/>
            <a:ext cx="1296144" cy="48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시장 안정화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투자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683568" y="3584889"/>
            <a:ext cx="5760640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주요산업 예상 </a:t>
            </a:r>
            <a:r>
              <a:rPr lang="ko-KR" altLang="en-US" sz="3500" b="1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매출 및 수익  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56118" y="4300387"/>
            <a:ext cx="7488290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5576" y="4386936"/>
            <a:ext cx="1281327" cy="3784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이용수수료</a:t>
            </a:r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12967" y="4400656"/>
            <a:ext cx="1363106" cy="3784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공유오피스</a:t>
            </a:r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56445" y="4400657"/>
            <a:ext cx="1410126" cy="3968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호스팅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시장</a:t>
            </a:r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60232" y="4376911"/>
            <a:ext cx="1386539" cy="4287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기타서비</a:t>
            </a:r>
            <a:r>
              <a:rPr lang="ko-KR" altLang="en-US" sz="2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99592" y="4855742"/>
            <a:ext cx="1440160" cy="573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10%</a:t>
            </a:r>
            <a:r>
              <a:rPr lang="ko-KR" altLang="en-US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en-US" altLang="ko-KR" sz="17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72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 원</a:t>
            </a:r>
            <a:endParaRPr lang="en-US" altLang="ko-KR" sz="17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85213" y="5314676"/>
            <a:ext cx="1296144" cy="280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이사 건수의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10%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71800" y="4855742"/>
            <a:ext cx="1656184" cy="573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지역 </a:t>
            </a:r>
            <a:r>
              <a:rPr lang="ko-KR" altLang="en-US" sz="1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en-US" altLang="ko-KR" sz="1700" dirty="0" smtClean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32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 원</a:t>
            </a:r>
            <a:endParaRPr lang="en-US" altLang="ko-KR" sz="17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57420" y="5314675"/>
            <a:ext cx="1426547" cy="46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오피스 사용료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개소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 구성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88024" y="4855742"/>
            <a:ext cx="1656184" cy="573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10,000</a:t>
            </a:r>
            <a:r>
              <a:rPr lang="ko-KR" altLang="en-US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</a:t>
            </a:r>
            <a:r>
              <a:rPr lang="ko-KR" altLang="en-US" sz="1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en-US" altLang="ko-KR" sz="1700" dirty="0" smtClean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 원</a:t>
            </a:r>
            <a:endParaRPr lang="en-US" altLang="ko-KR" sz="17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73644" y="5314676"/>
            <a:ext cx="1426547" cy="277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사용료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만원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71189" y="4855091"/>
            <a:ext cx="1656184" cy="573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컨설팅</a:t>
            </a:r>
            <a:r>
              <a:rPr lang="en-US" altLang="ko-KR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700" dirty="0" smtClean="0">
                <a:solidFill>
                  <a:srgbClr val="9CE81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 원</a:t>
            </a:r>
            <a:endParaRPr lang="en-US" altLang="ko-KR" sz="17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56809" y="5314025"/>
            <a:ext cx="1426547" cy="277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개발사업대행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5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6326"/>
            <a:ext cx="81724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부제목 2"/>
          <p:cNvSpPr txBox="1">
            <a:spLocks/>
          </p:cNvSpPr>
          <p:nvPr/>
        </p:nvSpPr>
        <p:spPr>
          <a:xfrm>
            <a:off x="2735861" y="2104065"/>
            <a:ext cx="3528259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신뢰받는 기업</a:t>
            </a:r>
            <a:r>
              <a:rPr lang="en-US" altLang="ko-KR" sz="12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혁신으로 미래를 여는 기업이 되겠습니다</a:t>
            </a:r>
            <a:r>
              <a:rPr lang="en-US" altLang="ko-KR" sz="12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endParaRPr lang="ko-KR" altLang="en-US" sz="12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987757" y="1491463"/>
            <a:ext cx="3024469" cy="576416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미래가치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55576" y="2091799"/>
            <a:ext cx="0" cy="2849369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71600" y="2091799"/>
            <a:ext cx="7612460" cy="2849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3101954" y="2924944"/>
            <a:ext cx="301210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하고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공정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기업이 되겠습니다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285183" y="3500381"/>
            <a:ext cx="457336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책임을 다하고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소외계층을 위하여 환원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하겠습니다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485173" y="4086476"/>
            <a:ext cx="4173387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조세의 정의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부동산 정책에 반영되도록 하겠습니다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085370" y="4653136"/>
            <a:ext cx="4972991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쉬임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없는 변화와 혁신으로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미래를 여는 창조기업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되겠습니다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787" y="960199"/>
            <a:ext cx="8640693" cy="51125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62068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6309320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475" y="2564904"/>
            <a:ext cx="712879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43475" y="2636912"/>
            <a:ext cx="712879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806492" y="5272954"/>
            <a:ext cx="353074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나무처럼 소리 없이 </a:t>
            </a:r>
            <a:r>
              <a:rPr lang="ko-KR" altLang="en-US" sz="1500" dirty="0" smtClean="0">
                <a:solidFill>
                  <a:srgbClr val="9CE81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조용히 성장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하겠습니다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95D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6326"/>
            <a:ext cx="81724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부제목 2"/>
          <p:cNvSpPr txBox="1">
            <a:spLocks/>
          </p:cNvSpPr>
          <p:nvPr/>
        </p:nvSpPr>
        <p:spPr>
          <a:xfrm>
            <a:off x="2936843" y="2564904"/>
            <a:ext cx="3126297" cy="576416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500" b="1" dirty="0" smtClean="0">
                <a:solidFill>
                  <a:srgbClr val="9CE81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혁신 다짐</a:t>
            </a:r>
            <a:endParaRPr lang="ko-KR" altLang="en-US" sz="3500" b="1" dirty="0">
              <a:solidFill>
                <a:srgbClr val="9CE81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55576" y="2091799"/>
            <a:ext cx="0" cy="2849369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71600" y="2091799"/>
            <a:ext cx="7612460" cy="2849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013495" y="3694040"/>
            <a:ext cx="4972991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기술의 변화와 환경의 변화를 통한 </a:t>
            </a:r>
            <a:endParaRPr lang="ko-KR" altLang="en-US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787" y="960199"/>
            <a:ext cx="8640693" cy="51125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620688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6309320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475" y="3321980"/>
            <a:ext cx="712879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43475" y="3393988"/>
            <a:ext cx="7128792" cy="0"/>
          </a:xfrm>
          <a:prstGeom prst="line">
            <a:avLst/>
          </a:prstGeom>
          <a:ln>
            <a:solidFill>
              <a:srgbClr val="9CE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078428" y="4189683"/>
            <a:ext cx="498714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안전하고 재미나는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콘텐츠를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생산 하겠습니다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6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458</Words>
  <Application>Microsoft Office PowerPoint</Application>
  <PresentationFormat>화면 슬라이드 쇼(4:3)</PresentationFormat>
  <Paragraphs>125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나눔바른고딕 Light</vt:lpstr>
      <vt:lpstr>나눔스퀘어_ac</vt:lpstr>
      <vt:lpstr>나눔스퀘어_ac ExtraBold</vt:lpstr>
      <vt:lpstr>맑은 고딕</vt:lpstr>
      <vt:lpstr>Arial</vt:lpstr>
      <vt:lpstr>Tw Cen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사업계획서                                             부동산 전자계약 플렛폼</dc:title>
  <dc:creator>user</dc:creator>
  <cp:lastModifiedBy>AFFINITY7</cp:lastModifiedBy>
  <cp:revision>110</cp:revision>
  <cp:lastPrinted>2020-08-31T02:08:30Z</cp:lastPrinted>
  <dcterms:created xsi:type="dcterms:W3CDTF">2020-08-28T12:43:31Z</dcterms:created>
  <dcterms:modified xsi:type="dcterms:W3CDTF">2020-11-12T11:14:31Z</dcterms:modified>
</cp:coreProperties>
</file>