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3" r:id="rId12"/>
    <p:sldId id="272" r:id="rId13"/>
    <p:sldId id="270" r:id="rId14"/>
    <p:sldId id="271" r:id="rId1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>
        <p:scale>
          <a:sx n="100" d="100"/>
          <a:sy n="100" d="100"/>
        </p:scale>
        <p:origin x="40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9686-A44B-454F-BC64-C330492CDCF9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263D-2C64-4DCF-AAEF-D3DA95040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27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9686-A44B-454F-BC64-C330492CDCF9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263D-2C64-4DCF-AAEF-D3DA95040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528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9686-A44B-454F-BC64-C330492CDCF9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263D-2C64-4DCF-AAEF-D3DA95040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95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9686-A44B-454F-BC64-C330492CDCF9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263D-2C64-4DCF-AAEF-D3DA95040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68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9686-A44B-454F-BC64-C330492CDCF9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263D-2C64-4DCF-AAEF-D3DA95040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59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9686-A44B-454F-BC64-C330492CDCF9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263D-2C64-4DCF-AAEF-D3DA95040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70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9686-A44B-454F-BC64-C330492CDCF9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263D-2C64-4DCF-AAEF-D3DA95040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41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9686-A44B-454F-BC64-C330492CDCF9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263D-2C64-4DCF-AAEF-D3DA95040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80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9686-A44B-454F-BC64-C330492CDCF9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263D-2C64-4DCF-AAEF-D3DA95040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83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9686-A44B-454F-BC64-C330492CDCF9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263D-2C64-4DCF-AAEF-D3DA95040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71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9686-A44B-454F-BC64-C330492CDCF9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263D-2C64-4DCF-AAEF-D3DA95040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2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19686-A44B-454F-BC64-C330492CDCF9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C263D-2C64-4DCF-AAEF-D3DA95040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36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일몰, 자연이(가) 표시된 사진&#10;&#10;자동 생성된 설명">
            <a:extLst>
              <a:ext uri="{FF2B5EF4-FFF2-40B4-BE49-F238E27FC236}">
                <a16:creationId xmlns:a16="http://schemas.microsoft.com/office/drawing/2014/main" id="{29F85981-AB51-4E95-8687-0C3595BD5C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FFEEE3-8B47-4858-AF52-B3C98069054C}"/>
              </a:ext>
            </a:extLst>
          </p:cNvPr>
          <p:cNvSpPr/>
          <p:nvPr/>
        </p:nvSpPr>
        <p:spPr>
          <a:xfrm>
            <a:off x="0" y="4223657"/>
            <a:ext cx="12192000" cy="2634343"/>
          </a:xfrm>
          <a:prstGeom prst="rect">
            <a:avLst/>
          </a:prstGeom>
          <a:solidFill>
            <a:schemeClr val="dk1">
              <a:alpha val="8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84328" y="4616204"/>
            <a:ext cx="2251166" cy="5747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재단법인</a:t>
            </a: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445588" y="5360813"/>
            <a:ext cx="5046618" cy="6008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nformation   </a:t>
            </a:r>
            <a:r>
              <a:rPr lang="en-US" altLang="ko-KR" sz="28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</a:t>
            </a:r>
            <a:r>
              <a:rPr lang="en-US" altLang="ko-KR" sz="2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emorandum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9075148" y="5961678"/>
            <a:ext cx="2994932" cy="57476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ko-KR" altLang="en-US" sz="26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피아이씨파트너스</a:t>
            </a:r>
            <a:r>
              <a:rPr lang="ko-KR" altLang="en-US" sz="2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㈜</a:t>
            </a:r>
          </a:p>
        </p:txBody>
      </p:sp>
      <p:pic>
        <p:nvPicPr>
          <p:cNvPr id="10" name="그림 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5951E19-7D2D-4F24-9740-FBE472D85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693" y="5961678"/>
            <a:ext cx="11049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2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CF65F19E-5C2F-490F-9D7D-BA59E71A4136}"/>
              </a:ext>
            </a:extLst>
          </p:cNvPr>
          <p:cNvSpPr/>
          <p:nvPr/>
        </p:nvSpPr>
        <p:spPr>
          <a:xfrm>
            <a:off x="0" y="785946"/>
            <a:ext cx="12192000" cy="6072054"/>
          </a:xfrm>
          <a:prstGeom prst="rect">
            <a:avLst/>
          </a:prstGeom>
          <a:solidFill>
            <a:schemeClr val="dk1">
              <a:alpha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875212" y="1328085"/>
            <a:ext cx="5987169" cy="4876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05 </a:t>
            </a:r>
            <a:r>
              <a:rPr lang="ko-KR" altLang="en-US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다양한 상품을 구성한 </a:t>
            </a:r>
            <a:r>
              <a:rPr lang="ko-KR" altLang="en-US" sz="1600" b="1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테마형</a:t>
            </a:r>
            <a:r>
              <a:rPr lang="ko-KR" altLang="en-US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추모공원의</a:t>
            </a:r>
            <a:r>
              <a:rPr lang="ko-KR" altLang="en-US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경쟁력</a:t>
            </a: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1149559" y="1719973"/>
            <a:ext cx="5699759" cy="4876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▪  언제라도 쉽게 찾을 수 있는 서울근교의 교통환경</a:t>
            </a: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1149559" y="2077017"/>
            <a:ext cx="5699759" cy="4876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▪  봉안묘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매장묘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수목장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납골당 등 고객 </a:t>
            </a:r>
            <a:r>
              <a:rPr lang="ko-KR" altLang="en-US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니즈에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맞는 상품 구성</a:t>
            </a: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1145203" y="2464551"/>
            <a:ext cx="5699759" cy="4876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▪  품격 높은 다양한 상품을 구성하여  차별화 시도</a:t>
            </a: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1149559" y="2843418"/>
            <a:ext cx="7328235" cy="4876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▪  주변의 많은 </a:t>
            </a:r>
            <a:r>
              <a:rPr lang="ko-KR" altLang="en-US" sz="12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민원을 해결하는  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 안정적인 관리체계 정착으로 안정적인 매출 유지</a:t>
            </a:r>
          </a:p>
        </p:txBody>
      </p:sp>
      <p:sp>
        <p:nvSpPr>
          <p:cNvPr id="27" name="부제목 2">
            <a:extLst>
              <a:ext uri="{FF2B5EF4-FFF2-40B4-BE49-F238E27FC236}">
                <a16:creationId xmlns:a16="http://schemas.microsoft.com/office/drawing/2014/main" id="{389767DD-51F6-4D67-B072-4725A9E35931}"/>
              </a:ext>
            </a:extLst>
          </p:cNvPr>
          <p:cNvSpPr txBox="1">
            <a:spLocks/>
          </p:cNvSpPr>
          <p:nvPr/>
        </p:nvSpPr>
        <p:spPr>
          <a:xfrm>
            <a:off x="831666" y="209003"/>
            <a:ext cx="10911842" cy="3918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ko-KR" sz="20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Investment  highlight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1F35E81-2725-41A9-ADB5-0C2335C76319}"/>
              </a:ext>
            </a:extLst>
          </p:cNvPr>
          <p:cNvCxnSpPr/>
          <p:nvPr/>
        </p:nvCxnSpPr>
        <p:spPr>
          <a:xfrm>
            <a:off x="849086" y="679266"/>
            <a:ext cx="10816045" cy="1306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DB169F79-96D8-4BC7-BAE8-06D33BAEE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644" y="6321295"/>
            <a:ext cx="601524" cy="35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87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8BDFF5E1-9EC9-44B9-9F45-84FFC10A9064}"/>
              </a:ext>
            </a:extLst>
          </p:cNvPr>
          <p:cNvSpPr/>
          <p:nvPr/>
        </p:nvSpPr>
        <p:spPr>
          <a:xfrm>
            <a:off x="0" y="785946"/>
            <a:ext cx="12192000" cy="6072054"/>
          </a:xfrm>
          <a:prstGeom prst="rect">
            <a:avLst/>
          </a:prstGeom>
          <a:solidFill>
            <a:schemeClr val="dk1">
              <a:alpha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831666" y="269695"/>
            <a:ext cx="10911842" cy="39188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9.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재단법인의 구성 상품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849086" y="739958"/>
            <a:ext cx="10816045" cy="1306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부제목 2"/>
          <p:cNvSpPr txBox="1">
            <a:spLocks/>
          </p:cNvSpPr>
          <p:nvPr/>
        </p:nvSpPr>
        <p:spPr>
          <a:xfrm>
            <a:off x="-242464" y="901606"/>
            <a:ext cx="2978331" cy="4876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 </a:t>
            </a:r>
            <a:r>
              <a:rPr lang="ko-KR" altLang="en-US" sz="1600" b="1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수목장</a:t>
            </a:r>
            <a:endParaRPr lang="ko-KR" altLang="en-US" sz="16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67" y="1350653"/>
            <a:ext cx="2978331" cy="1335641"/>
          </a:xfrm>
          <a:prstGeom prst="rect">
            <a:avLst/>
          </a:prstGeom>
          <a:ln>
            <a:noFill/>
          </a:ln>
        </p:spPr>
      </p:pic>
      <p:sp>
        <p:nvSpPr>
          <p:cNvPr id="18" name="부제목 2"/>
          <p:cNvSpPr txBox="1">
            <a:spLocks/>
          </p:cNvSpPr>
          <p:nvPr/>
        </p:nvSpPr>
        <p:spPr>
          <a:xfrm>
            <a:off x="4261462" y="1417354"/>
            <a:ext cx="5376725" cy="128885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자연속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친 환경적인 방법으로 경제적인 장례로 인기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소나무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벚나무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주목 등 활용</a:t>
            </a: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-242464" y="2810660"/>
            <a:ext cx="2978331" cy="4876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 </a:t>
            </a:r>
            <a:r>
              <a:rPr lang="ko-KR" altLang="en-US" sz="1600" b="1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매장묘</a:t>
            </a:r>
            <a:endParaRPr lang="ko-KR" altLang="en-US" sz="16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4177669" y="3422361"/>
            <a:ext cx="6442706" cy="128885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편안한 성묘가 되도록 고급 석재를 이용한 </a:t>
            </a:r>
            <a:r>
              <a:rPr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품격있는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분위기 연출과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탁 트인 전망이 경쟁력의 요소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67" y="3328161"/>
            <a:ext cx="2978331" cy="1362889"/>
          </a:xfrm>
          <a:prstGeom prst="rect">
            <a:avLst/>
          </a:prstGeom>
          <a:ln>
            <a:noFill/>
          </a:ln>
        </p:spPr>
      </p:pic>
      <p:sp>
        <p:nvSpPr>
          <p:cNvPr id="23" name="부제목 2"/>
          <p:cNvSpPr txBox="1">
            <a:spLocks/>
          </p:cNvSpPr>
          <p:nvPr/>
        </p:nvSpPr>
        <p:spPr>
          <a:xfrm>
            <a:off x="-242464" y="4719714"/>
            <a:ext cx="2978331" cy="4876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 </a:t>
            </a:r>
            <a:r>
              <a:rPr lang="ko-KR" altLang="en-US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봉안묘</a:t>
            </a: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4261462" y="5342621"/>
            <a:ext cx="5751451" cy="128885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석실 내에 유골 안장이 가능하도록 다양한 봉안묘 선택이 가능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67" y="5157618"/>
            <a:ext cx="2978331" cy="1362889"/>
          </a:xfrm>
          <a:prstGeom prst="rect">
            <a:avLst/>
          </a:prstGeom>
          <a:ln>
            <a:noFill/>
          </a:ln>
        </p:spPr>
      </p:pic>
      <p:pic>
        <p:nvPicPr>
          <p:cNvPr id="29" name="그림 2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EAD44A2-A79E-49B8-8465-AA1F09115F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644" y="6321295"/>
            <a:ext cx="601524" cy="35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60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F410F3F-CDB5-41B0-BF8C-BBD772A7346E}"/>
              </a:ext>
            </a:extLst>
          </p:cNvPr>
          <p:cNvSpPr/>
          <p:nvPr/>
        </p:nvSpPr>
        <p:spPr>
          <a:xfrm>
            <a:off x="0" y="785946"/>
            <a:ext cx="12192000" cy="6072054"/>
          </a:xfrm>
          <a:prstGeom prst="rect">
            <a:avLst/>
          </a:prstGeom>
          <a:solidFill>
            <a:schemeClr val="dk1">
              <a:alpha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0B48F5-356D-4E53-AC21-5245ABAF5EAA}"/>
              </a:ext>
            </a:extLst>
          </p:cNvPr>
          <p:cNvSpPr/>
          <p:nvPr/>
        </p:nvSpPr>
        <p:spPr>
          <a:xfrm>
            <a:off x="831665" y="940526"/>
            <a:ext cx="10742025" cy="565621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FF255B84-D043-4184-B13F-3C9173D3B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644" y="6321295"/>
            <a:ext cx="601524" cy="357803"/>
          </a:xfrm>
          <a:prstGeom prst="rect">
            <a:avLst/>
          </a:prstGeom>
        </p:spPr>
      </p:pic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831666" y="261254"/>
            <a:ext cx="10911842" cy="39188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10.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허가 완료 현황도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849086" y="731517"/>
            <a:ext cx="10816045" cy="1306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30"/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" t="3175" r="16235" b="1714"/>
          <a:stretch>
            <a:fillRect/>
          </a:stretch>
        </p:blipFill>
        <p:spPr bwMode="auto">
          <a:xfrm>
            <a:off x="831664" y="940527"/>
            <a:ext cx="10742025" cy="5656217"/>
          </a:xfrm>
          <a:prstGeom prst="rect">
            <a:avLst/>
          </a:prstGeom>
          <a:noFill/>
          <a:ln w="9525">
            <a:solidFill>
              <a:srgbClr val="08080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/>
          <p:cNvSpPr txBox="1">
            <a:spLocks/>
          </p:cNvSpPr>
          <p:nvPr/>
        </p:nvSpPr>
        <p:spPr>
          <a:xfrm>
            <a:off x="7537269" y="1719956"/>
            <a:ext cx="1698172" cy="317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b="1" dirty="0">
                <a:solidFill>
                  <a:srgbClr val="FF3B3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납골당 건설 추가 예정지</a:t>
            </a:r>
            <a:endParaRPr lang="ko-KR" altLang="en-US" sz="1600" b="1" dirty="0">
              <a:solidFill>
                <a:srgbClr val="FF3B3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7837720" y="1449977"/>
            <a:ext cx="5878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425544" y="1449977"/>
            <a:ext cx="0" cy="269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572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FC47C7-5C72-4C48-AA0F-5485A8D8A447}"/>
              </a:ext>
            </a:extLst>
          </p:cNvPr>
          <p:cNvSpPr/>
          <p:nvPr/>
        </p:nvSpPr>
        <p:spPr>
          <a:xfrm>
            <a:off x="0" y="3966757"/>
            <a:ext cx="12192000" cy="2455824"/>
          </a:xfrm>
          <a:prstGeom prst="rect">
            <a:avLst/>
          </a:prstGeom>
          <a:solidFill>
            <a:schemeClr val="dk1">
              <a:alpha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8D0C6F5-5BD7-4AB7-8B94-D2C54385C264}"/>
              </a:ext>
            </a:extLst>
          </p:cNvPr>
          <p:cNvSpPr/>
          <p:nvPr/>
        </p:nvSpPr>
        <p:spPr>
          <a:xfrm>
            <a:off x="0" y="870852"/>
            <a:ext cx="12192000" cy="2455824"/>
          </a:xfrm>
          <a:prstGeom prst="rect">
            <a:avLst/>
          </a:prstGeom>
          <a:solidFill>
            <a:schemeClr val="dk1">
              <a:alpha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831666" y="313504"/>
            <a:ext cx="10911842" cy="391885"/>
          </a:xfrm>
          <a:noFill/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11.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</a:t>
            </a:r>
            <a:r>
              <a:rPr lang="ko-KR" altLang="en-US" sz="20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이슈사항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49086" y="783767"/>
            <a:ext cx="10816045" cy="1306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1319355" y="883924"/>
            <a:ext cx="6091672" cy="4876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재단법인의 안정적인 인수 방안 이슈</a:t>
            </a: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1698204" y="1275812"/>
            <a:ext cx="5699759" cy="4876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법인의 출구전략에 따른 이사장 및 이사 변경 </a:t>
            </a:r>
            <a:r>
              <a:rPr lang="ko-KR" altLang="en-US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대관청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신고 절차</a:t>
            </a: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1698204" y="1632856"/>
            <a:ext cx="7066973" cy="4876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출자금  출구전략에 따른 자산의 변동사항 정리 및 경영합리화 시행 </a:t>
            </a: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1319355" y="2063928"/>
            <a:ext cx="6091672" cy="4876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02 2020</a:t>
            </a:r>
            <a:r>
              <a:rPr lang="ko-KR" altLang="en-US" sz="1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회계연도 기준 자산 평가 정리 필요</a:t>
            </a: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1698204" y="2455816"/>
            <a:ext cx="7707053" cy="4876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과거 재단 운영에 따른 자산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부채 및 인허가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민원성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비용 정리</a:t>
            </a: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698204" y="2812860"/>
            <a:ext cx="5699759" cy="4876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가수금 및 미지급금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관리비 적립  등 주요 현안 및 정관 정리</a:t>
            </a: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801184" y="3405054"/>
            <a:ext cx="10911842" cy="39188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12. Asking  Price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818604" y="3875317"/>
            <a:ext cx="10816045" cy="1306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부제목 2"/>
          <p:cNvSpPr txBox="1">
            <a:spLocks/>
          </p:cNvSpPr>
          <p:nvPr/>
        </p:nvSpPr>
        <p:spPr>
          <a:xfrm>
            <a:off x="1267095" y="4045140"/>
            <a:ext cx="9614263" cy="4876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재단법인 양도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이사장 및 이사회 변경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   :   180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실사 후 협의 가능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1267095" y="4521934"/>
            <a:ext cx="10367546" cy="4876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인수 후 투자부문  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토목공사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석물공사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조경공사 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 예상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분양에 따른 선수금으로 진행 필요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1267095" y="4998727"/>
            <a:ext cx="10476413" cy="83166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수목장에 필요한 수목 공급은 장기적인 계획으로  공원 내에 조경사업을 추진하여 관리에 따른 시너지 효과 뿐 만 아니라  </a:t>
            </a:r>
            <a:r>
              <a:rPr lang="ko-KR" altLang="en-US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원감절감에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따른 </a:t>
            </a:r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수익성 기대 </a:t>
            </a:r>
          </a:p>
        </p:txBody>
      </p:sp>
      <p:pic>
        <p:nvPicPr>
          <p:cNvPr id="20" name="그림 1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5CDC885-7991-481F-BFED-AE3290234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19" y="5902693"/>
            <a:ext cx="601524" cy="35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23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C4ACA17F-FFB5-4C17-BF59-BA2B3FD9A7EF}"/>
              </a:ext>
            </a:extLst>
          </p:cNvPr>
          <p:cNvSpPr/>
          <p:nvPr/>
        </p:nvSpPr>
        <p:spPr>
          <a:xfrm>
            <a:off x="7360" y="3053176"/>
            <a:ext cx="12192000" cy="3804824"/>
          </a:xfrm>
          <a:prstGeom prst="rect">
            <a:avLst/>
          </a:prstGeom>
          <a:solidFill>
            <a:schemeClr val="dk1">
              <a:alpha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EDD149-9639-48FE-AC41-AFC5221A8B7D}"/>
              </a:ext>
            </a:extLst>
          </p:cNvPr>
          <p:cNvSpPr/>
          <p:nvPr/>
        </p:nvSpPr>
        <p:spPr>
          <a:xfrm>
            <a:off x="7360" y="994951"/>
            <a:ext cx="12192000" cy="1158233"/>
          </a:xfrm>
          <a:prstGeom prst="rect">
            <a:avLst/>
          </a:prstGeom>
          <a:solidFill>
            <a:schemeClr val="dk1">
              <a:alpha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801184" y="426717"/>
            <a:ext cx="10911842" cy="3918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13.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추진일정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818604" y="896980"/>
            <a:ext cx="10816045" cy="1306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1267095" y="1066803"/>
            <a:ext cx="9614263" cy="4876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▪ 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잠재적 투자자 인수 의향서 또는 </a:t>
            </a: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LOI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접수 후 일정 조정 계획</a:t>
            </a: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267103" y="1510943"/>
            <a:ext cx="10367546" cy="4876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▪ 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및 요청 자료는  가능성 정도에 따라 선별적으로 교부 예정</a:t>
            </a: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796828" y="2486295"/>
            <a:ext cx="10911842" cy="3918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ko-KR" sz="20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14. Contact   Point</a:t>
            </a:r>
            <a:endParaRPr lang="ko-KR" altLang="en-US" sz="2000" b="1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814248" y="2956558"/>
            <a:ext cx="10816045" cy="1306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부제목 2"/>
          <p:cNvSpPr txBox="1">
            <a:spLocks/>
          </p:cNvSpPr>
          <p:nvPr/>
        </p:nvSpPr>
        <p:spPr>
          <a:xfrm>
            <a:off x="5223448" y="3429000"/>
            <a:ext cx="5987147" cy="96882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▪ </a:t>
            </a: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대표이사</a:t>
            </a: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6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박길호</a:t>
            </a: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(010-4681-8826)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pgh4600@hanmail.net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05" y="3931929"/>
            <a:ext cx="2882650" cy="2002968"/>
          </a:xfrm>
          <a:prstGeom prst="rect">
            <a:avLst/>
          </a:prstGeom>
        </p:spPr>
      </p:pic>
      <p:sp>
        <p:nvSpPr>
          <p:cNvPr id="19" name="부제목 2"/>
          <p:cNvSpPr txBox="1">
            <a:spLocks/>
          </p:cNvSpPr>
          <p:nvPr/>
        </p:nvSpPr>
        <p:spPr>
          <a:xfrm>
            <a:off x="5223448" y="5143500"/>
            <a:ext cx="5987147" cy="96882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▪ </a:t>
            </a: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상무이사</a:t>
            </a: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6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반세욱</a:t>
            </a: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(010-8948-8496)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swbahn@naver.com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7" name="그림 1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8CB9CE49-030E-4215-9716-673EEA3A9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644" y="6321295"/>
            <a:ext cx="601524" cy="35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4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ECF98C-9EAB-4D43-AE02-8ABF072FF001}"/>
              </a:ext>
            </a:extLst>
          </p:cNvPr>
          <p:cNvSpPr/>
          <p:nvPr/>
        </p:nvSpPr>
        <p:spPr>
          <a:xfrm>
            <a:off x="0" y="1553028"/>
            <a:ext cx="12192000" cy="5304971"/>
          </a:xfrm>
          <a:prstGeom prst="rect">
            <a:avLst/>
          </a:prstGeom>
          <a:solidFill>
            <a:schemeClr val="dk1">
              <a:alpha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5094513" y="866491"/>
            <a:ext cx="2002974" cy="5747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b="1" dirty="0" err="1"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Disclimer</a:t>
            </a:r>
            <a:endParaRPr lang="ko-KR" altLang="en-US" sz="2800" b="1" dirty="0">
              <a:solidFill>
                <a:schemeClr val="bg2">
                  <a:lumMod val="1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87A871-237B-4DED-AFBE-0516F3955CEF}"/>
              </a:ext>
            </a:extLst>
          </p:cNvPr>
          <p:cNvSpPr txBox="1"/>
          <p:nvPr/>
        </p:nvSpPr>
        <p:spPr>
          <a:xfrm>
            <a:off x="403595" y="2264436"/>
            <a:ext cx="11384811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본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Information Memorandum(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이하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“IM”)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피아이씨파트너스㈜가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매각대상 재단법인의 매도 자문사로서 재단법인이 제시한 정보와 기타 공개된 정보들을 근거로 작성한 것입니다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본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외부 자본에 매각을 전제로 작성 되었으며 관심있는 잠재적 인수자의 인수의향서 제출에 대한 의사결정시 참고 목적으로만 이용될 수 있습니다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제공함에 있어서 매도 자문사는 잠재적 인수자에게 추가적인 최신정보를 제공할 또는 추가적인 토의나 협상에 대한 책임을 지지 않습니다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76217F-36EA-42BA-9B45-7A5E9BF316F8}"/>
              </a:ext>
            </a:extLst>
          </p:cNvPr>
          <p:cNvCxnSpPr>
            <a:cxnSpLocks/>
          </p:cNvCxnSpPr>
          <p:nvPr/>
        </p:nvCxnSpPr>
        <p:spPr>
          <a:xfrm>
            <a:off x="550816" y="1441260"/>
            <a:ext cx="1109036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1D7250EE-1D37-4A10-BC2B-FA28942C0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644" y="6321295"/>
            <a:ext cx="601524" cy="35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2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689F00-6F33-4921-918F-D53547BDAC43}"/>
              </a:ext>
            </a:extLst>
          </p:cNvPr>
          <p:cNvSpPr/>
          <p:nvPr/>
        </p:nvSpPr>
        <p:spPr>
          <a:xfrm>
            <a:off x="2178" y="4322721"/>
            <a:ext cx="12192000" cy="2535279"/>
          </a:xfrm>
          <a:prstGeom prst="rect">
            <a:avLst/>
          </a:prstGeom>
          <a:solidFill>
            <a:schemeClr val="dk1">
              <a:alpha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92C6D5-8654-4375-95FB-8EA341912E60}"/>
              </a:ext>
            </a:extLst>
          </p:cNvPr>
          <p:cNvSpPr/>
          <p:nvPr/>
        </p:nvSpPr>
        <p:spPr>
          <a:xfrm>
            <a:off x="0" y="785946"/>
            <a:ext cx="12192000" cy="2841175"/>
          </a:xfrm>
          <a:prstGeom prst="rect">
            <a:avLst/>
          </a:prstGeom>
          <a:solidFill>
            <a:schemeClr val="dk1">
              <a:alpha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640079" y="287381"/>
            <a:ext cx="10911842" cy="39188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M&amp;A </a:t>
            </a:r>
            <a:r>
              <a:rPr lang="ko-KR" altLang="en-US" sz="2000" b="1" dirty="0"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018" y="929260"/>
            <a:ext cx="1017596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본 거래 대상인 재단법인은 외부의 잠재적 투자자 또는 인수 희망자에게 재단법인의 이사장 및 이사회 구성과 운영권 양도를  위한 것으로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 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재단법인은 현재 수도권 일원에 소재하고 있으며 현장에서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20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년 동안 공원 묘역에 대한 분양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관리를 영위하고 있음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금번 재단법인 매각은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기투자에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 대한 출구전략의 일환이며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, 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향후 미래가치에 대한 평가는 최근 추가 증설되는 내용을 토대로 주관적인 관점에서 분석 제시함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.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 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687978" y="679266"/>
            <a:ext cx="10816045" cy="1306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부제목 2"/>
          <p:cNvSpPr txBox="1">
            <a:spLocks/>
          </p:cNvSpPr>
          <p:nvPr/>
        </p:nvSpPr>
        <p:spPr>
          <a:xfrm>
            <a:off x="879563" y="3810001"/>
            <a:ext cx="10785567" cy="3918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000" b="1" dirty="0">
                <a:solidFill>
                  <a:schemeClr val="bg2">
                    <a:lumMod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재단법인 개요</a:t>
            </a: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857793" y="4201886"/>
            <a:ext cx="10816045" cy="1306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부제목 2"/>
          <p:cNvSpPr txBox="1">
            <a:spLocks/>
          </p:cNvSpPr>
          <p:nvPr/>
        </p:nvSpPr>
        <p:spPr>
          <a:xfrm>
            <a:off x="1214847" y="4689931"/>
            <a:ext cx="1371598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재단법인 명</a:t>
            </a: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2677887" y="4689931"/>
            <a:ext cx="3304902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ㅇㅇ공원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1214847" y="5147135"/>
            <a:ext cx="1371598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 재 지</a:t>
            </a: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2677887" y="5147135"/>
            <a:ext cx="3304902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경기도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북부권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소재</a:t>
            </a: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1214847" y="5630457"/>
            <a:ext cx="1371598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 표 자</a:t>
            </a: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2677887" y="5630457"/>
            <a:ext cx="3304902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 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ㅇ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성</a:t>
            </a: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1214847" y="6115960"/>
            <a:ext cx="1371598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설립 일자</a:t>
            </a: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2677887" y="6115960"/>
            <a:ext cx="3304902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1999. 12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6335491" y="4702989"/>
            <a:ext cx="1371598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법인전환</a:t>
            </a: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7798531" y="4702989"/>
            <a:ext cx="3487778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2005. 6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6335491" y="5181964"/>
            <a:ext cx="1371598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자산총계</a:t>
            </a: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7798531" y="5181964"/>
            <a:ext cx="3487778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1,894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백만원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등기부상 출자금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부제목 2"/>
          <p:cNvSpPr txBox="1">
            <a:spLocks/>
          </p:cNvSpPr>
          <p:nvPr/>
        </p:nvSpPr>
        <p:spPr>
          <a:xfrm>
            <a:off x="6335491" y="5674007"/>
            <a:ext cx="1371598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      종</a:t>
            </a: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7798531" y="5674007"/>
            <a:ext cx="3487778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납골묘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납골당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수목장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</a:t>
            </a:r>
          </a:p>
        </p:txBody>
      </p:sp>
      <p:sp>
        <p:nvSpPr>
          <p:cNvPr id="27" name="부제목 2"/>
          <p:cNvSpPr txBox="1">
            <a:spLocks/>
          </p:cNvSpPr>
          <p:nvPr/>
        </p:nvSpPr>
        <p:spPr>
          <a:xfrm>
            <a:off x="6335491" y="6187805"/>
            <a:ext cx="1371598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사업내역</a:t>
            </a:r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7798531" y="6187805"/>
            <a:ext cx="3487778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봉안시설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자연장지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5CE048C-E8DF-416D-975F-CBE6C4E8FBDB}"/>
              </a:ext>
            </a:extLst>
          </p:cNvPr>
          <p:cNvCxnSpPr>
            <a:cxnSpLocks/>
          </p:cNvCxnSpPr>
          <p:nvPr/>
        </p:nvCxnSpPr>
        <p:spPr>
          <a:xfrm>
            <a:off x="3048000" y="4650740"/>
            <a:ext cx="0" cy="188975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4CB338A-F87F-4855-BA31-7A6F08214724}"/>
              </a:ext>
            </a:extLst>
          </p:cNvPr>
          <p:cNvCxnSpPr>
            <a:cxnSpLocks/>
          </p:cNvCxnSpPr>
          <p:nvPr/>
        </p:nvCxnSpPr>
        <p:spPr>
          <a:xfrm>
            <a:off x="7878358" y="4650740"/>
            <a:ext cx="0" cy="188975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3E68833-D629-481A-A87A-8AFDBF4F31F0}"/>
              </a:ext>
            </a:extLst>
          </p:cNvPr>
          <p:cNvCxnSpPr>
            <a:cxnSpLocks/>
          </p:cNvCxnSpPr>
          <p:nvPr/>
        </p:nvCxnSpPr>
        <p:spPr>
          <a:xfrm>
            <a:off x="879563" y="5081816"/>
            <a:ext cx="482455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773D197-9134-4FB8-B4B2-F091953C8F04}"/>
              </a:ext>
            </a:extLst>
          </p:cNvPr>
          <p:cNvCxnSpPr>
            <a:cxnSpLocks/>
          </p:cNvCxnSpPr>
          <p:nvPr/>
        </p:nvCxnSpPr>
        <p:spPr>
          <a:xfrm>
            <a:off x="879563" y="5539020"/>
            <a:ext cx="482455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FC69E23-C64D-452E-A5F3-3AF601AAFF8A}"/>
              </a:ext>
            </a:extLst>
          </p:cNvPr>
          <p:cNvCxnSpPr>
            <a:cxnSpLocks/>
          </p:cNvCxnSpPr>
          <p:nvPr/>
        </p:nvCxnSpPr>
        <p:spPr>
          <a:xfrm>
            <a:off x="879563" y="6022342"/>
            <a:ext cx="482455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9EE1EC4-454D-4351-8EBB-4C49DB438FF0}"/>
              </a:ext>
            </a:extLst>
          </p:cNvPr>
          <p:cNvCxnSpPr>
            <a:cxnSpLocks/>
          </p:cNvCxnSpPr>
          <p:nvPr/>
        </p:nvCxnSpPr>
        <p:spPr>
          <a:xfrm>
            <a:off x="6260910" y="5081816"/>
            <a:ext cx="482455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A87A690-4ABB-4CF3-A23D-A0EA5F6BB548}"/>
              </a:ext>
            </a:extLst>
          </p:cNvPr>
          <p:cNvCxnSpPr>
            <a:cxnSpLocks/>
          </p:cNvCxnSpPr>
          <p:nvPr/>
        </p:nvCxnSpPr>
        <p:spPr>
          <a:xfrm>
            <a:off x="6260910" y="5539020"/>
            <a:ext cx="482455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6CD3705-9379-49E7-A094-2477CBDB93E5}"/>
              </a:ext>
            </a:extLst>
          </p:cNvPr>
          <p:cNvCxnSpPr>
            <a:cxnSpLocks/>
          </p:cNvCxnSpPr>
          <p:nvPr/>
        </p:nvCxnSpPr>
        <p:spPr>
          <a:xfrm>
            <a:off x="6260910" y="6022342"/>
            <a:ext cx="482455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3603918C-BF07-4CFD-A228-5EC269FE4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644" y="6321295"/>
            <a:ext cx="601524" cy="35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5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87">
            <a:extLst>
              <a:ext uri="{FF2B5EF4-FFF2-40B4-BE49-F238E27FC236}">
                <a16:creationId xmlns:a16="http://schemas.microsoft.com/office/drawing/2014/main" id="{2C7670EE-C3BB-48AB-B40B-3F1A4BC3A82B}"/>
              </a:ext>
            </a:extLst>
          </p:cNvPr>
          <p:cNvSpPr/>
          <p:nvPr/>
        </p:nvSpPr>
        <p:spPr>
          <a:xfrm>
            <a:off x="0" y="4455253"/>
            <a:ext cx="12192000" cy="2414689"/>
          </a:xfrm>
          <a:prstGeom prst="rect">
            <a:avLst/>
          </a:prstGeom>
          <a:solidFill>
            <a:schemeClr val="dk1">
              <a:alpha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3555A87-33F6-4B44-AAB2-0D49E2027653}"/>
              </a:ext>
            </a:extLst>
          </p:cNvPr>
          <p:cNvSpPr/>
          <p:nvPr/>
        </p:nvSpPr>
        <p:spPr>
          <a:xfrm>
            <a:off x="0" y="785946"/>
            <a:ext cx="12192000" cy="2841175"/>
          </a:xfrm>
          <a:prstGeom prst="rect">
            <a:avLst/>
          </a:prstGeom>
          <a:solidFill>
            <a:schemeClr val="dk1">
              <a:alpha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831666" y="209003"/>
            <a:ext cx="10911842" cy="39188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이사회 구성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849086" y="679266"/>
            <a:ext cx="10816045" cy="1306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879564" y="3888375"/>
            <a:ext cx="10785567" cy="3918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재무 요약 현황                                                                                         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857793" y="4345579"/>
            <a:ext cx="10816045" cy="1306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1214848" y="4706984"/>
            <a:ext cx="1428205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구분</a:t>
            </a: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1214847" y="5190314"/>
            <a:ext cx="1428206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1214847" y="5673636"/>
            <a:ext cx="1428206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1319350" y="862107"/>
            <a:ext cx="2246808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      분</a:t>
            </a:r>
          </a:p>
        </p:txBody>
      </p:sp>
      <p:sp>
        <p:nvSpPr>
          <p:cNvPr id="29" name="부제목 2"/>
          <p:cNvSpPr txBox="1">
            <a:spLocks/>
          </p:cNvSpPr>
          <p:nvPr/>
        </p:nvSpPr>
        <p:spPr>
          <a:xfrm>
            <a:off x="3840480" y="862107"/>
            <a:ext cx="2320874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성      명</a:t>
            </a:r>
          </a:p>
        </p:txBody>
      </p:sp>
      <p:sp>
        <p:nvSpPr>
          <p:cNvPr id="30" name="부제목 2"/>
          <p:cNvSpPr txBox="1">
            <a:spLocks/>
          </p:cNvSpPr>
          <p:nvPr/>
        </p:nvSpPr>
        <p:spPr>
          <a:xfrm>
            <a:off x="1319349" y="1406359"/>
            <a:ext cx="2246808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사 장</a:t>
            </a: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3840480" y="1406359"/>
            <a:ext cx="2320874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진  </a:t>
            </a:r>
            <a:r>
              <a:rPr lang="ko-KR" altLang="en-US" sz="1400" dirty="0" err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ㅇ</a:t>
            </a:r>
            <a:r>
              <a:rPr lang="ko-KR" altLang="en-US" sz="1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붕</a:t>
            </a:r>
          </a:p>
        </p:txBody>
      </p:sp>
      <p:sp>
        <p:nvSpPr>
          <p:cNvPr id="32" name="부제목 2"/>
          <p:cNvSpPr txBox="1">
            <a:spLocks/>
          </p:cNvSpPr>
          <p:nvPr/>
        </p:nvSpPr>
        <p:spPr>
          <a:xfrm>
            <a:off x="1319349" y="1830561"/>
            <a:ext cx="2246808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    사</a:t>
            </a:r>
          </a:p>
        </p:txBody>
      </p:sp>
      <p:sp>
        <p:nvSpPr>
          <p:cNvPr id="33" name="부제목 2"/>
          <p:cNvSpPr txBox="1">
            <a:spLocks/>
          </p:cNvSpPr>
          <p:nvPr/>
        </p:nvSpPr>
        <p:spPr>
          <a:xfrm>
            <a:off x="3840480" y="1830561"/>
            <a:ext cx="2320874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곽  </a:t>
            </a:r>
            <a:r>
              <a:rPr lang="ko-KR" altLang="en-US" sz="1400" dirty="0" err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ㅇ</a:t>
            </a:r>
            <a:r>
              <a:rPr lang="ko-KR" altLang="en-US" sz="1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태</a:t>
            </a:r>
          </a:p>
        </p:txBody>
      </p:sp>
      <p:sp>
        <p:nvSpPr>
          <p:cNvPr id="44" name="부제목 2"/>
          <p:cNvSpPr txBox="1">
            <a:spLocks/>
          </p:cNvSpPr>
          <p:nvPr/>
        </p:nvSpPr>
        <p:spPr>
          <a:xfrm>
            <a:off x="6405112" y="862107"/>
            <a:ext cx="2438441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관     계</a:t>
            </a:r>
          </a:p>
        </p:txBody>
      </p:sp>
      <p:sp>
        <p:nvSpPr>
          <p:cNvPr id="45" name="부제목 2"/>
          <p:cNvSpPr txBox="1">
            <a:spLocks/>
          </p:cNvSpPr>
          <p:nvPr/>
        </p:nvSpPr>
        <p:spPr>
          <a:xfrm>
            <a:off x="9026435" y="862107"/>
            <a:ext cx="2155371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출자유무</a:t>
            </a:r>
          </a:p>
        </p:txBody>
      </p:sp>
      <p:sp>
        <p:nvSpPr>
          <p:cNvPr id="46" name="부제목 2"/>
          <p:cNvSpPr txBox="1">
            <a:spLocks/>
          </p:cNvSpPr>
          <p:nvPr/>
        </p:nvSpPr>
        <p:spPr>
          <a:xfrm>
            <a:off x="6405111" y="1406359"/>
            <a:ext cx="2438441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본    인</a:t>
            </a:r>
          </a:p>
        </p:txBody>
      </p:sp>
      <p:sp>
        <p:nvSpPr>
          <p:cNvPr id="47" name="부제목 2"/>
          <p:cNvSpPr txBox="1">
            <a:spLocks/>
          </p:cNvSpPr>
          <p:nvPr/>
        </p:nvSpPr>
        <p:spPr>
          <a:xfrm>
            <a:off x="9026435" y="1406359"/>
            <a:ext cx="2155371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출  자</a:t>
            </a:r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6405111" y="1830561"/>
            <a:ext cx="2438441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타    인</a:t>
            </a:r>
          </a:p>
        </p:txBody>
      </p:sp>
      <p:sp>
        <p:nvSpPr>
          <p:cNvPr id="49" name="부제목 2"/>
          <p:cNvSpPr txBox="1">
            <a:spLocks/>
          </p:cNvSpPr>
          <p:nvPr/>
        </p:nvSpPr>
        <p:spPr>
          <a:xfrm>
            <a:off x="9026435" y="1830561"/>
            <a:ext cx="2155371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출  자</a:t>
            </a:r>
          </a:p>
        </p:txBody>
      </p:sp>
      <p:sp>
        <p:nvSpPr>
          <p:cNvPr id="52" name="부제목 2"/>
          <p:cNvSpPr txBox="1">
            <a:spLocks/>
          </p:cNvSpPr>
          <p:nvPr/>
        </p:nvSpPr>
        <p:spPr>
          <a:xfrm>
            <a:off x="1319349" y="2276896"/>
            <a:ext cx="2246808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    사</a:t>
            </a:r>
          </a:p>
        </p:txBody>
      </p:sp>
      <p:sp>
        <p:nvSpPr>
          <p:cNvPr id="53" name="부제목 2"/>
          <p:cNvSpPr txBox="1">
            <a:spLocks/>
          </p:cNvSpPr>
          <p:nvPr/>
        </p:nvSpPr>
        <p:spPr>
          <a:xfrm>
            <a:off x="3840480" y="2276896"/>
            <a:ext cx="2320874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오  </a:t>
            </a:r>
            <a:r>
              <a:rPr lang="ko-KR" altLang="en-US" sz="1400" dirty="0" err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ㅇ</a:t>
            </a:r>
            <a:r>
              <a:rPr lang="ko-KR" altLang="en-US" sz="1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호</a:t>
            </a: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6405111" y="2276896"/>
            <a:ext cx="2438441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타    인</a:t>
            </a:r>
          </a:p>
        </p:txBody>
      </p:sp>
      <p:sp>
        <p:nvSpPr>
          <p:cNvPr id="55" name="부제목 2"/>
          <p:cNvSpPr txBox="1">
            <a:spLocks/>
          </p:cNvSpPr>
          <p:nvPr/>
        </p:nvSpPr>
        <p:spPr>
          <a:xfrm>
            <a:off x="9026435" y="2276896"/>
            <a:ext cx="2155371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미  출  자</a:t>
            </a:r>
          </a:p>
        </p:txBody>
      </p:sp>
      <p:sp>
        <p:nvSpPr>
          <p:cNvPr id="56" name="부제목 2"/>
          <p:cNvSpPr txBox="1">
            <a:spLocks/>
          </p:cNvSpPr>
          <p:nvPr/>
        </p:nvSpPr>
        <p:spPr>
          <a:xfrm>
            <a:off x="1319349" y="2729029"/>
            <a:ext cx="2246808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    사</a:t>
            </a:r>
          </a:p>
        </p:txBody>
      </p:sp>
      <p:sp>
        <p:nvSpPr>
          <p:cNvPr id="57" name="부제목 2"/>
          <p:cNvSpPr txBox="1">
            <a:spLocks/>
          </p:cNvSpPr>
          <p:nvPr/>
        </p:nvSpPr>
        <p:spPr>
          <a:xfrm>
            <a:off x="3840480" y="2729029"/>
            <a:ext cx="2320874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진  </a:t>
            </a:r>
            <a:r>
              <a:rPr lang="ko-KR" altLang="en-US" sz="1400" dirty="0" err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ㅇ</a:t>
            </a:r>
            <a:r>
              <a:rPr lang="ko-KR" altLang="en-US" sz="1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정</a:t>
            </a:r>
          </a:p>
        </p:txBody>
      </p:sp>
      <p:sp>
        <p:nvSpPr>
          <p:cNvPr id="58" name="부제목 2"/>
          <p:cNvSpPr txBox="1">
            <a:spLocks/>
          </p:cNvSpPr>
          <p:nvPr/>
        </p:nvSpPr>
        <p:spPr>
          <a:xfrm>
            <a:off x="6405111" y="2729029"/>
            <a:ext cx="2438441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타    인</a:t>
            </a:r>
          </a:p>
        </p:txBody>
      </p:sp>
      <p:sp>
        <p:nvSpPr>
          <p:cNvPr id="59" name="부제목 2"/>
          <p:cNvSpPr txBox="1">
            <a:spLocks/>
          </p:cNvSpPr>
          <p:nvPr/>
        </p:nvSpPr>
        <p:spPr>
          <a:xfrm>
            <a:off x="9026435" y="2729029"/>
            <a:ext cx="2155371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미  출  자</a:t>
            </a:r>
          </a:p>
        </p:txBody>
      </p:sp>
      <p:sp>
        <p:nvSpPr>
          <p:cNvPr id="60" name="부제목 2"/>
          <p:cNvSpPr txBox="1">
            <a:spLocks/>
          </p:cNvSpPr>
          <p:nvPr/>
        </p:nvSpPr>
        <p:spPr>
          <a:xfrm>
            <a:off x="1325609" y="3119826"/>
            <a:ext cx="2246808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    사</a:t>
            </a:r>
          </a:p>
        </p:txBody>
      </p:sp>
      <p:sp>
        <p:nvSpPr>
          <p:cNvPr id="61" name="부제목 2"/>
          <p:cNvSpPr txBox="1">
            <a:spLocks/>
          </p:cNvSpPr>
          <p:nvPr/>
        </p:nvSpPr>
        <p:spPr>
          <a:xfrm>
            <a:off x="3840480" y="3119826"/>
            <a:ext cx="2320874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 </a:t>
            </a:r>
            <a:r>
              <a:rPr lang="ko-KR" altLang="en-US" sz="1400" dirty="0" err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ㅇ</a:t>
            </a:r>
            <a:r>
              <a:rPr lang="ko-KR" altLang="en-US" sz="1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호</a:t>
            </a:r>
          </a:p>
        </p:txBody>
      </p:sp>
      <p:sp>
        <p:nvSpPr>
          <p:cNvPr id="62" name="부제목 2"/>
          <p:cNvSpPr txBox="1">
            <a:spLocks/>
          </p:cNvSpPr>
          <p:nvPr/>
        </p:nvSpPr>
        <p:spPr>
          <a:xfrm>
            <a:off x="6405111" y="3119826"/>
            <a:ext cx="2438441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타    인</a:t>
            </a:r>
          </a:p>
        </p:txBody>
      </p:sp>
      <p:sp>
        <p:nvSpPr>
          <p:cNvPr id="63" name="부제목 2"/>
          <p:cNvSpPr txBox="1">
            <a:spLocks/>
          </p:cNvSpPr>
          <p:nvPr/>
        </p:nvSpPr>
        <p:spPr>
          <a:xfrm>
            <a:off x="9026435" y="3119826"/>
            <a:ext cx="2155371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미  출  자</a:t>
            </a:r>
          </a:p>
        </p:txBody>
      </p:sp>
      <p:sp>
        <p:nvSpPr>
          <p:cNvPr id="64" name="부제목 2"/>
          <p:cNvSpPr txBox="1">
            <a:spLocks/>
          </p:cNvSpPr>
          <p:nvPr/>
        </p:nvSpPr>
        <p:spPr>
          <a:xfrm>
            <a:off x="2730142" y="4706988"/>
            <a:ext cx="1428205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자산</a:t>
            </a:r>
          </a:p>
        </p:txBody>
      </p:sp>
      <p:sp>
        <p:nvSpPr>
          <p:cNvPr id="65" name="부제목 2"/>
          <p:cNvSpPr txBox="1">
            <a:spLocks/>
          </p:cNvSpPr>
          <p:nvPr/>
        </p:nvSpPr>
        <p:spPr>
          <a:xfrm>
            <a:off x="4258494" y="4706984"/>
            <a:ext cx="1428205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부채</a:t>
            </a:r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826041" y="4706984"/>
            <a:ext cx="1402082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자본</a:t>
            </a:r>
          </a:p>
        </p:txBody>
      </p:sp>
      <p:sp>
        <p:nvSpPr>
          <p:cNvPr id="67" name="부제목 2"/>
          <p:cNvSpPr txBox="1">
            <a:spLocks/>
          </p:cNvSpPr>
          <p:nvPr/>
        </p:nvSpPr>
        <p:spPr>
          <a:xfrm>
            <a:off x="7354393" y="4706984"/>
            <a:ext cx="1214843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매출액</a:t>
            </a:r>
          </a:p>
        </p:txBody>
      </p:sp>
      <p:sp>
        <p:nvSpPr>
          <p:cNvPr id="68" name="부제목 2"/>
          <p:cNvSpPr txBox="1">
            <a:spLocks/>
          </p:cNvSpPr>
          <p:nvPr/>
        </p:nvSpPr>
        <p:spPr>
          <a:xfrm>
            <a:off x="8712928" y="4706984"/>
            <a:ext cx="1214843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영업이익</a:t>
            </a:r>
          </a:p>
        </p:txBody>
      </p:sp>
      <p:sp>
        <p:nvSpPr>
          <p:cNvPr id="69" name="부제목 2"/>
          <p:cNvSpPr txBox="1">
            <a:spLocks/>
          </p:cNvSpPr>
          <p:nvPr/>
        </p:nvSpPr>
        <p:spPr>
          <a:xfrm>
            <a:off x="10058401" y="4706984"/>
            <a:ext cx="1214843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당기순이익</a:t>
            </a:r>
          </a:p>
        </p:txBody>
      </p:sp>
      <p:sp>
        <p:nvSpPr>
          <p:cNvPr id="70" name="부제목 2"/>
          <p:cNvSpPr txBox="1">
            <a:spLocks/>
          </p:cNvSpPr>
          <p:nvPr/>
        </p:nvSpPr>
        <p:spPr>
          <a:xfrm>
            <a:off x="2721431" y="5203377"/>
            <a:ext cx="1428205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6,019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부제목 2"/>
          <p:cNvSpPr txBox="1">
            <a:spLocks/>
          </p:cNvSpPr>
          <p:nvPr/>
        </p:nvSpPr>
        <p:spPr>
          <a:xfrm>
            <a:off x="4249783" y="5203373"/>
            <a:ext cx="1428205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6,109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2" name="부제목 2"/>
          <p:cNvSpPr txBox="1">
            <a:spLocks/>
          </p:cNvSpPr>
          <p:nvPr/>
        </p:nvSpPr>
        <p:spPr>
          <a:xfrm>
            <a:off x="5817330" y="5203373"/>
            <a:ext cx="1402082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△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89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3" name="부제목 2"/>
          <p:cNvSpPr txBox="1">
            <a:spLocks/>
          </p:cNvSpPr>
          <p:nvPr/>
        </p:nvSpPr>
        <p:spPr>
          <a:xfrm>
            <a:off x="7345682" y="5203373"/>
            <a:ext cx="1214843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2,604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부제목 2"/>
          <p:cNvSpPr txBox="1">
            <a:spLocks/>
          </p:cNvSpPr>
          <p:nvPr/>
        </p:nvSpPr>
        <p:spPr>
          <a:xfrm>
            <a:off x="8704217" y="5203373"/>
            <a:ext cx="1214843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973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부제목 2"/>
          <p:cNvSpPr txBox="1">
            <a:spLocks/>
          </p:cNvSpPr>
          <p:nvPr/>
        </p:nvSpPr>
        <p:spPr>
          <a:xfrm>
            <a:off x="10049690" y="5203373"/>
            <a:ext cx="1214843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276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부제목 2"/>
          <p:cNvSpPr txBox="1">
            <a:spLocks/>
          </p:cNvSpPr>
          <p:nvPr/>
        </p:nvSpPr>
        <p:spPr>
          <a:xfrm>
            <a:off x="2730142" y="5677994"/>
            <a:ext cx="1428205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6,805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7" name="부제목 2"/>
          <p:cNvSpPr txBox="1">
            <a:spLocks/>
          </p:cNvSpPr>
          <p:nvPr/>
        </p:nvSpPr>
        <p:spPr>
          <a:xfrm>
            <a:off x="4258494" y="5677990"/>
            <a:ext cx="1428205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7,171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8" name="부제목 2"/>
          <p:cNvSpPr txBox="1">
            <a:spLocks/>
          </p:cNvSpPr>
          <p:nvPr/>
        </p:nvSpPr>
        <p:spPr>
          <a:xfrm>
            <a:off x="5826041" y="5677990"/>
            <a:ext cx="1402082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△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365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9" name="부제목 2"/>
          <p:cNvSpPr txBox="1">
            <a:spLocks/>
          </p:cNvSpPr>
          <p:nvPr/>
        </p:nvSpPr>
        <p:spPr>
          <a:xfrm>
            <a:off x="7354393" y="5677990"/>
            <a:ext cx="1214843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1,926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0" name="부제목 2"/>
          <p:cNvSpPr txBox="1">
            <a:spLocks/>
          </p:cNvSpPr>
          <p:nvPr/>
        </p:nvSpPr>
        <p:spPr>
          <a:xfrm>
            <a:off x="8712928" y="5677990"/>
            <a:ext cx="1214843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534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1" name="부제목 2"/>
          <p:cNvSpPr txBox="1">
            <a:spLocks/>
          </p:cNvSpPr>
          <p:nvPr/>
        </p:nvSpPr>
        <p:spPr>
          <a:xfrm>
            <a:off x="10058401" y="5677990"/>
            <a:ext cx="1214843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549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2" name="부제목 2"/>
          <p:cNvSpPr txBox="1">
            <a:spLocks/>
          </p:cNvSpPr>
          <p:nvPr/>
        </p:nvSpPr>
        <p:spPr>
          <a:xfrm>
            <a:off x="10866665" y="4814481"/>
            <a:ext cx="1364524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9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단위</a:t>
            </a:r>
            <a:r>
              <a:rPr lang="en-US" altLang="ko-KR" sz="9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9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백만원</a:t>
            </a:r>
            <a:r>
              <a:rPr lang="en-US" altLang="ko-KR" sz="9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6091E1D1-4CBA-45B9-A652-0329ABC8FD9E}"/>
              </a:ext>
            </a:extLst>
          </p:cNvPr>
          <p:cNvCxnSpPr>
            <a:cxnSpLocks/>
          </p:cNvCxnSpPr>
          <p:nvPr/>
        </p:nvCxnSpPr>
        <p:spPr>
          <a:xfrm>
            <a:off x="1429836" y="1319311"/>
            <a:ext cx="966842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02EB187B-8306-46CE-AEB2-B8E6D56DBA6E}"/>
              </a:ext>
            </a:extLst>
          </p:cNvPr>
          <p:cNvCxnSpPr>
            <a:cxnSpLocks/>
          </p:cNvCxnSpPr>
          <p:nvPr/>
        </p:nvCxnSpPr>
        <p:spPr>
          <a:xfrm>
            <a:off x="1429836" y="5098869"/>
            <a:ext cx="966842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그림 8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68FD6890-54EB-44BA-81DE-47DBD376A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644" y="6321295"/>
            <a:ext cx="601524" cy="35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50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86BBD352-D730-4947-B65C-367A63F1AFF2}"/>
              </a:ext>
            </a:extLst>
          </p:cNvPr>
          <p:cNvSpPr/>
          <p:nvPr/>
        </p:nvSpPr>
        <p:spPr>
          <a:xfrm>
            <a:off x="0" y="785946"/>
            <a:ext cx="12192000" cy="6072054"/>
          </a:xfrm>
          <a:prstGeom prst="rect">
            <a:avLst/>
          </a:prstGeom>
          <a:solidFill>
            <a:schemeClr val="dk1">
              <a:alpha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831666" y="209003"/>
            <a:ext cx="10911842" cy="39188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손익계산서 요약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849086" y="679266"/>
            <a:ext cx="10816045" cy="1306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/>
        </p:nvSpPr>
        <p:spPr>
          <a:xfrm>
            <a:off x="1672047" y="1097241"/>
            <a:ext cx="2468738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1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과      목</a:t>
            </a: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4428314" y="1097241"/>
            <a:ext cx="1831600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1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1672046" y="1606697"/>
            <a:ext cx="2468738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1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매출액</a:t>
            </a: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4428314" y="1606697"/>
            <a:ext cx="1831600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1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2,604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672046" y="2129208"/>
            <a:ext cx="2468738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1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매출총손익</a:t>
            </a:r>
            <a:endParaRPr lang="ko-KR" altLang="en-US" sz="16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4428314" y="2129208"/>
            <a:ext cx="1831600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1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1,802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527282" y="1097241"/>
            <a:ext cx="1924382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1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6527281" y="1606697"/>
            <a:ext cx="1924382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1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1,926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6527281" y="2129208"/>
            <a:ext cx="1924382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1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1,436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1672046" y="2664793"/>
            <a:ext cx="2468738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1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판매비와</a:t>
            </a:r>
            <a:r>
              <a:rPr lang="ko-KR" altLang="en-US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관리비</a:t>
            </a: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4428314" y="2664793"/>
            <a:ext cx="1831600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1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829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6527281" y="2664793"/>
            <a:ext cx="1924382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1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902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1672046" y="3187305"/>
            <a:ext cx="2468738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1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영업이익</a:t>
            </a: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4428314" y="3187305"/>
            <a:ext cx="1831600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1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972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부제목 2"/>
          <p:cNvSpPr txBox="1">
            <a:spLocks/>
          </p:cNvSpPr>
          <p:nvPr/>
        </p:nvSpPr>
        <p:spPr>
          <a:xfrm>
            <a:off x="6527281" y="3187305"/>
            <a:ext cx="1924382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1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534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부제목 2"/>
          <p:cNvSpPr txBox="1">
            <a:spLocks/>
          </p:cNvSpPr>
          <p:nvPr/>
        </p:nvSpPr>
        <p:spPr>
          <a:xfrm>
            <a:off x="1672046" y="3722890"/>
            <a:ext cx="2468738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1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영업외수익</a:t>
            </a:r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4428314" y="3722890"/>
            <a:ext cx="1831600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1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부제목 2"/>
          <p:cNvSpPr txBox="1">
            <a:spLocks/>
          </p:cNvSpPr>
          <p:nvPr/>
        </p:nvSpPr>
        <p:spPr>
          <a:xfrm>
            <a:off x="6527281" y="3722890"/>
            <a:ext cx="1924382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1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155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1672046" y="4258460"/>
            <a:ext cx="2468738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1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영업외비용</a:t>
            </a:r>
          </a:p>
        </p:txBody>
      </p:sp>
      <p:sp>
        <p:nvSpPr>
          <p:cNvPr id="32" name="부제목 2"/>
          <p:cNvSpPr txBox="1">
            <a:spLocks/>
          </p:cNvSpPr>
          <p:nvPr/>
        </p:nvSpPr>
        <p:spPr>
          <a:xfrm>
            <a:off x="4428314" y="4258460"/>
            <a:ext cx="1831600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1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642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부제목 2"/>
          <p:cNvSpPr txBox="1">
            <a:spLocks/>
          </p:cNvSpPr>
          <p:nvPr/>
        </p:nvSpPr>
        <p:spPr>
          <a:xfrm>
            <a:off x="6527281" y="4258460"/>
            <a:ext cx="1924382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부제목 2"/>
          <p:cNvSpPr txBox="1">
            <a:spLocks/>
          </p:cNvSpPr>
          <p:nvPr/>
        </p:nvSpPr>
        <p:spPr>
          <a:xfrm>
            <a:off x="1672046" y="4807118"/>
            <a:ext cx="2468738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1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세전순손익</a:t>
            </a:r>
            <a:endParaRPr lang="ko-KR" altLang="en-US" sz="16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5" name="부제목 2"/>
          <p:cNvSpPr txBox="1">
            <a:spLocks/>
          </p:cNvSpPr>
          <p:nvPr/>
        </p:nvSpPr>
        <p:spPr>
          <a:xfrm>
            <a:off x="4428314" y="4807118"/>
            <a:ext cx="1831600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1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332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부제목 2"/>
          <p:cNvSpPr txBox="1">
            <a:spLocks/>
          </p:cNvSpPr>
          <p:nvPr/>
        </p:nvSpPr>
        <p:spPr>
          <a:xfrm>
            <a:off x="6527281" y="4807118"/>
            <a:ext cx="1924382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680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1672046" y="5355735"/>
            <a:ext cx="2468738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1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법인세비용</a:t>
            </a: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4428314" y="5355735"/>
            <a:ext cx="1831600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1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56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부제목 2"/>
          <p:cNvSpPr txBox="1">
            <a:spLocks/>
          </p:cNvSpPr>
          <p:nvPr/>
        </p:nvSpPr>
        <p:spPr>
          <a:xfrm>
            <a:off x="6527281" y="5355735"/>
            <a:ext cx="1924382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1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131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부제목 2"/>
          <p:cNvSpPr txBox="1">
            <a:spLocks/>
          </p:cNvSpPr>
          <p:nvPr/>
        </p:nvSpPr>
        <p:spPr>
          <a:xfrm>
            <a:off x="1672046" y="5917484"/>
            <a:ext cx="2468738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1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당기순이익</a:t>
            </a:r>
            <a:endParaRPr lang="ko-KR" altLang="en-US" sz="16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>
          <a:xfrm>
            <a:off x="4428314" y="5917484"/>
            <a:ext cx="1831600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1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276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부제목 2"/>
          <p:cNvSpPr txBox="1">
            <a:spLocks/>
          </p:cNvSpPr>
          <p:nvPr/>
        </p:nvSpPr>
        <p:spPr>
          <a:xfrm>
            <a:off x="6527281" y="5917484"/>
            <a:ext cx="1924382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1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549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부제목 2"/>
          <p:cNvSpPr txBox="1">
            <a:spLocks/>
          </p:cNvSpPr>
          <p:nvPr/>
        </p:nvSpPr>
        <p:spPr>
          <a:xfrm>
            <a:off x="9476935" y="838219"/>
            <a:ext cx="1364524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단위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백만원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부제목 2"/>
          <p:cNvSpPr txBox="1">
            <a:spLocks/>
          </p:cNvSpPr>
          <p:nvPr/>
        </p:nvSpPr>
        <p:spPr>
          <a:xfrm>
            <a:off x="8782805" y="1105948"/>
            <a:ext cx="1924382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1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부제목 2"/>
          <p:cNvSpPr txBox="1">
            <a:spLocks/>
          </p:cNvSpPr>
          <p:nvPr/>
        </p:nvSpPr>
        <p:spPr>
          <a:xfrm>
            <a:off x="8782804" y="1615404"/>
            <a:ext cx="1924382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1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2,557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부제목 2"/>
          <p:cNvSpPr txBox="1">
            <a:spLocks/>
          </p:cNvSpPr>
          <p:nvPr/>
        </p:nvSpPr>
        <p:spPr>
          <a:xfrm>
            <a:off x="8782804" y="2137915"/>
            <a:ext cx="1924382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1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2,273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부제목 2"/>
          <p:cNvSpPr txBox="1">
            <a:spLocks/>
          </p:cNvSpPr>
          <p:nvPr/>
        </p:nvSpPr>
        <p:spPr>
          <a:xfrm>
            <a:off x="8782804" y="2673500"/>
            <a:ext cx="1924382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1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1,974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8782804" y="3196012"/>
            <a:ext cx="1924382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1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298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부제목 2"/>
          <p:cNvSpPr txBox="1">
            <a:spLocks/>
          </p:cNvSpPr>
          <p:nvPr/>
        </p:nvSpPr>
        <p:spPr>
          <a:xfrm>
            <a:off x="8782804" y="3731597"/>
            <a:ext cx="1924382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1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128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8782804" y="4267167"/>
            <a:ext cx="1924382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169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부제목 2"/>
          <p:cNvSpPr txBox="1">
            <a:spLocks/>
          </p:cNvSpPr>
          <p:nvPr/>
        </p:nvSpPr>
        <p:spPr>
          <a:xfrm>
            <a:off x="8782804" y="4815825"/>
            <a:ext cx="1924382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256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부제목 2"/>
          <p:cNvSpPr txBox="1">
            <a:spLocks/>
          </p:cNvSpPr>
          <p:nvPr/>
        </p:nvSpPr>
        <p:spPr>
          <a:xfrm>
            <a:off x="8782804" y="5364442"/>
            <a:ext cx="1924382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1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207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부제목 2"/>
          <p:cNvSpPr txBox="1">
            <a:spLocks/>
          </p:cNvSpPr>
          <p:nvPr/>
        </p:nvSpPr>
        <p:spPr>
          <a:xfrm>
            <a:off x="8782804" y="5926191"/>
            <a:ext cx="1924382" cy="3788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1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49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3EE6508-5796-4799-AD5E-4D33B2D37D58}"/>
              </a:ext>
            </a:extLst>
          </p:cNvPr>
          <p:cNvCxnSpPr/>
          <p:nvPr/>
        </p:nvCxnSpPr>
        <p:spPr>
          <a:xfrm>
            <a:off x="4238625" y="1097241"/>
            <a:ext cx="0" cy="534165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1200D186-D61E-4AD2-8EF1-0B6A93CC9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644" y="6321295"/>
            <a:ext cx="601524" cy="35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8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08BCC023-5F7D-4159-A580-A7345DFFA20E}"/>
              </a:ext>
            </a:extLst>
          </p:cNvPr>
          <p:cNvSpPr/>
          <p:nvPr/>
        </p:nvSpPr>
        <p:spPr>
          <a:xfrm>
            <a:off x="0" y="785946"/>
            <a:ext cx="12192000" cy="6072054"/>
          </a:xfrm>
          <a:prstGeom prst="rect">
            <a:avLst/>
          </a:prstGeom>
          <a:solidFill>
            <a:schemeClr val="dk1">
              <a:alpha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831666" y="209003"/>
            <a:ext cx="10911842" cy="39188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공원 </a:t>
            </a:r>
            <a:r>
              <a:rPr lang="ko-KR" altLang="en-US" sz="20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규모내역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793999" y="679266"/>
            <a:ext cx="10816045" cy="1306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부제목 2"/>
          <p:cNvSpPr txBox="1">
            <a:spLocks/>
          </p:cNvSpPr>
          <p:nvPr/>
        </p:nvSpPr>
        <p:spPr>
          <a:xfrm>
            <a:off x="1209450" y="1352726"/>
            <a:ext cx="1428205" cy="83601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   분</a:t>
            </a: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209449" y="2280196"/>
            <a:ext cx="1428206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허가</a:t>
            </a: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209449" y="2763518"/>
            <a:ext cx="1428206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허가</a:t>
            </a: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4253096" y="1352726"/>
            <a:ext cx="2225255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봉안묘</a:t>
            </a: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6565227" y="1352726"/>
            <a:ext cx="2235074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추모단</a:t>
            </a:r>
            <a:endParaRPr lang="ko-KR" altLang="en-US" sz="16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2716033" y="2293259"/>
            <a:ext cx="1428205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29,996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4244385" y="2293255"/>
            <a:ext cx="1073357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2,292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5420043" y="2293255"/>
            <a:ext cx="1053724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45,467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부제목 2"/>
          <p:cNvSpPr txBox="1">
            <a:spLocks/>
          </p:cNvSpPr>
          <p:nvPr/>
        </p:nvSpPr>
        <p:spPr>
          <a:xfrm>
            <a:off x="2724744" y="2767876"/>
            <a:ext cx="1428205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8,990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4253096" y="2767872"/>
            <a:ext cx="1073357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946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부제목 2"/>
          <p:cNvSpPr txBox="1">
            <a:spLocks/>
          </p:cNvSpPr>
          <p:nvPr/>
        </p:nvSpPr>
        <p:spPr>
          <a:xfrm>
            <a:off x="5428754" y="2767872"/>
            <a:ext cx="1053724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19,428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2860241" y="290179"/>
            <a:ext cx="3710384" cy="261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- 1 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허가 및 운영 현황</a:t>
            </a:r>
          </a:p>
        </p:txBody>
      </p:sp>
      <p:sp>
        <p:nvSpPr>
          <p:cNvPr id="32" name="부제목 2"/>
          <p:cNvSpPr txBox="1">
            <a:spLocks/>
          </p:cNvSpPr>
          <p:nvPr/>
        </p:nvSpPr>
        <p:spPr>
          <a:xfrm>
            <a:off x="6569581" y="2293245"/>
            <a:ext cx="1073357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528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부제목 2"/>
          <p:cNvSpPr txBox="1">
            <a:spLocks/>
          </p:cNvSpPr>
          <p:nvPr/>
        </p:nvSpPr>
        <p:spPr>
          <a:xfrm>
            <a:off x="7758301" y="2293245"/>
            <a:ext cx="1053724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1,056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부제목 2"/>
          <p:cNvSpPr txBox="1">
            <a:spLocks/>
          </p:cNvSpPr>
          <p:nvPr/>
        </p:nvSpPr>
        <p:spPr>
          <a:xfrm>
            <a:off x="6578292" y="2767862"/>
            <a:ext cx="1073357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부제목 2"/>
          <p:cNvSpPr txBox="1">
            <a:spLocks/>
          </p:cNvSpPr>
          <p:nvPr/>
        </p:nvSpPr>
        <p:spPr>
          <a:xfrm>
            <a:off x="7767012" y="2767862"/>
            <a:ext cx="1053724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부제목 2"/>
          <p:cNvSpPr txBox="1">
            <a:spLocks/>
          </p:cNvSpPr>
          <p:nvPr/>
        </p:nvSpPr>
        <p:spPr>
          <a:xfrm>
            <a:off x="8914321" y="1352726"/>
            <a:ext cx="2235074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소계</a:t>
            </a: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8918675" y="2293245"/>
            <a:ext cx="1073357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2,820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10107395" y="2293245"/>
            <a:ext cx="1053724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46,523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부제목 2"/>
          <p:cNvSpPr txBox="1">
            <a:spLocks/>
          </p:cNvSpPr>
          <p:nvPr/>
        </p:nvSpPr>
        <p:spPr>
          <a:xfrm>
            <a:off x="8927386" y="2767862"/>
            <a:ext cx="1073357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946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부제목 2"/>
          <p:cNvSpPr txBox="1">
            <a:spLocks/>
          </p:cNvSpPr>
          <p:nvPr/>
        </p:nvSpPr>
        <p:spPr>
          <a:xfrm>
            <a:off x="10116106" y="2767862"/>
            <a:ext cx="1053724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19,428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부제목 2"/>
          <p:cNvSpPr txBox="1">
            <a:spLocks/>
          </p:cNvSpPr>
          <p:nvPr/>
        </p:nvSpPr>
        <p:spPr>
          <a:xfrm>
            <a:off x="4248740" y="1796864"/>
            <a:ext cx="1073357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기수</a:t>
            </a:r>
          </a:p>
        </p:txBody>
      </p:sp>
      <p:sp>
        <p:nvSpPr>
          <p:cNvPr id="44" name="부제목 2"/>
          <p:cNvSpPr txBox="1">
            <a:spLocks/>
          </p:cNvSpPr>
          <p:nvPr/>
        </p:nvSpPr>
        <p:spPr>
          <a:xfrm>
            <a:off x="5424398" y="1796864"/>
            <a:ext cx="1053724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구수</a:t>
            </a:r>
          </a:p>
        </p:txBody>
      </p:sp>
      <p:sp>
        <p:nvSpPr>
          <p:cNvPr id="45" name="부제목 2"/>
          <p:cNvSpPr txBox="1">
            <a:spLocks/>
          </p:cNvSpPr>
          <p:nvPr/>
        </p:nvSpPr>
        <p:spPr>
          <a:xfrm>
            <a:off x="6573936" y="1796854"/>
            <a:ext cx="1073357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기수</a:t>
            </a:r>
          </a:p>
        </p:txBody>
      </p:sp>
      <p:sp>
        <p:nvSpPr>
          <p:cNvPr id="46" name="부제목 2"/>
          <p:cNvSpPr txBox="1">
            <a:spLocks/>
          </p:cNvSpPr>
          <p:nvPr/>
        </p:nvSpPr>
        <p:spPr>
          <a:xfrm>
            <a:off x="7762656" y="1796854"/>
            <a:ext cx="1053724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구수</a:t>
            </a:r>
          </a:p>
        </p:txBody>
      </p:sp>
      <p:sp>
        <p:nvSpPr>
          <p:cNvPr id="47" name="부제목 2"/>
          <p:cNvSpPr txBox="1">
            <a:spLocks/>
          </p:cNvSpPr>
          <p:nvPr/>
        </p:nvSpPr>
        <p:spPr>
          <a:xfrm>
            <a:off x="8923030" y="1796854"/>
            <a:ext cx="1073357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기수</a:t>
            </a:r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10111750" y="1796854"/>
            <a:ext cx="1053724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구수</a:t>
            </a:r>
          </a:p>
        </p:txBody>
      </p:sp>
      <p:sp>
        <p:nvSpPr>
          <p:cNvPr id="49" name="부제목 2"/>
          <p:cNvSpPr txBox="1">
            <a:spLocks/>
          </p:cNvSpPr>
          <p:nvPr/>
        </p:nvSpPr>
        <p:spPr>
          <a:xfrm>
            <a:off x="1209449" y="3242513"/>
            <a:ext cx="1428206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허가</a:t>
            </a: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2724744" y="3246871"/>
            <a:ext cx="1428205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7,491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부제목 2"/>
          <p:cNvSpPr txBox="1">
            <a:spLocks/>
          </p:cNvSpPr>
          <p:nvPr/>
        </p:nvSpPr>
        <p:spPr>
          <a:xfrm>
            <a:off x="4253096" y="3246867"/>
            <a:ext cx="1073357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1,051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부제목 2"/>
          <p:cNvSpPr txBox="1">
            <a:spLocks/>
          </p:cNvSpPr>
          <p:nvPr/>
        </p:nvSpPr>
        <p:spPr>
          <a:xfrm>
            <a:off x="5428754" y="3246867"/>
            <a:ext cx="1053724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11,724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부제목 2"/>
          <p:cNvSpPr txBox="1">
            <a:spLocks/>
          </p:cNvSpPr>
          <p:nvPr/>
        </p:nvSpPr>
        <p:spPr>
          <a:xfrm>
            <a:off x="6578292" y="3246857"/>
            <a:ext cx="1073357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7767012" y="3246857"/>
            <a:ext cx="1053724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부제목 2"/>
          <p:cNvSpPr txBox="1">
            <a:spLocks/>
          </p:cNvSpPr>
          <p:nvPr/>
        </p:nvSpPr>
        <p:spPr>
          <a:xfrm>
            <a:off x="8927386" y="3246857"/>
            <a:ext cx="1073357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1,051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부제목 2"/>
          <p:cNvSpPr txBox="1">
            <a:spLocks/>
          </p:cNvSpPr>
          <p:nvPr/>
        </p:nvSpPr>
        <p:spPr>
          <a:xfrm>
            <a:off x="10116106" y="3246857"/>
            <a:ext cx="1053724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11,724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부제목 2"/>
          <p:cNvSpPr txBox="1">
            <a:spLocks/>
          </p:cNvSpPr>
          <p:nvPr/>
        </p:nvSpPr>
        <p:spPr>
          <a:xfrm>
            <a:off x="1209449" y="3771806"/>
            <a:ext cx="1428206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</a:t>
            </a:r>
          </a:p>
        </p:txBody>
      </p:sp>
      <p:sp>
        <p:nvSpPr>
          <p:cNvPr id="58" name="부제목 2"/>
          <p:cNvSpPr txBox="1">
            <a:spLocks/>
          </p:cNvSpPr>
          <p:nvPr/>
        </p:nvSpPr>
        <p:spPr>
          <a:xfrm>
            <a:off x="2724744" y="3776164"/>
            <a:ext cx="1428205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46,477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부제목 2"/>
          <p:cNvSpPr txBox="1">
            <a:spLocks/>
          </p:cNvSpPr>
          <p:nvPr/>
        </p:nvSpPr>
        <p:spPr>
          <a:xfrm>
            <a:off x="4253096" y="3776160"/>
            <a:ext cx="1073357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4,289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부제목 2"/>
          <p:cNvSpPr txBox="1">
            <a:spLocks/>
          </p:cNvSpPr>
          <p:nvPr/>
        </p:nvSpPr>
        <p:spPr>
          <a:xfrm>
            <a:off x="5428754" y="3776160"/>
            <a:ext cx="1053724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76,619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부제목 2"/>
          <p:cNvSpPr txBox="1">
            <a:spLocks/>
          </p:cNvSpPr>
          <p:nvPr/>
        </p:nvSpPr>
        <p:spPr>
          <a:xfrm>
            <a:off x="6578292" y="3776150"/>
            <a:ext cx="1073357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528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부제목 2"/>
          <p:cNvSpPr txBox="1">
            <a:spLocks/>
          </p:cNvSpPr>
          <p:nvPr/>
        </p:nvSpPr>
        <p:spPr>
          <a:xfrm>
            <a:off x="7767012" y="3776150"/>
            <a:ext cx="1053724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1,056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부제목 2"/>
          <p:cNvSpPr txBox="1">
            <a:spLocks/>
          </p:cNvSpPr>
          <p:nvPr/>
        </p:nvSpPr>
        <p:spPr>
          <a:xfrm>
            <a:off x="8927386" y="3776150"/>
            <a:ext cx="1073357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4,817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부제목 2"/>
          <p:cNvSpPr txBox="1">
            <a:spLocks/>
          </p:cNvSpPr>
          <p:nvPr/>
        </p:nvSpPr>
        <p:spPr>
          <a:xfrm>
            <a:off x="10116106" y="3776150"/>
            <a:ext cx="1053724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77,675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부제목 2"/>
          <p:cNvSpPr txBox="1">
            <a:spLocks/>
          </p:cNvSpPr>
          <p:nvPr/>
        </p:nvSpPr>
        <p:spPr>
          <a:xfrm>
            <a:off x="1209448" y="950823"/>
            <a:ext cx="1867987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&lt;</a:t>
            </a:r>
            <a:r>
              <a:rPr lang="ko-KR" altLang="en-US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허가 내역</a:t>
            </a:r>
            <a:r>
              <a:rPr lang="en-US" altLang="ko-KR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</a:t>
            </a:r>
            <a:endParaRPr lang="ko-KR" altLang="en-US" sz="16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1209449" y="4671770"/>
            <a:ext cx="1867987" cy="3918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&lt;</a:t>
            </a:r>
            <a:r>
              <a:rPr lang="ko-KR" altLang="en-US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운영 분양 내역</a:t>
            </a:r>
            <a:r>
              <a:rPr lang="en-US" altLang="ko-KR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</a:t>
            </a:r>
            <a:endParaRPr lang="ko-KR" altLang="en-US" sz="16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7" name="부제목 2"/>
          <p:cNvSpPr txBox="1">
            <a:spLocks/>
          </p:cNvSpPr>
          <p:nvPr/>
        </p:nvSpPr>
        <p:spPr>
          <a:xfrm>
            <a:off x="3826099" y="5237574"/>
            <a:ext cx="2320835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 총 기수</a:t>
            </a:r>
          </a:p>
        </p:txBody>
      </p:sp>
      <p:sp>
        <p:nvSpPr>
          <p:cNvPr id="68" name="부제목 2"/>
          <p:cNvSpPr txBox="1">
            <a:spLocks/>
          </p:cNvSpPr>
          <p:nvPr/>
        </p:nvSpPr>
        <p:spPr>
          <a:xfrm>
            <a:off x="6360305" y="5237574"/>
            <a:ext cx="2316473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기분양기수</a:t>
            </a:r>
            <a:endParaRPr lang="ko-KR" altLang="en-US" sz="16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부제목 2"/>
          <p:cNvSpPr txBox="1">
            <a:spLocks/>
          </p:cNvSpPr>
          <p:nvPr/>
        </p:nvSpPr>
        <p:spPr>
          <a:xfrm>
            <a:off x="8868379" y="5237574"/>
            <a:ext cx="2316473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미분양기수</a:t>
            </a:r>
            <a:endParaRPr lang="ko-KR" altLang="en-US" sz="16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0" name="부제목 2"/>
          <p:cNvSpPr txBox="1">
            <a:spLocks/>
          </p:cNvSpPr>
          <p:nvPr/>
        </p:nvSpPr>
        <p:spPr>
          <a:xfrm>
            <a:off x="3830460" y="5699034"/>
            <a:ext cx="1123404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5,003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부제목 2"/>
          <p:cNvSpPr txBox="1">
            <a:spLocks/>
          </p:cNvSpPr>
          <p:nvPr/>
        </p:nvSpPr>
        <p:spPr>
          <a:xfrm>
            <a:off x="1276040" y="5237574"/>
            <a:ext cx="2336688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    분</a:t>
            </a:r>
          </a:p>
        </p:txBody>
      </p:sp>
      <p:sp>
        <p:nvSpPr>
          <p:cNvPr id="75" name="부제목 2"/>
          <p:cNvSpPr txBox="1">
            <a:spLocks/>
          </p:cNvSpPr>
          <p:nvPr/>
        </p:nvSpPr>
        <p:spPr>
          <a:xfrm>
            <a:off x="1257073" y="5699034"/>
            <a:ext cx="2361183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   역</a:t>
            </a:r>
          </a:p>
        </p:txBody>
      </p:sp>
      <p:sp>
        <p:nvSpPr>
          <p:cNvPr id="76" name="부제목 2"/>
          <p:cNvSpPr txBox="1">
            <a:spLocks/>
          </p:cNvSpPr>
          <p:nvPr/>
        </p:nvSpPr>
        <p:spPr>
          <a:xfrm>
            <a:off x="5023530" y="5699034"/>
            <a:ext cx="1123404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1,356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</a:t>
            </a:r>
          </a:p>
        </p:txBody>
      </p:sp>
      <p:sp>
        <p:nvSpPr>
          <p:cNvPr id="77" name="부제목 2"/>
          <p:cNvSpPr txBox="1">
            <a:spLocks/>
          </p:cNvSpPr>
          <p:nvPr/>
        </p:nvSpPr>
        <p:spPr>
          <a:xfrm>
            <a:off x="6360305" y="5699034"/>
            <a:ext cx="1123404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4,069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8" name="부제목 2"/>
          <p:cNvSpPr txBox="1">
            <a:spLocks/>
          </p:cNvSpPr>
          <p:nvPr/>
        </p:nvSpPr>
        <p:spPr>
          <a:xfrm>
            <a:off x="7553375" y="5699034"/>
            <a:ext cx="1123404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1,146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</a:t>
            </a:r>
          </a:p>
        </p:txBody>
      </p:sp>
      <p:sp>
        <p:nvSpPr>
          <p:cNvPr id="79" name="부제목 2"/>
          <p:cNvSpPr txBox="1">
            <a:spLocks/>
          </p:cNvSpPr>
          <p:nvPr/>
        </p:nvSpPr>
        <p:spPr>
          <a:xfrm>
            <a:off x="8983991" y="5699034"/>
            <a:ext cx="1123404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934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0" name="부제목 2"/>
          <p:cNvSpPr txBox="1">
            <a:spLocks/>
          </p:cNvSpPr>
          <p:nvPr/>
        </p:nvSpPr>
        <p:spPr>
          <a:xfrm>
            <a:off x="10061449" y="5699034"/>
            <a:ext cx="1123404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210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</a:t>
            </a:r>
          </a:p>
        </p:txBody>
      </p:sp>
      <p:sp>
        <p:nvSpPr>
          <p:cNvPr id="71" name="부제목 2"/>
          <p:cNvSpPr txBox="1">
            <a:spLocks/>
          </p:cNvSpPr>
          <p:nvPr/>
        </p:nvSpPr>
        <p:spPr>
          <a:xfrm>
            <a:off x="2733450" y="1352726"/>
            <a:ext cx="1428205" cy="83601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토지면적</a:t>
            </a: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㎡</a:t>
            </a: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6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C19C055-AC23-495F-8167-8BC6F0786800}"/>
              </a:ext>
            </a:extLst>
          </p:cNvPr>
          <p:cNvSpPr/>
          <p:nvPr/>
        </p:nvSpPr>
        <p:spPr>
          <a:xfrm>
            <a:off x="1228415" y="5063655"/>
            <a:ext cx="10043787" cy="1233367"/>
          </a:xfrm>
          <a:prstGeom prst="rect">
            <a:avLst/>
          </a:prstGeom>
          <a:noFill/>
          <a:ln w="38100"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BD53BD1-F373-406F-8E5D-849CDCF0B6D1}"/>
              </a:ext>
            </a:extLst>
          </p:cNvPr>
          <p:cNvCxnSpPr>
            <a:cxnSpLocks/>
          </p:cNvCxnSpPr>
          <p:nvPr/>
        </p:nvCxnSpPr>
        <p:spPr>
          <a:xfrm>
            <a:off x="1343160" y="2165866"/>
            <a:ext cx="970651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5778B52E-5F2E-4399-B6B6-FA3329C20DE9}"/>
              </a:ext>
            </a:extLst>
          </p:cNvPr>
          <p:cNvCxnSpPr>
            <a:cxnSpLocks/>
          </p:cNvCxnSpPr>
          <p:nvPr/>
        </p:nvCxnSpPr>
        <p:spPr>
          <a:xfrm>
            <a:off x="1343160" y="3743231"/>
            <a:ext cx="970651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FA12B03-DA6A-4169-9A0D-49DDFCDA94B8}"/>
              </a:ext>
            </a:extLst>
          </p:cNvPr>
          <p:cNvCxnSpPr>
            <a:cxnSpLocks/>
          </p:cNvCxnSpPr>
          <p:nvPr/>
        </p:nvCxnSpPr>
        <p:spPr>
          <a:xfrm>
            <a:off x="1343160" y="5606586"/>
            <a:ext cx="970651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그림 8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6ECD9A54-FF09-4B95-9ADA-4066E7A6E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644" y="6321295"/>
            <a:ext cx="601524" cy="357803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4F1C389-0866-44D7-8F44-377987455892}"/>
              </a:ext>
            </a:extLst>
          </p:cNvPr>
          <p:cNvCxnSpPr>
            <a:cxnSpLocks/>
          </p:cNvCxnSpPr>
          <p:nvPr/>
        </p:nvCxnSpPr>
        <p:spPr>
          <a:xfrm>
            <a:off x="4489584" y="1736622"/>
            <a:ext cx="64086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70C08A-2C63-4231-962F-F4B2E0DAD3FF}"/>
              </a:ext>
            </a:extLst>
          </p:cNvPr>
          <p:cNvCxnSpPr>
            <a:cxnSpLocks/>
          </p:cNvCxnSpPr>
          <p:nvPr/>
        </p:nvCxnSpPr>
        <p:spPr>
          <a:xfrm>
            <a:off x="4988697" y="5703387"/>
            <a:ext cx="0" cy="38317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5F54E10-EAA9-4887-97A6-B91DB5B87A80}"/>
              </a:ext>
            </a:extLst>
          </p:cNvPr>
          <p:cNvCxnSpPr>
            <a:cxnSpLocks/>
          </p:cNvCxnSpPr>
          <p:nvPr/>
        </p:nvCxnSpPr>
        <p:spPr>
          <a:xfrm>
            <a:off x="7518542" y="5703387"/>
            <a:ext cx="0" cy="3831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89F08A45-AD43-4AF4-886C-CFB891FC0560}"/>
              </a:ext>
            </a:extLst>
          </p:cNvPr>
          <p:cNvCxnSpPr>
            <a:cxnSpLocks/>
          </p:cNvCxnSpPr>
          <p:nvPr/>
        </p:nvCxnSpPr>
        <p:spPr>
          <a:xfrm>
            <a:off x="10084422" y="5703387"/>
            <a:ext cx="0" cy="3831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43F7345B-74B6-4EC8-9971-245D9F0E7EA6}"/>
              </a:ext>
            </a:extLst>
          </p:cNvPr>
          <p:cNvCxnSpPr>
            <a:cxnSpLocks/>
          </p:cNvCxnSpPr>
          <p:nvPr/>
        </p:nvCxnSpPr>
        <p:spPr>
          <a:xfrm>
            <a:off x="793999" y="4509316"/>
            <a:ext cx="10816045" cy="13062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05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E378BE02-1251-4E23-9541-C1A28CF1AA67}"/>
              </a:ext>
            </a:extLst>
          </p:cNvPr>
          <p:cNvSpPr/>
          <p:nvPr/>
        </p:nvSpPr>
        <p:spPr>
          <a:xfrm>
            <a:off x="0" y="785946"/>
            <a:ext cx="12192000" cy="6072054"/>
          </a:xfrm>
          <a:prstGeom prst="rect">
            <a:avLst/>
          </a:prstGeom>
          <a:solidFill>
            <a:schemeClr val="dk1">
              <a:alpha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831666" y="209003"/>
            <a:ext cx="10911842" cy="39188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공원 규모 내역</a:t>
            </a: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828272" y="679266"/>
            <a:ext cx="10816045" cy="1306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/>
        </p:nvSpPr>
        <p:spPr>
          <a:xfrm>
            <a:off x="1358541" y="1500376"/>
            <a:ext cx="1428205" cy="83601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   분</a:t>
            </a: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1358540" y="2427846"/>
            <a:ext cx="1428206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자연장지</a:t>
            </a:r>
            <a:endParaRPr lang="ko-KR" altLang="en-US" sz="16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1358540" y="2911168"/>
            <a:ext cx="1428206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봉안시설</a:t>
            </a: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4402187" y="1500376"/>
            <a:ext cx="2225255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허가 내역</a:t>
            </a: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6714318" y="1500376"/>
            <a:ext cx="2235074" cy="82294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9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6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시설형태</a:t>
            </a:r>
            <a:endParaRPr lang="ko-KR" altLang="en-US" sz="16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2865124" y="2440909"/>
            <a:ext cx="1428205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6,241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4393476" y="2440905"/>
            <a:ext cx="1073357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167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5569134" y="2440905"/>
            <a:ext cx="1053724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718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2873835" y="2915526"/>
            <a:ext cx="1428205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9,917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4402187" y="2915522"/>
            <a:ext cx="1073357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962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5577845" y="2915522"/>
            <a:ext cx="1053724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5,260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6718672" y="2440895"/>
            <a:ext cx="2230720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수목형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자연장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6727383" y="2915512"/>
            <a:ext cx="2209845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봉안묘</a:t>
            </a:r>
          </a:p>
        </p:txBody>
      </p:sp>
      <p:sp>
        <p:nvSpPr>
          <p:cNvPr id="29" name="부제목 2"/>
          <p:cNvSpPr txBox="1">
            <a:spLocks/>
          </p:cNvSpPr>
          <p:nvPr/>
        </p:nvSpPr>
        <p:spPr>
          <a:xfrm>
            <a:off x="4397831" y="1944514"/>
            <a:ext cx="1073357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기수</a:t>
            </a:r>
          </a:p>
        </p:txBody>
      </p:sp>
      <p:sp>
        <p:nvSpPr>
          <p:cNvPr id="30" name="부제목 2"/>
          <p:cNvSpPr txBox="1">
            <a:spLocks/>
          </p:cNvSpPr>
          <p:nvPr/>
        </p:nvSpPr>
        <p:spPr>
          <a:xfrm>
            <a:off x="5573489" y="1944514"/>
            <a:ext cx="1053724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구수</a:t>
            </a:r>
          </a:p>
        </p:txBody>
      </p:sp>
      <p:sp>
        <p:nvSpPr>
          <p:cNvPr id="51" name="부제목 2"/>
          <p:cNvSpPr txBox="1">
            <a:spLocks/>
          </p:cNvSpPr>
          <p:nvPr/>
        </p:nvSpPr>
        <p:spPr>
          <a:xfrm>
            <a:off x="1358539" y="1012748"/>
            <a:ext cx="1867987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&lt;</a:t>
            </a:r>
            <a:r>
              <a:rPr lang="ko-KR" altLang="en-US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허가 내역</a:t>
            </a:r>
            <a:r>
              <a:rPr lang="en-US" altLang="ko-KR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</a:t>
            </a:r>
            <a:endParaRPr lang="ko-KR" altLang="en-US" sz="16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8" name="부제목 2"/>
          <p:cNvSpPr txBox="1">
            <a:spLocks/>
          </p:cNvSpPr>
          <p:nvPr/>
        </p:nvSpPr>
        <p:spPr>
          <a:xfrm>
            <a:off x="9039526" y="1496032"/>
            <a:ext cx="2235074" cy="82294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9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   고</a:t>
            </a:r>
          </a:p>
        </p:txBody>
      </p:sp>
      <p:sp>
        <p:nvSpPr>
          <p:cNvPr id="69" name="부제목 2"/>
          <p:cNvSpPr txBox="1">
            <a:spLocks/>
          </p:cNvSpPr>
          <p:nvPr/>
        </p:nvSpPr>
        <p:spPr>
          <a:xfrm>
            <a:off x="9043880" y="2436551"/>
            <a:ext cx="2230720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443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㎡</a:t>
            </a:r>
            <a:r>
              <a: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원형보존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0" name="부제목 2"/>
          <p:cNvSpPr txBox="1">
            <a:spLocks/>
          </p:cNvSpPr>
          <p:nvPr/>
        </p:nvSpPr>
        <p:spPr>
          <a:xfrm>
            <a:off x="9052591" y="2911168"/>
            <a:ext cx="2222009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670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㎡</a:t>
            </a:r>
            <a:r>
              <a: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원형보존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부제목 2"/>
          <p:cNvSpPr txBox="1">
            <a:spLocks/>
          </p:cNvSpPr>
          <p:nvPr/>
        </p:nvSpPr>
        <p:spPr>
          <a:xfrm>
            <a:off x="1358540" y="3403208"/>
            <a:ext cx="1428206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</a:t>
            </a:r>
          </a:p>
        </p:txBody>
      </p:sp>
      <p:sp>
        <p:nvSpPr>
          <p:cNvPr id="77" name="부제목 2"/>
          <p:cNvSpPr txBox="1">
            <a:spLocks/>
          </p:cNvSpPr>
          <p:nvPr/>
        </p:nvSpPr>
        <p:spPr>
          <a:xfrm>
            <a:off x="2873835" y="3407566"/>
            <a:ext cx="1428205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16,158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8" name="부제목 2"/>
          <p:cNvSpPr txBox="1">
            <a:spLocks/>
          </p:cNvSpPr>
          <p:nvPr/>
        </p:nvSpPr>
        <p:spPr>
          <a:xfrm>
            <a:off x="4402187" y="3407562"/>
            <a:ext cx="1073357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1,129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9" name="부제목 2"/>
          <p:cNvSpPr txBox="1">
            <a:spLocks/>
          </p:cNvSpPr>
          <p:nvPr/>
        </p:nvSpPr>
        <p:spPr>
          <a:xfrm>
            <a:off x="5577845" y="3407562"/>
            <a:ext cx="1053724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5,978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0" name="부제목 2"/>
          <p:cNvSpPr txBox="1">
            <a:spLocks/>
          </p:cNvSpPr>
          <p:nvPr/>
        </p:nvSpPr>
        <p:spPr>
          <a:xfrm>
            <a:off x="6727383" y="3407552"/>
            <a:ext cx="2209845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봉안묘</a:t>
            </a:r>
          </a:p>
        </p:txBody>
      </p:sp>
      <p:sp>
        <p:nvSpPr>
          <p:cNvPr id="81" name="부제목 2"/>
          <p:cNvSpPr txBox="1">
            <a:spLocks/>
          </p:cNvSpPr>
          <p:nvPr/>
        </p:nvSpPr>
        <p:spPr>
          <a:xfrm>
            <a:off x="9052591" y="3403208"/>
            <a:ext cx="2222009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381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㎡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감소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3" name="부제목 2"/>
          <p:cNvSpPr txBox="1">
            <a:spLocks/>
          </p:cNvSpPr>
          <p:nvPr/>
        </p:nvSpPr>
        <p:spPr>
          <a:xfrm>
            <a:off x="1345495" y="4469493"/>
            <a:ext cx="1881031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&lt;</a:t>
            </a:r>
            <a:r>
              <a:rPr lang="ko-KR" altLang="en-US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예상 분양 매출</a:t>
            </a:r>
            <a:r>
              <a:rPr lang="en-US" altLang="ko-KR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</a:t>
            </a:r>
            <a:endParaRPr lang="ko-KR" altLang="en-US" sz="16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4" name="부제목 2"/>
          <p:cNvSpPr txBox="1">
            <a:spLocks/>
          </p:cNvSpPr>
          <p:nvPr/>
        </p:nvSpPr>
        <p:spPr>
          <a:xfrm>
            <a:off x="3169931" y="4948483"/>
            <a:ext cx="2320835" cy="77504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9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</a:t>
            </a:r>
            <a:r>
              <a:rPr lang="ko-KR" altLang="en-US" sz="16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미분양물</a:t>
            </a:r>
            <a:endParaRPr lang="ko-KR" altLang="en-US" sz="16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5" name="부제목 2"/>
          <p:cNvSpPr txBox="1">
            <a:spLocks/>
          </p:cNvSpPr>
          <p:nvPr/>
        </p:nvSpPr>
        <p:spPr>
          <a:xfrm>
            <a:off x="5625763" y="4948366"/>
            <a:ext cx="4075619" cy="40506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</a:t>
            </a:r>
            <a:r>
              <a:rPr lang="ko-KR" altLang="en-US" sz="16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분양물</a:t>
            </a:r>
            <a:endParaRPr lang="ko-KR" altLang="en-US" sz="16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7" name="부제목 2"/>
          <p:cNvSpPr txBox="1">
            <a:spLocks/>
          </p:cNvSpPr>
          <p:nvPr/>
        </p:nvSpPr>
        <p:spPr>
          <a:xfrm>
            <a:off x="3174292" y="5902254"/>
            <a:ext cx="1123404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934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8" name="부제목 2"/>
          <p:cNvSpPr txBox="1">
            <a:spLocks/>
          </p:cNvSpPr>
          <p:nvPr/>
        </p:nvSpPr>
        <p:spPr>
          <a:xfrm>
            <a:off x="1332386" y="4948483"/>
            <a:ext cx="1724324" cy="77504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    분</a:t>
            </a:r>
          </a:p>
        </p:txBody>
      </p:sp>
      <p:sp>
        <p:nvSpPr>
          <p:cNvPr id="89" name="부제목 2"/>
          <p:cNvSpPr txBox="1">
            <a:spLocks/>
          </p:cNvSpPr>
          <p:nvPr/>
        </p:nvSpPr>
        <p:spPr>
          <a:xfrm>
            <a:off x="1332410" y="5902254"/>
            <a:ext cx="1722387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   역</a:t>
            </a:r>
          </a:p>
        </p:txBody>
      </p:sp>
      <p:sp>
        <p:nvSpPr>
          <p:cNvPr id="90" name="부제목 2"/>
          <p:cNvSpPr txBox="1">
            <a:spLocks/>
          </p:cNvSpPr>
          <p:nvPr/>
        </p:nvSpPr>
        <p:spPr>
          <a:xfrm>
            <a:off x="4367362" y="5902254"/>
            <a:ext cx="1123404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210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</a:t>
            </a:r>
          </a:p>
        </p:txBody>
      </p:sp>
      <p:sp>
        <p:nvSpPr>
          <p:cNvPr id="91" name="부제목 2"/>
          <p:cNvSpPr txBox="1">
            <a:spLocks/>
          </p:cNvSpPr>
          <p:nvPr/>
        </p:nvSpPr>
        <p:spPr>
          <a:xfrm>
            <a:off x="5625763" y="5924024"/>
            <a:ext cx="968875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167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2" name="부제목 2"/>
          <p:cNvSpPr txBox="1">
            <a:spLocks/>
          </p:cNvSpPr>
          <p:nvPr/>
        </p:nvSpPr>
        <p:spPr>
          <a:xfrm>
            <a:off x="6657731" y="5915317"/>
            <a:ext cx="968875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</a:t>
            </a:r>
          </a:p>
        </p:txBody>
      </p:sp>
      <p:sp>
        <p:nvSpPr>
          <p:cNvPr id="113" name="부제목 2"/>
          <p:cNvSpPr txBox="1">
            <a:spLocks/>
          </p:cNvSpPr>
          <p:nvPr/>
        </p:nvSpPr>
        <p:spPr>
          <a:xfrm>
            <a:off x="5621371" y="5388152"/>
            <a:ext cx="2020396" cy="3308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수목장</a:t>
            </a:r>
            <a:endParaRPr lang="ko-KR" altLang="en-US" sz="16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8" name="부제목 2"/>
          <p:cNvSpPr txBox="1">
            <a:spLocks/>
          </p:cNvSpPr>
          <p:nvPr/>
        </p:nvSpPr>
        <p:spPr>
          <a:xfrm>
            <a:off x="7685378" y="5937087"/>
            <a:ext cx="968875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962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9" name="부제목 2"/>
          <p:cNvSpPr txBox="1">
            <a:spLocks/>
          </p:cNvSpPr>
          <p:nvPr/>
        </p:nvSpPr>
        <p:spPr>
          <a:xfrm>
            <a:off x="8717346" y="5928380"/>
            <a:ext cx="968875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250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</a:t>
            </a:r>
          </a:p>
        </p:txBody>
      </p:sp>
      <p:sp>
        <p:nvSpPr>
          <p:cNvPr id="120" name="부제목 2"/>
          <p:cNvSpPr txBox="1">
            <a:spLocks/>
          </p:cNvSpPr>
          <p:nvPr/>
        </p:nvSpPr>
        <p:spPr>
          <a:xfrm>
            <a:off x="7680986" y="5401215"/>
            <a:ext cx="2020396" cy="3308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봉안시설</a:t>
            </a:r>
          </a:p>
        </p:txBody>
      </p:sp>
      <p:sp>
        <p:nvSpPr>
          <p:cNvPr id="122" name="부제목 2"/>
          <p:cNvSpPr txBox="1">
            <a:spLocks/>
          </p:cNvSpPr>
          <p:nvPr/>
        </p:nvSpPr>
        <p:spPr>
          <a:xfrm>
            <a:off x="9802865" y="4948483"/>
            <a:ext cx="1471736" cy="77504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6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예상매출</a:t>
            </a:r>
            <a:endParaRPr lang="ko-KR" altLang="en-US" sz="16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9783898" y="5902254"/>
            <a:ext cx="1487164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500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</a:t>
            </a: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2881723" y="1516706"/>
            <a:ext cx="1428205" cy="83601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토지면적</a:t>
            </a: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㎡</a:t>
            </a: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6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부제목 2">
            <a:extLst>
              <a:ext uri="{FF2B5EF4-FFF2-40B4-BE49-F238E27FC236}">
                <a16:creationId xmlns:a16="http://schemas.microsoft.com/office/drawing/2014/main" id="{B4B5C624-8CF4-4ED3-9885-4E18B8C04F57}"/>
              </a:ext>
            </a:extLst>
          </p:cNvPr>
          <p:cNvSpPr txBox="1">
            <a:spLocks/>
          </p:cNvSpPr>
          <p:nvPr/>
        </p:nvSpPr>
        <p:spPr>
          <a:xfrm>
            <a:off x="2860241" y="290179"/>
            <a:ext cx="3710384" cy="261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- 2 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허가 내역</a:t>
            </a:r>
          </a:p>
        </p:txBody>
      </p:sp>
      <p:pic>
        <p:nvPicPr>
          <p:cNvPr id="58" name="그림 5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65453922-2362-4A55-9920-FF9B00880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644" y="6321295"/>
            <a:ext cx="601524" cy="357803"/>
          </a:xfrm>
          <a:prstGeom prst="rect">
            <a:avLst/>
          </a:prstGeom>
        </p:spPr>
      </p:pic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311280E-9032-42BF-80EC-28E27317EE0A}"/>
              </a:ext>
            </a:extLst>
          </p:cNvPr>
          <p:cNvCxnSpPr>
            <a:cxnSpLocks/>
          </p:cNvCxnSpPr>
          <p:nvPr/>
        </p:nvCxnSpPr>
        <p:spPr>
          <a:xfrm>
            <a:off x="828272" y="4329353"/>
            <a:ext cx="10816045" cy="13062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79A0CA0-ABCA-44D5-BF02-D30D2E171C7A}"/>
              </a:ext>
            </a:extLst>
          </p:cNvPr>
          <p:cNvCxnSpPr>
            <a:cxnSpLocks/>
          </p:cNvCxnSpPr>
          <p:nvPr/>
        </p:nvCxnSpPr>
        <p:spPr>
          <a:xfrm>
            <a:off x="1495560" y="2346549"/>
            <a:ext cx="970651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76F1215-8A39-4FA6-94EF-B15AE3CA8E4A}"/>
              </a:ext>
            </a:extLst>
          </p:cNvPr>
          <p:cNvCxnSpPr>
            <a:cxnSpLocks/>
          </p:cNvCxnSpPr>
          <p:nvPr/>
        </p:nvCxnSpPr>
        <p:spPr>
          <a:xfrm>
            <a:off x="1495560" y="5778561"/>
            <a:ext cx="970651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47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980D4ED5-339F-41E3-8A97-C2C6C226CC06}"/>
              </a:ext>
            </a:extLst>
          </p:cNvPr>
          <p:cNvSpPr/>
          <p:nvPr/>
        </p:nvSpPr>
        <p:spPr>
          <a:xfrm>
            <a:off x="0" y="785946"/>
            <a:ext cx="12192000" cy="6072054"/>
          </a:xfrm>
          <a:prstGeom prst="rect">
            <a:avLst/>
          </a:prstGeom>
          <a:solidFill>
            <a:schemeClr val="dk1">
              <a:alpha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831666" y="209003"/>
            <a:ext cx="10911842" cy="39188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미래가치 분석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849086" y="679266"/>
            <a:ext cx="10816045" cy="1306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1132115" y="785135"/>
            <a:ext cx="10911842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 </a:t>
            </a:r>
            <a:r>
              <a:rPr lang="ko-KR" altLang="en-US" sz="1600" b="1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손익분석</a:t>
            </a:r>
            <a:endParaRPr lang="ko-KR" altLang="en-US" sz="16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>
          <a:xfrm>
            <a:off x="1484786" y="1288876"/>
            <a:ext cx="1724324" cy="81857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    분</a:t>
            </a:r>
          </a:p>
        </p:txBody>
      </p:sp>
      <p:sp>
        <p:nvSpPr>
          <p:cNvPr id="42" name="부제목 2"/>
          <p:cNvSpPr txBox="1">
            <a:spLocks/>
          </p:cNvSpPr>
          <p:nvPr/>
        </p:nvSpPr>
        <p:spPr>
          <a:xfrm>
            <a:off x="1485755" y="2203187"/>
            <a:ext cx="1722387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   역</a:t>
            </a:r>
          </a:p>
        </p:txBody>
      </p:sp>
      <p:sp>
        <p:nvSpPr>
          <p:cNvPr id="43" name="부제목 2"/>
          <p:cNvSpPr txBox="1">
            <a:spLocks/>
          </p:cNvSpPr>
          <p:nvPr/>
        </p:nvSpPr>
        <p:spPr>
          <a:xfrm>
            <a:off x="3309281" y="1301823"/>
            <a:ext cx="4402112" cy="40506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예상매출액</a:t>
            </a:r>
            <a:endParaRPr lang="ko-KR" altLang="en-US" sz="16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부제목 2"/>
          <p:cNvSpPr txBox="1">
            <a:spLocks/>
          </p:cNvSpPr>
          <p:nvPr/>
        </p:nvSpPr>
        <p:spPr>
          <a:xfrm>
            <a:off x="3309282" y="1776596"/>
            <a:ext cx="1401996" cy="3308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미분양</a:t>
            </a:r>
          </a:p>
        </p:txBody>
      </p:sp>
      <p:sp>
        <p:nvSpPr>
          <p:cNvPr id="45" name="부제목 2"/>
          <p:cNvSpPr txBox="1">
            <a:spLocks/>
          </p:cNvSpPr>
          <p:nvPr/>
        </p:nvSpPr>
        <p:spPr>
          <a:xfrm>
            <a:off x="4798448" y="1780882"/>
            <a:ext cx="1401996" cy="3308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추가허가분</a:t>
            </a:r>
            <a:endParaRPr lang="ko-KR" altLang="en-US" sz="16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부제목 2"/>
          <p:cNvSpPr txBox="1">
            <a:spLocks/>
          </p:cNvSpPr>
          <p:nvPr/>
        </p:nvSpPr>
        <p:spPr>
          <a:xfrm>
            <a:off x="6300690" y="1776596"/>
            <a:ext cx="1401996" cy="3308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</a:t>
            </a:r>
          </a:p>
        </p:txBody>
      </p:sp>
      <p:sp>
        <p:nvSpPr>
          <p:cNvPr id="47" name="부제목 2"/>
          <p:cNvSpPr txBox="1">
            <a:spLocks/>
          </p:cNvSpPr>
          <p:nvPr/>
        </p:nvSpPr>
        <p:spPr>
          <a:xfrm>
            <a:off x="3317989" y="2190254"/>
            <a:ext cx="1401996" cy="40481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210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</a:t>
            </a:r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807155" y="2194540"/>
            <a:ext cx="1401996" cy="40481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290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</a:t>
            </a:r>
          </a:p>
        </p:txBody>
      </p:sp>
      <p:sp>
        <p:nvSpPr>
          <p:cNvPr id="49" name="부제목 2"/>
          <p:cNvSpPr txBox="1">
            <a:spLocks/>
          </p:cNvSpPr>
          <p:nvPr/>
        </p:nvSpPr>
        <p:spPr>
          <a:xfrm>
            <a:off x="6309397" y="2190254"/>
            <a:ext cx="1401996" cy="40481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500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</a:t>
            </a:r>
          </a:p>
        </p:txBody>
      </p:sp>
      <p:sp>
        <p:nvSpPr>
          <p:cNvPr id="51" name="부제목 2"/>
          <p:cNvSpPr txBox="1">
            <a:spLocks/>
          </p:cNvSpPr>
          <p:nvPr/>
        </p:nvSpPr>
        <p:spPr>
          <a:xfrm>
            <a:off x="7781048" y="2203187"/>
            <a:ext cx="1722387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85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</a:t>
            </a:r>
          </a:p>
        </p:txBody>
      </p:sp>
      <p:sp>
        <p:nvSpPr>
          <p:cNvPr id="52" name="부제목 2"/>
          <p:cNvSpPr txBox="1">
            <a:spLocks/>
          </p:cNvSpPr>
          <p:nvPr/>
        </p:nvSpPr>
        <p:spPr>
          <a:xfrm>
            <a:off x="9606447" y="1288876"/>
            <a:ext cx="1724324" cy="81857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경상이익</a:t>
            </a:r>
          </a:p>
        </p:txBody>
      </p:sp>
      <p:sp>
        <p:nvSpPr>
          <p:cNvPr id="53" name="부제목 2"/>
          <p:cNvSpPr txBox="1">
            <a:spLocks/>
          </p:cNvSpPr>
          <p:nvPr/>
        </p:nvSpPr>
        <p:spPr>
          <a:xfrm>
            <a:off x="9607416" y="2203187"/>
            <a:ext cx="1722387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415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</a:t>
            </a:r>
          </a:p>
        </p:txBody>
      </p:sp>
      <p:sp>
        <p:nvSpPr>
          <p:cNvPr id="55" name="부제목 2"/>
          <p:cNvSpPr txBox="1">
            <a:spLocks/>
          </p:cNvSpPr>
          <p:nvPr/>
        </p:nvSpPr>
        <p:spPr>
          <a:xfrm>
            <a:off x="1110339" y="2874261"/>
            <a:ext cx="10911842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 </a:t>
            </a:r>
            <a:r>
              <a:rPr lang="ko-KR" altLang="en-US" sz="1600" b="1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지출분석</a:t>
            </a:r>
            <a:endParaRPr lang="ko-KR" altLang="en-US" sz="16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6" name="부제목 2"/>
          <p:cNvSpPr txBox="1">
            <a:spLocks/>
          </p:cNvSpPr>
          <p:nvPr/>
        </p:nvSpPr>
        <p:spPr>
          <a:xfrm>
            <a:off x="1463010" y="3374464"/>
            <a:ext cx="1724324" cy="81857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    분</a:t>
            </a:r>
          </a:p>
        </p:txBody>
      </p:sp>
      <p:sp>
        <p:nvSpPr>
          <p:cNvPr id="57" name="부제목 2"/>
          <p:cNvSpPr txBox="1">
            <a:spLocks/>
          </p:cNvSpPr>
          <p:nvPr/>
        </p:nvSpPr>
        <p:spPr>
          <a:xfrm>
            <a:off x="1463034" y="4288775"/>
            <a:ext cx="1722387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   역</a:t>
            </a:r>
          </a:p>
        </p:txBody>
      </p:sp>
      <p:sp>
        <p:nvSpPr>
          <p:cNvPr id="58" name="부제목 2"/>
          <p:cNvSpPr txBox="1">
            <a:spLocks/>
          </p:cNvSpPr>
          <p:nvPr/>
        </p:nvSpPr>
        <p:spPr>
          <a:xfrm>
            <a:off x="3287505" y="3387411"/>
            <a:ext cx="8017134" cy="40506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예상지출액</a:t>
            </a: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공사비</a:t>
            </a: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6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부제목 2"/>
          <p:cNvSpPr txBox="1">
            <a:spLocks/>
          </p:cNvSpPr>
          <p:nvPr/>
        </p:nvSpPr>
        <p:spPr>
          <a:xfrm>
            <a:off x="3287506" y="3862184"/>
            <a:ext cx="1401996" cy="3308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토목공사</a:t>
            </a:r>
          </a:p>
        </p:txBody>
      </p:sp>
      <p:sp>
        <p:nvSpPr>
          <p:cNvPr id="60" name="부제목 2"/>
          <p:cNvSpPr txBox="1">
            <a:spLocks/>
          </p:cNvSpPr>
          <p:nvPr/>
        </p:nvSpPr>
        <p:spPr>
          <a:xfrm>
            <a:off x="4776672" y="3866470"/>
            <a:ext cx="1401996" cy="3308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석물공사</a:t>
            </a:r>
            <a:endParaRPr lang="ko-KR" altLang="en-US" sz="16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부제목 2"/>
          <p:cNvSpPr txBox="1">
            <a:spLocks/>
          </p:cNvSpPr>
          <p:nvPr/>
        </p:nvSpPr>
        <p:spPr>
          <a:xfrm>
            <a:off x="6278913" y="3862184"/>
            <a:ext cx="1524017" cy="3308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수목조경공사</a:t>
            </a:r>
          </a:p>
        </p:txBody>
      </p:sp>
      <p:sp>
        <p:nvSpPr>
          <p:cNvPr id="62" name="부제목 2"/>
          <p:cNvSpPr txBox="1">
            <a:spLocks/>
          </p:cNvSpPr>
          <p:nvPr/>
        </p:nvSpPr>
        <p:spPr>
          <a:xfrm>
            <a:off x="3296213" y="4275842"/>
            <a:ext cx="1401996" cy="40481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</a:t>
            </a:r>
          </a:p>
        </p:txBody>
      </p:sp>
      <p:sp>
        <p:nvSpPr>
          <p:cNvPr id="63" name="부제목 2"/>
          <p:cNvSpPr txBox="1">
            <a:spLocks/>
          </p:cNvSpPr>
          <p:nvPr/>
        </p:nvSpPr>
        <p:spPr>
          <a:xfrm>
            <a:off x="4785379" y="4280128"/>
            <a:ext cx="1401996" cy="40481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</a:t>
            </a:r>
          </a:p>
        </p:txBody>
      </p:sp>
      <p:sp>
        <p:nvSpPr>
          <p:cNvPr id="64" name="부제목 2"/>
          <p:cNvSpPr txBox="1">
            <a:spLocks/>
          </p:cNvSpPr>
          <p:nvPr/>
        </p:nvSpPr>
        <p:spPr>
          <a:xfrm>
            <a:off x="6283867" y="4275842"/>
            <a:ext cx="1401996" cy="40481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</a:t>
            </a:r>
          </a:p>
        </p:txBody>
      </p:sp>
      <p:sp>
        <p:nvSpPr>
          <p:cNvPr id="68" name="부제목 2"/>
          <p:cNvSpPr txBox="1">
            <a:spLocks/>
          </p:cNvSpPr>
          <p:nvPr/>
        </p:nvSpPr>
        <p:spPr>
          <a:xfrm>
            <a:off x="9285742" y="4288775"/>
            <a:ext cx="2032042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85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</a:t>
            </a:r>
          </a:p>
        </p:txBody>
      </p:sp>
      <p:sp>
        <p:nvSpPr>
          <p:cNvPr id="69" name="부제목 2"/>
          <p:cNvSpPr txBox="1">
            <a:spLocks/>
          </p:cNvSpPr>
          <p:nvPr/>
        </p:nvSpPr>
        <p:spPr>
          <a:xfrm>
            <a:off x="7776791" y="3870891"/>
            <a:ext cx="1401996" cy="3308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기타경비</a:t>
            </a:r>
          </a:p>
        </p:txBody>
      </p:sp>
      <p:sp>
        <p:nvSpPr>
          <p:cNvPr id="70" name="부제목 2"/>
          <p:cNvSpPr txBox="1">
            <a:spLocks/>
          </p:cNvSpPr>
          <p:nvPr/>
        </p:nvSpPr>
        <p:spPr>
          <a:xfrm>
            <a:off x="7785498" y="4284549"/>
            <a:ext cx="1401996" cy="40481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</a:t>
            </a:r>
          </a:p>
        </p:txBody>
      </p:sp>
      <p:sp>
        <p:nvSpPr>
          <p:cNvPr id="72" name="부제목 2"/>
          <p:cNvSpPr txBox="1">
            <a:spLocks/>
          </p:cNvSpPr>
          <p:nvPr/>
        </p:nvSpPr>
        <p:spPr>
          <a:xfrm>
            <a:off x="1105983" y="4898204"/>
            <a:ext cx="10911842" cy="3918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 </a:t>
            </a:r>
            <a:r>
              <a:rPr lang="ko-KR" altLang="en-US" sz="1600" b="1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년차별</a:t>
            </a:r>
            <a:r>
              <a:rPr lang="ko-KR" altLang="en-US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예상 매출 및 </a:t>
            </a:r>
            <a:r>
              <a:rPr lang="ko-KR" altLang="en-US" sz="1600" b="1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수익분석</a:t>
            </a:r>
            <a:endParaRPr lang="ko-KR" altLang="en-US" sz="16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3" name="부제목 2"/>
          <p:cNvSpPr txBox="1">
            <a:spLocks/>
          </p:cNvSpPr>
          <p:nvPr/>
        </p:nvSpPr>
        <p:spPr>
          <a:xfrm>
            <a:off x="1458654" y="5381806"/>
            <a:ext cx="1724324" cy="81857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    분</a:t>
            </a:r>
          </a:p>
        </p:txBody>
      </p:sp>
      <p:sp>
        <p:nvSpPr>
          <p:cNvPr id="75" name="부제목 2"/>
          <p:cNvSpPr txBox="1">
            <a:spLocks/>
          </p:cNvSpPr>
          <p:nvPr/>
        </p:nvSpPr>
        <p:spPr>
          <a:xfrm>
            <a:off x="3283149" y="5394753"/>
            <a:ext cx="6047438" cy="40506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Step/</a:t>
            </a: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예상수익</a:t>
            </a:r>
          </a:p>
        </p:txBody>
      </p:sp>
      <p:sp>
        <p:nvSpPr>
          <p:cNvPr id="76" name="부제목 2"/>
          <p:cNvSpPr txBox="1">
            <a:spLocks/>
          </p:cNvSpPr>
          <p:nvPr/>
        </p:nvSpPr>
        <p:spPr>
          <a:xfrm>
            <a:off x="3283150" y="5869526"/>
            <a:ext cx="1133030" cy="3308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1Step</a:t>
            </a:r>
            <a:endParaRPr lang="ko-KR" altLang="en-US" sz="16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2" name="부제목 2"/>
          <p:cNvSpPr txBox="1">
            <a:spLocks/>
          </p:cNvSpPr>
          <p:nvPr/>
        </p:nvSpPr>
        <p:spPr>
          <a:xfrm>
            <a:off x="9606447" y="5381806"/>
            <a:ext cx="1698192" cy="81857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6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손익총계</a:t>
            </a:r>
            <a:endParaRPr lang="en-US" altLang="ko-KR" sz="16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6" name="부제목 2"/>
          <p:cNvSpPr txBox="1">
            <a:spLocks/>
          </p:cNvSpPr>
          <p:nvPr/>
        </p:nvSpPr>
        <p:spPr>
          <a:xfrm>
            <a:off x="4493705" y="5869526"/>
            <a:ext cx="1133030" cy="3308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2Step</a:t>
            </a:r>
            <a:endParaRPr lang="ko-KR" altLang="en-US" sz="16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7" name="부제목 2"/>
          <p:cNvSpPr txBox="1">
            <a:spLocks/>
          </p:cNvSpPr>
          <p:nvPr/>
        </p:nvSpPr>
        <p:spPr>
          <a:xfrm>
            <a:off x="5717985" y="5869526"/>
            <a:ext cx="1133030" cy="3308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3Step</a:t>
            </a:r>
            <a:endParaRPr lang="ko-KR" altLang="en-US" sz="16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8" name="부제목 2"/>
          <p:cNvSpPr txBox="1">
            <a:spLocks/>
          </p:cNvSpPr>
          <p:nvPr/>
        </p:nvSpPr>
        <p:spPr>
          <a:xfrm>
            <a:off x="6948982" y="5869526"/>
            <a:ext cx="1133030" cy="3308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4Step</a:t>
            </a:r>
            <a:endParaRPr lang="ko-KR" altLang="en-US" sz="16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9" name="부제목 2"/>
          <p:cNvSpPr txBox="1">
            <a:spLocks/>
          </p:cNvSpPr>
          <p:nvPr/>
        </p:nvSpPr>
        <p:spPr>
          <a:xfrm>
            <a:off x="8197557" y="5869526"/>
            <a:ext cx="1133030" cy="3308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5Step</a:t>
            </a:r>
            <a:endParaRPr lang="ko-KR" altLang="en-US" sz="16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0" name="부제목 2"/>
          <p:cNvSpPr txBox="1">
            <a:spLocks/>
          </p:cNvSpPr>
          <p:nvPr/>
        </p:nvSpPr>
        <p:spPr>
          <a:xfrm>
            <a:off x="1460590" y="6278613"/>
            <a:ext cx="1722387" cy="35842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   역</a:t>
            </a:r>
          </a:p>
        </p:txBody>
      </p:sp>
      <p:sp>
        <p:nvSpPr>
          <p:cNvPr id="91" name="부제목 2"/>
          <p:cNvSpPr txBox="1">
            <a:spLocks/>
          </p:cNvSpPr>
          <p:nvPr/>
        </p:nvSpPr>
        <p:spPr>
          <a:xfrm>
            <a:off x="3270525" y="6265679"/>
            <a:ext cx="1145656" cy="37024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</a:t>
            </a:r>
          </a:p>
        </p:txBody>
      </p:sp>
      <p:sp>
        <p:nvSpPr>
          <p:cNvPr id="92" name="부제목 2"/>
          <p:cNvSpPr txBox="1">
            <a:spLocks/>
          </p:cNvSpPr>
          <p:nvPr/>
        </p:nvSpPr>
        <p:spPr>
          <a:xfrm>
            <a:off x="4503728" y="6269965"/>
            <a:ext cx="1123007" cy="37024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34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</a:t>
            </a:r>
          </a:p>
        </p:txBody>
      </p:sp>
      <p:sp>
        <p:nvSpPr>
          <p:cNvPr id="93" name="부제목 2"/>
          <p:cNvSpPr txBox="1">
            <a:spLocks/>
          </p:cNvSpPr>
          <p:nvPr/>
        </p:nvSpPr>
        <p:spPr>
          <a:xfrm>
            <a:off x="5714282" y="6265679"/>
            <a:ext cx="1136733" cy="37024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43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</a:t>
            </a:r>
          </a:p>
        </p:txBody>
      </p:sp>
      <p:sp>
        <p:nvSpPr>
          <p:cNvPr id="94" name="부제목 2"/>
          <p:cNvSpPr txBox="1">
            <a:spLocks/>
          </p:cNvSpPr>
          <p:nvPr/>
        </p:nvSpPr>
        <p:spPr>
          <a:xfrm>
            <a:off x="9606447" y="6278613"/>
            <a:ext cx="1698192" cy="35842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160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</a:t>
            </a:r>
          </a:p>
        </p:txBody>
      </p:sp>
      <p:sp>
        <p:nvSpPr>
          <p:cNvPr id="95" name="부제목 2"/>
          <p:cNvSpPr txBox="1">
            <a:spLocks/>
          </p:cNvSpPr>
          <p:nvPr/>
        </p:nvSpPr>
        <p:spPr>
          <a:xfrm>
            <a:off x="6947486" y="6274386"/>
            <a:ext cx="1134526" cy="37024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43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</a:t>
            </a:r>
          </a:p>
        </p:txBody>
      </p:sp>
      <p:sp>
        <p:nvSpPr>
          <p:cNvPr id="96" name="부제목 2"/>
          <p:cNvSpPr txBox="1">
            <a:spLocks/>
          </p:cNvSpPr>
          <p:nvPr/>
        </p:nvSpPr>
        <p:spPr>
          <a:xfrm>
            <a:off x="8197557" y="6278612"/>
            <a:ext cx="1133030" cy="37024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28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</a:t>
            </a:r>
          </a:p>
        </p:txBody>
      </p:sp>
      <p:sp>
        <p:nvSpPr>
          <p:cNvPr id="65" name="부제목 2"/>
          <p:cNvSpPr txBox="1">
            <a:spLocks/>
          </p:cNvSpPr>
          <p:nvPr/>
        </p:nvSpPr>
        <p:spPr>
          <a:xfrm>
            <a:off x="7802931" y="1301823"/>
            <a:ext cx="1700503" cy="80117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 anchorCtr="1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예상지출액</a:t>
            </a:r>
            <a:endParaRPr lang="ko-KR" altLang="en-US" sz="16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9274668" y="3874472"/>
            <a:ext cx="2054190" cy="3308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6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지출계</a:t>
            </a:r>
            <a:endParaRPr lang="ko-KR" altLang="en-US" sz="16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7F78E2F3-7F54-4C95-A598-61ED3B0B1F6D}"/>
              </a:ext>
            </a:extLst>
          </p:cNvPr>
          <p:cNvCxnSpPr>
            <a:cxnSpLocks/>
          </p:cNvCxnSpPr>
          <p:nvPr/>
        </p:nvCxnSpPr>
        <p:spPr>
          <a:xfrm>
            <a:off x="1460608" y="2165574"/>
            <a:ext cx="970651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929739E-110C-4191-AA2E-46D3718BA122}"/>
              </a:ext>
            </a:extLst>
          </p:cNvPr>
          <p:cNvCxnSpPr>
            <a:cxnSpLocks/>
          </p:cNvCxnSpPr>
          <p:nvPr/>
        </p:nvCxnSpPr>
        <p:spPr>
          <a:xfrm>
            <a:off x="1460608" y="4275842"/>
            <a:ext cx="970651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577BDA5A-573B-4FDC-8936-B71FC9525FB2}"/>
              </a:ext>
            </a:extLst>
          </p:cNvPr>
          <p:cNvCxnSpPr>
            <a:cxnSpLocks/>
          </p:cNvCxnSpPr>
          <p:nvPr/>
        </p:nvCxnSpPr>
        <p:spPr>
          <a:xfrm>
            <a:off x="1460608" y="6218550"/>
            <a:ext cx="970651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91F084C3-7B1D-43F6-92AE-4435434E4C9B}"/>
              </a:ext>
            </a:extLst>
          </p:cNvPr>
          <p:cNvCxnSpPr>
            <a:cxnSpLocks/>
          </p:cNvCxnSpPr>
          <p:nvPr/>
        </p:nvCxnSpPr>
        <p:spPr>
          <a:xfrm>
            <a:off x="963593" y="2711320"/>
            <a:ext cx="10816045" cy="13062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9CDE47A-3E92-4B4D-A366-A0AF10E57E8E}"/>
              </a:ext>
            </a:extLst>
          </p:cNvPr>
          <p:cNvCxnSpPr>
            <a:cxnSpLocks/>
          </p:cNvCxnSpPr>
          <p:nvPr/>
        </p:nvCxnSpPr>
        <p:spPr>
          <a:xfrm>
            <a:off x="963593" y="4767747"/>
            <a:ext cx="10816045" cy="13062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그림 8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DBF23965-79E4-43DE-AE16-2968685F7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644" y="6321295"/>
            <a:ext cx="601524" cy="35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9D7557B6-9FE6-4611-A345-DF9FA162CD29}"/>
              </a:ext>
            </a:extLst>
          </p:cNvPr>
          <p:cNvSpPr/>
          <p:nvPr/>
        </p:nvSpPr>
        <p:spPr>
          <a:xfrm>
            <a:off x="0" y="785946"/>
            <a:ext cx="12192000" cy="6072054"/>
          </a:xfrm>
          <a:prstGeom prst="rect">
            <a:avLst/>
          </a:prstGeom>
          <a:solidFill>
            <a:schemeClr val="dk1">
              <a:alpha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831666" y="209003"/>
            <a:ext cx="10911842" cy="39188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Investment  highlight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49086" y="679266"/>
            <a:ext cx="10816045" cy="1306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831666" y="977655"/>
            <a:ext cx="6104716" cy="4876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 </a:t>
            </a:r>
            <a:r>
              <a:rPr lang="ko-KR" altLang="en-US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재단법인에 대한 희소성 및 안정성</a:t>
            </a: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1136444" y="1356480"/>
            <a:ext cx="7367452" cy="4876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▪  서울 경기 등 수도권 일원 재단법인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의료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공원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설립 인가  어려움에 따른  희소성 가치</a:t>
            </a: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831664" y="2227338"/>
            <a:ext cx="6104718" cy="4876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  </a:t>
            </a:r>
            <a:r>
              <a:rPr lang="ko-KR" altLang="en-US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재단법인을 활용한 증여</a:t>
            </a:r>
            <a:r>
              <a:rPr lang="en-US" altLang="ko-KR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/</a:t>
            </a:r>
            <a:r>
              <a:rPr lang="ko-KR" altLang="en-US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상속 등 출구전략 모색</a:t>
            </a: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1136444" y="2632289"/>
            <a:ext cx="6035040" cy="4876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▪  비영리 법인 출자금을 통한 다양한 출구전략으로 활용 가능</a:t>
            </a: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831666" y="3118266"/>
            <a:ext cx="6091672" cy="4876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 </a:t>
            </a:r>
            <a:r>
              <a:rPr lang="ko-KR" altLang="en-US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명당 중의 명당으로 자리매김</a:t>
            </a: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1136444" y="3510154"/>
            <a:ext cx="5699759" cy="4876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▪  정통적인 풍수지리에 근거한 최고의 명당인 </a:t>
            </a:r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배산임수형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1136444" y="3867198"/>
            <a:ext cx="5699759" cy="4876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▪  </a:t>
            </a:r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좌우산세에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균형잡힌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좌청룡 우백호의 명당</a:t>
            </a: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1136444" y="1646403"/>
            <a:ext cx="8098971" cy="4876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▪  추모 재단법인 중  운영에 대한 안정성을 바탕으로 한 재무 건전성 양호한 수준</a:t>
            </a:r>
          </a:p>
        </p:txBody>
      </p:sp>
      <p:sp>
        <p:nvSpPr>
          <p:cNvPr id="25" name="부제목 2"/>
          <p:cNvSpPr txBox="1">
            <a:spLocks/>
          </p:cNvSpPr>
          <p:nvPr/>
        </p:nvSpPr>
        <p:spPr>
          <a:xfrm>
            <a:off x="1136444" y="4267795"/>
            <a:ext cx="5699759" cy="404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▪  산세 및 위치에 적정한 상품 차별화</a:t>
            </a:r>
          </a:p>
        </p:txBody>
      </p:sp>
      <p:sp>
        <p:nvSpPr>
          <p:cNvPr id="27" name="부제목 2"/>
          <p:cNvSpPr txBox="1">
            <a:spLocks/>
          </p:cNvSpPr>
          <p:nvPr/>
        </p:nvSpPr>
        <p:spPr>
          <a:xfrm>
            <a:off x="831666" y="4669457"/>
            <a:ext cx="5525589" cy="4876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  HOT</a:t>
            </a:r>
            <a:r>
              <a:rPr lang="ko-KR" altLang="en-US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이슈인 </a:t>
            </a:r>
            <a:r>
              <a:rPr lang="ko-KR" altLang="en-US" sz="1600" b="1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수목장</a:t>
            </a:r>
            <a:r>
              <a:rPr lang="ko-KR" altLang="en-US" sz="16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허가 완료로 가치 상승</a:t>
            </a:r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1136444" y="5048282"/>
            <a:ext cx="6522691" cy="4876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▪ 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167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기를 토대로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1,670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까지 확장 가능하여 경영효율 확보 기대</a:t>
            </a:r>
          </a:p>
        </p:txBody>
      </p:sp>
      <p:sp>
        <p:nvSpPr>
          <p:cNvPr id="29" name="부제목 2"/>
          <p:cNvSpPr txBox="1">
            <a:spLocks/>
          </p:cNvSpPr>
          <p:nvPr/>
        </p:nvSpPr>
        <p:spPr>
          <a:xfrm>
            <a:off x="1136444" y="5448879"/>
            <a:ext cx="5521236" cy="4876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▪  국유림을 이용한 </a:t>
            </a:r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수목장으로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시장 확대에 따른 수익 개선 기대</a:t>
            </a:r>
          </a:p>
        </p:txBody>
      </p:sp>
      <p:sp>
        <p:nvSpPr>
          <p:cNvPr id="30" name="부제목 2"/>
          <p:cNvSpPr txBox="1">
            <a:spLocks/>
          </p:cNvSpPr>
          <p:nvPr/>
        </p:nvSpPr>
        <p:spPr>
          <a:xfrm>
            <a:off x="1136444" y="5827717"/>
            <a:ext cx="6117741" cy="4876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▪  향후 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납골당  건축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통한 추가 수익 기대</a:t>
            </a:r>
            <a:r>
              <a:rPr lang="en-US" altLang="ko-KR" sz="1200" b="1" dirty="0">
                <a:solidFill>
                  <a:srgbClr val="FF3B3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>
                <a:solidFill>
                  <a:srgbClr val="FF3B3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약 </a:t>
            </a:r>
            <a:r>
              <a:rPr lang="en-US" altLang="ko-KR" sz="1200" b="1" dirty="0">
                <a:solidFill>
                  <a:srgbClr val="FF3B3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10,000</a:t>
            </a:r>
            <a:r>
              <a:rPr lang="ko-KR" altLang="en-US" sz="1200" b="1" dirty="0">
                <a:solidFill>
                  <a:srgbClr val="FF3B3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</a:t>
            </a:r>
            <a:r>
              <a:rPr lang="en-US" altLang="ko-KR" sz="1200" b="1" dirty="0">
                <a:solidFill>
                  <a:srgbClr val="FF3B3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300</a:t>
            </a:r>
            <a:r>
              <a:rPr lang="ko-KR" altLang="en-US" sz="1200" b="1" dirty="0">
                <a:solidFill>
                  <a:srgbClr val="FF3B3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 예상</a:t>
            </a:r>
            <a:r>
              <a:rPr lang="en-US" altLang="ko-KR" sz="1200" b="1" dirty="0">
                <a:solidFill>
                  <a:srgbClr val="FF3B3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200" b="1" dirty="0">
              <a:solidFill>
                <a:srgbClr val="FF3B3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1136444" y="6215276"/>
            <a:ext cx="7474092" cy="4876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▪  접근성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주변 환경이  뛰어나 안정적으로 운영되고 있어 법인에 대한 평판 우수  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3" name="그림 2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8BDC9A6-0A8B-4A62-9B5A-F28B27F49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644" y="6321295"/>
            <a:ext cx="601524" cy="35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32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1033</Words>
  <Application>Microsoft Office PowerPoint</Application>
  <PresentationFormat>와이드스크린</PresentationFormat>
  <Paragraphs>329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나눔바른고딕</vt:lpstr>
      <vt:lpstr>나눔스퀘어_ac</vt:lpstr>
      <vt:lpstr>나눔스퀘어_ac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박길호</dc:creator>
  <cp:lastModifiedBy>정량화</cp:lastModifiedBy>
  <cp:revision>85</cp:revision>
  <cp:lastPrinted>2021-01-03T05:09:34Z</cp:lastPrinted>
  <dcterms:created xsi:type="dcterms:W3CDTF">2020-12-28T05:41:46Z</dcterms:created>
  <dcterms:modified xsi:type="dcterms:W3CDTF">2021-01-05T09:13:19Z</dcterms:modified>
  <cp:contentStatus/>
</cp:coreProperties>
</file>