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1" r:id="rId2"/>
    <p:sldId id="447" r:id="rId3"/>
  </p:sldIdLst>
  <p:sldSz cx="12192000" cy="6858000"/>
  <p:notesSz cx="6858000" cy="9144000"/>
  <p:embeddedFontLst>
    <p:embeddedFont>
      <p:font typeface="MankSans" panose="020B0600000101010101"/>
      <p:regular r:id="rId6"/>
      <p:italic r:id="rId7"/>
    </p:embeddedFont>
    <p:embeddedFont>
      <p:font typeface="나눔바른고딕" panose="020B0603020101020101" pitchFamily="50" charset="-127"/>
      <p:regular r:id="rId8"/>
      <p:bold r:id="rId9"/>
    </p:embeddedFont>
    <p:embeddedFont>
      <p:font typeface="Gidole" panose="020B0600000101010101" charset="0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471CC"/>
    <a:srgbClr val="2C57CE"/>
    <a:srgbClr val="A8BAEC"/>
    <a:srgbClr val="0070C0"/>
    <a:srgbClr val="D0DAE1"/>
    <a:srgbClr val="81C181"/>
    <a:srgbClr val="90CCA4"/>
    <a:srgbClr val="92D050"/>
    <a:srgbClr val="4A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1" autoAdjust="0"/>
    <p:restoredTop sz="96391" autoAdjust="0"/>
  </p:normalViewPr>
  <p:slideViewPr>
    <p:cSldViewPr>
      <p:cViewPr>
        <p:scale>
          <a:sx n="75" d="100"/>
          <a:sy n="75" d="100"/>
        </p:scale>
        <p:origin x="2496" y="162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52" name="부제목 2"/>
          <p:cNvSpPr txBox="1">
            <a:spLocks/>
          </p:cNvSpPr>
          <p:nvPr/>
        </p:nvSpPr>
        <p:spPr>
          <a:xfrm>
            <a:off x="9917589" y="2001814"/>
            <a:ext cx="1036295" cy="333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67408" y="332655"/>
            <a:ext cx="10574967" cy="916731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73819"/>
              </p:ext>
            </p:extLst>
          </p:nvPr>
        </p:nvGraphicFramePr>
        <p:xfrm>
          <a:off x="1127448" y="1681390"/>
          <a:ext cx="7894736" cy="2926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73684">
                  <a:extLst>
                    <a:ext uri="{9D8B030D-6E8A-4147-A177-3AD203B41FA5}">
                      <a16:colId xmlns:a16="http://schemas.microsoft.com/office/drawing/2014/main" val="182856636"/>
                    </a:ext>
                  </a:extLst>
                </a:gridCol>
                <a:gridCol w="986842">
                  <a:extLst>
                    <a:ext uri="{9D8B030D-6E8A-4147-A177-3AD203B41FA5}">
                      <a16:colId xmlns:a16="http://schemas.microsoft.com/office/drawing/2014/main" val="717214232"/>
                    </a:ext>
                  </a:extLst>
                </a:gridCol>
                <a:gridCol w="986842">
                  <a:extLst>
                    <a:ext uri="{9D8B030D-6E8A-4147-A177-3AD203B41FA5}">
                      <a16:colId xmlns:a16="http://schemas.microsoft.com/office/drawing/2014/main" val="36446989"/>
                    </a:ext>
                  </a:extLst>
                </a:gridCol>
                <a:gridCol w="986842">
                  <a:extLst>
                    <a:ext uri="{9D8B030D-6E8A-4147-A177-3AD203B41FA5}">
                      <a16:colId xmlns:a16="http://schemas.microsoft.com/office/drawing/2014/main" val="1381282048"/>
                    </a:ext>
                  </a:extLst>
                </a:gridCol>
                <a:gridCol w="986842">
                  <a:extLst>
                    <a:ext uri="{9D8B030D-6E8A-4147-A177-3AD203B41FA5}">
                      <a16:colId xmlns:a16="http://schemas.microsoft.com/office/drawing/2014/main" val="4039136417"/>
                    </a:ext>
                  </a:extLst>
                </a:gridCol>
                <a:gridCol w="986842">
                  <a:extLst>
                    <a:ext uri="{9D8B030D-6E8A-4147-A177-3AD203B41FA5}">
                      <a16:colId xmlns:a16="http://schemas.microsoft.com/office/drawing/2014/main" val="1923624927"/>
                    </a:ext>
                  </a:extLst>
                </a:gridCol>
                <a:gridCol w="986842">
                  <a:extLst>
                    <a:ext uri="{9D8B030D-6E8A-4147-A177-3AD203B41FA5}">
                      <a16:colId xmlns:a16="http://schemas.microsoft.com/office/drawing/2014/main" val="975971310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단위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만원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901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분기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01331"/>
                  </a:ext>
                </a:extLst>
              </a:tr>
              <a:tr h="3446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60989"/>
                  </a:ext>
                </a:extLst>
              </a:tr>
              <a:tr h="344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인건비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2935"/>
                  </a:ext>
                </a:extLst>
              </a:tr>
              <a:tr h="344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임대료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75860"/>
                  </a:ext>
                </a:extLst>
              </a:tr>
              <a:tr h="344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10,000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15</a:t>
                      </a:r>
                      <a:r>
                        <a:rPr lang="en-US" altLang="ko-KR" dirty="0" smtClean="0"/>
                        <a:t>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20</a:t>
                      </a:r>
                      <a:r>
                        <a:rPr lang="en-US" altLang="ko-KR" dirty="0" smtClean="0"/>
                        <a:t>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r>
                        <a:rPr lang="en-US" altLang="ko-KR" dirty="0" smtClean="0"/>
                        <a:t>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r>
                        <a:rPr lang="en-US" altLang="ko-KR" dirty="0" smtClean="0"/>
                        <a:t>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r>
                        <a:rPr lang="en-US" altLang="ko-KR" dirty="0" smtClean="0"/>
                        <a:t>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28214"/>
                  </a:ext>
                </a:extLst>
              </a:tr>
              <a:tr h="344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 매출액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105,000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115,500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3799"/>
                  </a:ext>
                </a:extLst>
              </a:tr>
              <a:tr h="344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 손익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▼</a:t>
                      </a:r>
                      <a:r>
                        <a:rPr lang="en-US" altLang="ko-KR" sz="1600" dirty="0" smtClean="0"/>
                        <a:t>35,000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▼</a:t>
                      </a:r>
                      <a:r>
                        <a:rPr lang="en-US" altLang="ko-KR" sz="1600" dirty="0" smtClean="0"/>
                        <a:t>35,500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▼</a:t>
                      </a:r>
                      <a:r>
                        <a:rPr lang="en-US" altLang="ko-KR" sz="1600" dirty="0" smtClean="0"/>
                        <a:t>27,050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▼</a:t>
                      </a:r>
                      <a:r>
                        <a:rPr lang="en-US" altLang="ko-KR" sz="1600" dirty="0" smtClean="0"/>
                        <a:t>17,755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▼</a:t>
                      </a:r>
                      <a:r>
                        <a:rPr lang="en-US" altLang="ko-KR" sz="1600" dirty="0" smtClean="0"/>
                        <a:t>17,755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▼</a:t>
                      </a:r>
                      <a:r>
                        <a:rPr lang="en-US" altLang="ko-KR" sz="1600" dirty="0" smtClean="0"/>
                        <a:t>17,755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7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532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6588" y="1722346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1349"/>
              </p:ext>
            </p:extLst>
          </p:nvPr>
        </p:nvGraphicFramePr>
        <p:xfrm>
          <a:off x="116334" y="44624"/>
          <a:ext cx="1132059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532">
                  <a:extLst>
                    <a:ext uri="{9D8B030D-6E8A-4147-A177-3AD203B41FA5}">
                      <a16:colId xmlns:a16="http://schemas.microsoft.com/office/drawing/2014/main" val="3959831142"/>
                    </a:ext>
                  </a:extLst>
                </a:gridCol>
                <a:gridCol w="4646075">
                  <a:extLst>
                    <a:ext uri="{9D8B030D-6E8A-4147-A177-3AD203B41FA5}">
                      <a16:colId xmlns:a16="http://schemas.microsoft.com/office/drawing/2014/main" val="3021087703"/>
                    </a:ext>
                  </a:extLst>
                </a:gridCol>
                <a:gridCol w="2900989">
                  <a:extLst>
                    <a:ext uri="{9D8B030D-6E8A-4147-A177-3AD203B41FA5}">
                      <a16:colId xmlns:a16="http://schemas.microsoft.com/office/drawing/2014/main" val="121289779"/>
                    </a:ext>
                  </a:extLst>
                </a:gridCol>
              </a:tblGrid>
              <a:tr h="249628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단위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57415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13243"/>
                  </a:ext>
                </a:extLst>
              </a:tr>
              <a:tr h="2309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인건비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외주 용역비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재료비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지급수수료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특허비용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기계 장치 비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임대 보증금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인테리어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마케팅 비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기타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합계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연구개발인력 </a:t>
                      </a:r>
                      <a:r>
                        <a:rPr lang="en-US" altLang="ko-KR" dirty="0" smtClean="0"/>
                        <a:t>3500X10</a:t>
                      </a:r>
                      <a:r>
                        <a:rPr lang="ko-KR" altLang="en-US" dirty="0" smtClean="0"/>
                        <a:t>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프로그램 제작비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프로그램 제작 재료비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시험인증비</a:t>
                      </a:r>
                      <a:r>
                        <a:rPr lang="ko-KR" altLang="en-US" dirty="0" smtClean="0"/>
                        <a:t> 및 </a:t>
                      </a:r>
                      <a:r>
                        <a:rPr lang="ko-KR" altLang="en-US" dirty="0" err="1" smtClean="0"/>
                        <a:t>대관청</a:t>
                      </a:r>
                      <a:r>
                        <a:rPr lang="ko-KR" altLang="en-US" dirty="0" smtClean="0"/>
                        <a:t> 허가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보험료 등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무형자산 취득 수수료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장비구입 및 소모품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공유오피스</a:t>
                      </a:r>
                      <a:r>
                        <a:rPr lang="ko-KR" altLang="en-US" baseline="0" dirty="0" smtClean="0"/>
                        <a:t> 임대보증금 </a:t>
                      </a:r>
                      <a:r>
                        <a:rPr lang="en-US" altLang="ko-KR" baseline="0" dirty="0" smtClean="0"/>
                        <a:t>4</a:t>
                      </a:r>
                      <a:r>
                        <a:rPr lang="ko-KR" altLang="en-US" baseline="0" dirty="0" smtClean="0"/>
                        <a:t>개소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공유오피스</a:t>
                      </a:r>
                      <a:r>
                        <a:rPr lang="ko-KR" altLang="en-US" baseline="0" dirty="0" smtClean="0"/>
                        <a:t> 인테리어 및 집기 일체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공유오피스</a:t>
                      </a:r>
                      <a:r>
                        <a:rPr lang="ko-KR" altLang="en-US" baseline="0" dirty="0" smtClean="0"/>
                        <a:t> 준비금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제비용 및 여비 교통비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제비용 및 여비 교통비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40</a:t>
                      </a:r>
                      <a:r>
                        <a:rPr lang="en-US" altLang="ko-KR" dirty="0" smtClean="0"/>
                        <a:t>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3,000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5,000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3,000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10,000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80,000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80,000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5,000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9,000</a:t>
                      </a:r>
                    </a:p>
                    <a:p>
                      <a:pPr latinLnBrk="1"/>
                      <a:r>
                        <a:rPr lang="en-US" altLang="ko-KR" dirty="0" smtClean="0"/>
                        <a:t>270,000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310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22338"/>
              </p:ext>
            </p:extLst>
          </p:nvPr>
        </p:nvGraphicFramePr>
        <p:xfrm>
          <a:off x="191344" y="4447455"/>
          <a:ext cx="11320596" cy="600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532">
                  <a:extLst>
                    <a:ext uri="{9D8B030D-6E8A-4147-A177-3AD203B41FA5}">
                      <a16:colId xmlns:a16="http://schemas.microsoft.com/office/drawing/2014/main" val="3959831142"/>
                    </a:ext>
                  </a:extLst>
                </a:gridCol>
                <a:gridCol w="4646075">
                  <a:extLst>
                    <a:ext uri="{9D8B030D-6E8A-4147-A177-3AD203B41FA5}">
                      <a16:colId xmlns:a16="http://schemas.microsoft.com/office/drawing/2014/main" val="3021087703"/>
                    </a:ext>
                  </a:extLst>
                </a:gridCol>
                <a:gridCol w="2900989">
                  <a:extLst>
                    <a:ext uri="{9D8B030D-6E8A-4147-A177-3AD203B41FA5}">
                      <a16:colId xmlns:a16="http://schemas.microsoft.com/office/drawing/2014/main" val="121289779"/>
                    </a:ext>
                  </a:extLst>
                </a:gridCol>
              </a:tblGrid>
              <a:tr h="308305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단위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57415"/>
                  </a:ext>
                </a:extLst>
              </a:tr>
              <a:tr h="308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13243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인건비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연구개발 인력 </a:t>
                      </a:r>
                      <a:r>
                        <a:rPr lang="en-US" altLang="ko-KR" dirty="0" smtClean="0"/>
                        <a:t>3500X10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35</a:t>
                      </a:r>
                      <a:r>
                        <a:rPr lang="en-US" altLang="ko-KR" dirty="0" smtClean="0"/>
                        <a:t>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3108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외주 </a:t>
                      </a:r>
                      <a:r>
                        <a:rPr lang="ko-KR" altLang="en-US" dirty="0" err="1" smtClean="0"/>
                        <a:t>용역비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프로그램 제작비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8528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재료비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프로그램 제작 재료비 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1698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지급수수료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시험인증비</a:t>
                      </a:r>
                      <a:r>
                        <a:rPr lang="ko-KR" altLang="en-US" dirty="0" smtClean="0"/>
                        <a:t> 및 </a:t>
                      </a:r>
                      <a:r>
                        <a:rPr lang="ko-KR" altLang="en-US" dirty="0" err="1" smtClean="0"/>
                        <a:t>대관청</a:t>
                      </a:r>
                      <a:r>
                        <a:rPr lang="ko-KR" altLang="en-US" dirty="0" smtClean="0"/>
                        <a:t> 허가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보험료 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94159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특허비용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무형자산 취득 수수료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59361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기계 </a:t>
                      </a:r>
                      <a:r>
                        <a:rPr lang="ko-KR" altLang="en-US" dirty="0" err="1" smtClean="0"/>
                        <a:t>장치비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장비구입 및 소모품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85043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임대 보증금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공유오피스</a:t>
                      </a:r>
                      <a:r>
                        <a:rPr lang="ko-KR" altLang="en-US" dirty="0" smtClean="0"/>
                        <a:t> 임대보증금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개소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80,000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348803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인테리어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공유오피스</a:t>
                      </a:r>
                      <a:r>
                        <a:rPr lang="ko-KR" altLang="en-US" dirty="0" smtClean="0"/>
                        <a:t> 인테리어 및 집기 일체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69654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마케팅비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공유오피스</a:t>
                      </a:r>
                      <a:r>
                        <a:rPr lang="ko-KR" altLang="en-US" dirty="0" smtClean="0"/>
                        <a:t> 준비금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33899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제비용 및 여비 교통비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20146"/>
                  </a:ext>
                </a:extLst>
              </a:tr>
              <a:tr h="4635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합계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제비용 및 여비 교통비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12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16142</TotalTime>
  <Words>214</Words>
  <Application>Microsoft Office PowerPoint</Application>
  <PresentationFormat>와이드스크린</PresentationFormat>
  <Paragraphs>122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MankSans</vt:lpstr>
      <vt:lpstr>나눔바른고딕</vt:lpstr>
      <vt:lpstr>Gidole</vt:lpstr>
      <vt:lpstr>Arial</vt:lpstr>
      <vt:lpstr>맑은 고딕</vt:lpstr>
      <vt:lpstr>굴림체</vt:lpstr>
      <vt:lpstr>Office 테마</vt:lpstr>
      <vt:lpstr>PowerPoint 프레젠테이션</vt:lpstr>
      <vt:lpstr>PowerPoint 프레젠테이션</vt:lpstr>
    </vt:vector>
  </TitlesOfParts>
  <Manager>DocsTemplates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AFFINITY05</cp:lastModifiedBy>
  <cp:revision>164</cp:revision>
  <dcterms:created xsi:type="dcterms:W3CDTF">2010-02-01T08:03:16Z</dcterms:created>
  <dcterms:modified xsi:type="dcterms:W3CDTF">2021-01-15T04:11:33Z</dcterms:modified>
  <cp:category>www.docstemplates.com</cp:category>
</cp:coreProperties>
</file>