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외부 플랫폼과의 비교 그래프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876353346456693E-2"/>
          <c:y val="0.11052552223637292"/>
          <c:w val="0.94312364665354331"/>
          <c:h val="0.723871203009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다방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55-408A-BEB2-A6CF9D61AC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네이버부동산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55-408A-BEB2-A6CF9D61AC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직방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0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55-408A-BEB2-A6CF9D61AC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피터팬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55-408A-BEB2-A6CF9D61AC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픽스어빌리티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55-408A-BEB2-A6CF9D61A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766016"/>
        <c:axId val="428764048"/>
      </c:lineChart>
      <c:catAx>
        <c:axId val="42876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764048"/>
        <c:crosses val="autoZero"/>
        <c:auto val="1"/>
        <c:lblAlgn val="ctr"/>
        <c:lblOffset val="100"/>
        <c:noMultiLvlLbl val="0"/>
      </c:catAx>
      <c:valAx>
        <c:axId val="4287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76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1F2-7B59-4272-B359-8AD0F2B26BD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s@&#52908;&#55092;&#47951;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/>
          <p:nvPr>
            <p:extLst/>
          </p:nvPr>
        </p:nvGraphicFramePr>
        <p:xfrm>
          <a:off x="1074057" y="402489"/>
          <a:ext cx="10227579" cy="554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63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96873" y="2105595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디자인의 정의와 개요</a:t>
            </a:r>
            <a:endParaRPr lang="en-US" altLang="ko-KR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2481" y="2443290"/>
            <a:ext cx="8584365" cy="3931794"/>
            <a:chOff x="2202481" y="1463103"/>
            <a:chExt cx="8584365" cy="3931794"/>
          </a:xfrm>
        </p:grpSpPr>
        <p:sp>
          <p:nvSpPr>
            <p:cNvPr id="8" name="TextBox 7"/>
            <p:cNvSpPr txBox="1"/>
            <p:nvPr/>
          </p:nvSpPr>
          <p:spPr>
            <a:xfrm>
              <a:off x="7766467" y="2794601"/>
              <a:ext cx="30203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깨끗함을 상징하는 하얀색</a:t>
              </a:r>
              <a:endParaRPr lang="en-US" altLang="ko-KR" dirty="0" smtClean="0"/>
            </a:p>
            <a:p>
              <a:r>
                <a:rPr lang="ko-KR" altLang="en-US" dirty="0" smtClean="0"/>
                <a:t>신중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직관을 상징하는 남색</a:t>
              </a:r>
              <a:endParaRPr lang="en-US" altLang="ko-KR" dirty="0" smtClean="0"/>
            </a:p>
            <a:p>
              <a:r>
                <a:rPr lang="ko-KR" altLang="en-US" dirty="0" smtClean="0"/>
                <a:t>평화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안전을 상징하는 녹색</a:t>
              </a:r>
              <a:endParaRPr lang="en-US" altLang="ko-KR" dirty="0" smtClean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481" y="1463103"/>
              <a:ext cx="5563986" cy="3931794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flipH="1">
              <a:off x="5553634" y="3543032"/>
              <a:ext cx="2309320" cy="71120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204543" y="3244673"/>
              <a:ext cx="1633011" cy="39175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605133" y="2980455"/>
              <a:ext cx="2232421" cy="3918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01575" y="2101367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회사의 미래</a:t>
            </a:r>
            <a:endParaRPr lang="en-US" altLang="ko-KR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27066" y="2912598"/>
            <a:ext cx="90556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신뢰받는 기업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혁신으로 미래를 여는 기업이 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투명하고 공정한 기업이 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사회적 책임을 다하고 소외계층을 위하여 환원 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조세의 정의와 부동산 정책에 반영되도록 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쉼 없는 변화와 혁신으로 미래를 여는 창조기업이 되겠습니다</a:t>
            </a:r>
            <a:r>
              <a:rPr lang="en-US" altLang="ko-KR" sz="2400" dirty="0" smtClean="0"/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 smtClean="0"/>
              <a:t>나무처럼 소리없이 조용히 성장하겠습니다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7505" y="2105595"/>
            <a:ext cx="10434805" cy="2119376"/>
            <a:chOff x="926222" y="1888347"/>
            <a:chExt cx="10434805" cy="2119376"/>
          </a:xfrm>
        </p:grpSpPr>
        <p:sp>
          <p:nvSpPr>
            <p:cNvPr id="9" name="직사각형 8"/>
            <p:cNvSpPr/>
            <p:nvPr/>
          </p:nvSpPr>
          <p:spPr>
            <a:xfrm>
              <a:off x="5333146" y="1888347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/>
                <a:t>회사소개</a:t>
              </a:r>
              <a:endParaRPr lang="en-US" altLang="ko-KR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222" y="2807394"/>
              <a:ext cx="104348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돈을 </a:t>
              </a:r>
              <a:r>
                <a:rPr lang="ko-KR" altLang="en-US" sz="2400" dirty="0" err="1" smtClean="0"/>
                <a:t>쫒기</a:t>
              </a:r>
              <a:r>
                <a:rPr lang="ko-KR" altLang="en-US" sz="2400" dirty="0" smtClean="0"/>
                <a:t> 보다는 우리의 일이 사회에 가져다 줄 변화에 집중하며</a:t>
              </a:r>
              <a:r>
                <a:rPr lang="en-US" altLang="ko-KR" sz="2400" dirty="0" smtClean="0"/>
                <a:t>, </a:t>
              </a:r>
              <a:r>
                <a:rPr lang="ko-KR" altLang="en-US" sz="2400" dirty="0" smtClean="0"/>
                <a:t>우리의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목표는 혁신을 통하여 사회적 비용을 줄이는 것이며</a:t>
              </a:r>
              <a:r>
                <a:rPr lang="en-US" altLang="ko-KR" sz="2400" dirty="0" smtClean="0"/>
                <a:t>, </a:t>
              </a:r>
              <a:r>
                <a:rPr lang="ko-KR" altLang="en-US" sz="2400" dirty="0" smtClean="0"/>
                <a:t>부대끼며 살아가는 세상에서 신뢰를 찾기 위한 노력이다</a:t>
              </a:r>
              <a:r>
                <a:rPr lang="en-US" altLang="ko-KR" sz="2400" dirty="0" smtClean="0"/>
                <a:t>.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55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40728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630517" y="1609416"/>
            <a:ext cx="3172663" cy="3096857"/>
            <a:chOff x="5344892" y="1609416"/>
            <a:chExt cx="3172663" cy="3096857"/>
          </a:xfrm>
        </p:grpSpPr>
        <p:sp>
          <p:nvSpPr>
            <p:cNvPr id="2" name="TextBox 1"/>
            <p:cNvSpPr txBox="1"/>
            <p:nvPr/>
          </p:nvSpPr>
          <p:spPr>
            <a:xfrm>
              <a:off x="6248888" y="1609416"/>
              <a:ext cx="1364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INDEX</a:t>
              </a:r>
              <a:endParaRPr lang="ko-KR" alt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44892" y="2397949"/>
              <a:ext cx="317266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/>
                <a:t>사업 방향 및 개요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디자인의 정의와 개요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소비자 시각화 부각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시장분석 현황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회사소개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경영이념</a:t>
              </a:r>
              <a:endParaRPr lang="ko-KR" altLang="en-US" sz="24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22465" y="2282215"/>
            <a:ext cx="10424160" cy="1819479"/>
            <a:chOff x="1022465" y="2207400"/>
            <a:chExt cx="10424160" cy="1819479"/>
          </a:xfrm>
        </p:grpSpPr>
        <p:sp>
          <p:nvSpPr>
            <p:cNvPr id="9" name="직사각형 8"/>
            <p:cNvSpPr/>
            <p:nvPr/>
          </p:nvSpPr>
          <p:spPr>
            <a:xfrm>
              <a:off x="4695502" y="2207400"/>
              <a:ext cx="3078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/>
                <a:t>사업 방향 및 개요</a:t>
              </a:r>
              <a:endParaRPr lang="en-US" altLang="ko-KR" sz="28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2826550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언제 어디서나 원하는 곳에서 안전한 부동산 거래 시작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	[Any Time Any Where]</a:t>
              </a:r>
              <a:endParaRPr lang="en-US" altLang="ko-KR" sz="12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완벽한 </a:t>
              </a:r>
              <a:r>
                <a:rPr lang="ko-KR" altLang="en-US" sz="1200" dirty="0" err="1" smtClean="0"/>
                <a:t>전자계약</a:t>
              </a:r>
              <a:r>
                <a:rPr lang="ko-KR" altLang="en-US" sz="1200" dirty="0" smtClean="0"/>
                <a:t> 플랫폼으로 구현되는 무한책임 서비스</a:t>
              </a:r>
              <a:endParaRPr lang="en-US" altLang="ko-KR" sz="1200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완벽한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신속한 의사결정 지원 시스템</a:t>
              </a:r>
              <a:endParaRPr lang="en-US" altLang="ko-KR" sz="1200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부동산 시장의 한계를 넘어선다</a:t>
              </a:r>
              <a:endParaRPr lang="en-US" altLang="ko-KR" sz="1200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sz="1200" dirty="0" smtClean="0"/>
                <a:t>관련 서비스를 통한 시너지 확대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사업 모델 완성</a:t>
              </a:r>
              <a:endParaRPr lang="en-US" altLang="ko-K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430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22465" y="2239247"/>
            <a:ext cx="10424160" cy="2112290"/>
            <a:chOff x="1022465" y="2109746"/>
            <a:chExt cx="10424160" cy="2112290"/>
          </a:xfrm>
        </p:grpSpPr>
        <p:sp>
          <p:nvSpPr>
            <p:cNvPr id="9" name="직사각형 8"/>
            <p:cNvSpPr/>
            <p:nvPr/>
          </p:nvSpPr>
          <p:spPr>
            <a:xfrm>
              <a:off x="4220212" y="2109746"/>
              <a:ext cx="40286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/>
                <a:t>비대면 </a:t>
              </a:r>
              <a:r>
                <a:rPr lang="ko-KR" altLang="en-US" sz="2800" dirty="0" err="1" smtClean="0"/>
                <a:t>전자계약</a:t>
              </a:r>
              <a:r>
                <a:rPr lang="ko-KR" altLang="en-US" sz="2800" dirty="0" smtClean="0"/>
                <a:t> 플랫폼</a:t>
              </a:r>
              <a:endParaRPr lang="en-US" altLang="ko-KR" sz="28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302170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매도 신청에서 매수 완료까지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단계 보안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한번 터치로 등기부등본부터 건축물 대장 확인까지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대출부터 확정일자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등기까지 원스톱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고비용 </a:t>
              </a:r>
              <a:r>
                <a:rPr lang="ko-KR" altLang="en-US" dirty="0" err="1" smtClean="0"/>
                <a:t>저효율의</a:t>
              </a:r>
              <a:r>
                <a:rPr lang="ko-KR" altLang="en-US" dirty="0" smtClean="0"/>
                <a:t> 거래수수료</a:t>
              </a:r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6545" y="2587395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8EC31F"/>
                  </a:solidFill>
                </a:rPr>
                <a:t>완벽한 </a:t>
              </a:r>
              <a:r>
                <a:rPr lang="ko-KR" altLang="en-US" sz="1200" dirty="0" err="1">
                  <a:solidFill>
                    <a:srgbClr val="8EC31F"/>
                  </a:solidFill>
                </a:rPr>
                <a:t>전자계약</a:t>
              </a:r>
              <a:r>
                <a:rPr lang="ko-KR" altLang="en-US" sz="1200" dirty="0">
                  <a:solidFill>
                    <a:srgbClr val="8EC31F"/>
                  </a:solidFill>
                </a:rPr>
                <a:t> 플랫폼으로 구현되는 무한책임 서비스</a:t>
              </a:r>
              <a:endParaRPr lang="en-US" altLang="ko-KR" sz="1200" dirty="0">
                <a:solidFill>
                  <a:srgbClr val="8EC31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7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22465" y="2199678"/>
            <a:ext cx="10424160" cy="2174758"/>
            <a:chOff x="1022465" y="2199678"/>
            <a:chExt cx="10424160" cy="2174758"/>
          </a:xfrm>
        </p:grpSpPr>
        <p:sp>
          <p:nvSpPr>
            <p:cNvPr id="8" name="직사각형 7"/>
            <p:cNvSpPr/>
            <p:nvPr/>
          </p:nvSpPr>
          <p:spPr>
            <a:xfrm>
              <a:off x="3986975" y="2199678"/>
              <a:ext cx="44951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dirty="0" smtClean="0"/>
                <a:t>1588 </a:t>
              </a:r>
              <a:r>
                <a:rPr lang="ko-KR" altLang="en-US" sz="2800" dirty="0" smtClean="0"/>
                <a:t>매도 </a:t>
              </a:r>
              <a:r>
                <a:rPr lang="en-US" altLang="ko-KR" sz="2800" dirty="0" smtClean="0"/>
                <a:t>/ </a:t>
              </a:r>
              <a:r>
                <a:rPr lang="ko-KR" altLang="en-US" sz="2800" dirty="0" smtClean="0"/>
                <a:t>매수 </a:t>
              </a:r>
              <a:r>
                <a:rPr lang="ko-KR" altLang="en-US" sz="2800" dirty="0" err="1" smtClean="0"/>
                <a:t>콜서비스</a:t>
              </a:r>
              <a:endParaRPr lang="en-US" altLang="ko-KR" sz="28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22465" y="317410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유무선</a:t>
              </a:r>
              <a:r>
                <a:rPr lang="en-US" altLang="ko-KR" dirty="0" smtClean="0"/>
                <a:t>, SNS, </a:t>
              </a:r>
              <a:r>
                <a:rPr lang="ko-KR" altLang="en-US" dirty="0" smtClean="0"/>
                <a:t>문자메시지로 매도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매수 신청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앱으로 </a:t>
              </a:r>
              <a:r>
                <a:rPr lang="ko-KR" altLang="en-US" dirty="0" err="1" smtClean="0"/>
                <a:t>시세조회</a:t>
              </a:r>
              <a:r>
                <a:rPr lang="ko-KR" altLang="en-US" dirty="0" smtClean="0"/>
                <a:t> 및 알림이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매물 검색 회신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소비자 요구에 부합하는 서비스 </a:t>
              </a:r>
              <a:r>
                <a:rPr lang="en-US" altLang="ko-KR" dirty="0" smtClean="0"/>
                <a:t>(AR / VR)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소비자의 </a:t>
              </a:r>
              <a:r>
                <a:rPr lang="ko-KR" altLang="en-US" dirty="0" err="1" smtClean="0"/>
                <a:t>니즈를</a:t>
              </a:r>
              <a:r>
                <a:rPr lang="ko-KR" altLang="en-US" dirty="0" smtClean="0"/>
                <a:t> 분석하여 추천 매물 서비스</a:t>
              </a:r>
              <a:endParaRPr lang="en-US" altLang="ko-KR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86545" y="2646360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8EC31F"/>
                  </a:solidFill>
                </a:rPr>
                <a:t>완벽한</a:t>
              </a:r>
              <a:r>
                <a:rPr lang="en-US" altLang="ko-KR" sz="1200" dirty="0" smtClean="0">
                  <a:solidFill>
                    <a:srgbClr val="8EC31F"/>
                  </a:solidFill>
                </a:rPr>
                <a:t>, </a:t>
              </a:r>
              <a:r>
                <a:rPr lang="ko-KR" altLang="en-US" sz="1200" dirty="0" smtClean="0">
                  <a:solidFill>
                    <a:srgbClr val="8EC31F"/>
                  </a:solidFill>
                </a:rPr>
                <a:t>신속한 의사결정 지원 시스템 구축</a:t>
              </a:r>
              <a:endParaRPr lang="en-US" altLang="ko-KR" sz="1200" dirty="0">
                <a:solidFill>
                  <a:srgbClr val="8EC31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22465" y="2191278"/>
            <a:ext cx="10424160" cy="2390797"/>
            <a:chOff x="1022465" y="-573131"/>
            <a:chExt cx="10424160" cy="2390797"/>
          </a:xfrm>
        </p:grpSpPr>
        <p:sp>
          <p:nvSpPr>
            <p:cNvPr id="9" name="직사각형 8"/>
            <p:cNvSpPr/>
            <p:nvPr/>
          </p:nvSpPr>
          <p:spPr>
            <a:xfrm>
              <a:off x="3195893" y="-573131"/>
              <a:ext cx="60773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/>
                <a:t>공인중개사 전용 공유 오피스 서비스</a:t>
              </a:r>
              <a:endParaRPr lang="en-US" altLang="ko-KR" sz="28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2465" y="617337"/>
              <a:ext cx="104241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 err="1" smtClean="0"/>
                <a:t>전자계약</a:t>
              </a:r>
              <a:r>
                <a:rPr lang="ko-KR" altLang="en-US" dirty="0" smtClean="0"/>
                <a:t> 연착륙 마케팅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운영난 겪는 공인중개사 협업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고비용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저효율</a:t>
              </a:r>
              <a:r>
                <a:rPr lang="ko-KR" altLang="en-US" dirty="0" smtClean="0"/>
                <a:t> 개선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경쟁력 강화 방안</a:t>
              </a:r>
              <a:endParaRPr lang="en-US" altLang="ko-KR" dirty="0" smtClean="0"/>
            </a:p>
            <a:p>
              <a:pPr marL="285750" indent="-285750" algn="ctr">
                <a:buFontTx/>
                <a:buChar char="-"/>
              </a:pPr>
              <a:r>
                <a:rPr lang="ko-KR" altLang="en-US" dirty="0" smtClean="0"/>
                <a:t>투명한 부동산 거래 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사회적 신뢰</a:t>
              </a:r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6545" y="-95482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8EC31F"/>
                  </a:solidFill>
                </a:rPr>
                <a:t>부동산 시장의 한계를 넘어선다</a:t>
              </a:r>
              <a:endParaRPr lang="en-US" altLang="ko-KR" sz="1200" dirty="0">
                <a:solidFill>
                  <a:srgbClr val="8EC31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6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63276" y="1319364"/>
            <a:ext cx="5809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/>
              <a:t>외부 플랫폼과의 비교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간단 비교표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83792"/>
              </p:ext>
            </p:extLst>
          </p:nvPr>
        </p:nvGraphicFramePr>
        <p:xfrm>
          <a:off x="1296856" y="2210809"/>
          <a:ext cx="9742445" cy="3779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8489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852602665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네이버부동산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피터팬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1:1 </a:t>
                      </a:r>
                      <a:r>
                        <a:rPr lang="ko-KR" altLang="en-US" sz="1400" dirty="0" smtClean="0"/>
                        <a:t>고객지원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부동산 관련 뉴스 제공 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허위 </a:t>
                      </a:r>
                      <a:r>
                        <a:rPr lang="ko-KR" altLang="en-US" sz="1400" dirty="0" err="1" smtClean="0"/>
                        <a:t>매물관리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전담팀</a:t>
                      </a:r>
                      <a:r>
                        <a:rPr lang="ko-KR" altLang="en-US" sz="1400" dirty="0" smtClean="0"/>
                        <a:t> 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확인매물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첫걸음 </a:t>
                      </a:r>
                      <a:r>
                        <a:rPr lang="ko-KR" altLang="en-US" sz="1400" dirty="0" err="1" smtClean="0"/>
                        <a:t>보상제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확인매물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중개보수</a:t>
                      </a:r>
                      <a:r>
                        <a:rPr lang="ko-KR" altLang="en-US" sz="1400" dirty="0" smtClean="0"/>
                        <a:t> 표시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부동산 리뷰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실거주민</a:t>
                      </a:r>
                      <a:r>
                        <a:rPr lang="ko-KR" altLang="en-US" sz="1400" dirty="0" smtClean="0"/>
                        <a:t> 평가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페이스북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인스타그램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네이버포스트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유튜브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블로그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페이스북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블로그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네이버포스트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유튜브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카카오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6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매물간</a:t>
                      </a:r>
                      <a:r>
                        <a:rPr lang="ko-KR" altLang="en-US" sz="1400" dirty="0" smtClean="0"/>
                        <a:t> 비교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찜한방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찜한방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시세 그래프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1, 3, 5, 7</a:t>
                      </a:r>
                      <a:r>
                        <a:rPr lang="ko-KR" altLang="en-US" sz="1400" dirty="0" smtClean="0"/>
                        <a:t>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1, 3, 5, 7, </a:t>
                      </a:r>
                      <a:r>
                        <a:rPr lang="ko-KR" altLang="en-US" sz="1400" dirty="0" smtClean="0"/>
                        <a:t>전체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42813" y="1319364"/>
            <a:ext cx="5450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외부 플랫폼과의 비교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매물 유형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296856" y="2569668"/>
          <a:ext cx="9742445" cy="21819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네이버부동산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피터팬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원룸</a:t>
                      </a:r>
                      <a:r>
                        <a:rPr lang="en-US" altLang="ko-KR" sz="1400" dirty="0" smtClean="0"/>
                        <a:t>, 1.5</a:t>
                      </a:r>
                      <a:r>
                        <a:rPr lang="ko-KR" altLang="en-US" sz="1400" dirty="0" smtClean="0"/>
                        <a:t>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투룸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쓰리룸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오피스텔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원룸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투룸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오피스텔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아파트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재건축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재개발 아파트 분양권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빌라연립</a:t>
                      </a:r>
                      <a:r>
                        <a:rPr lang="ko-KR" altLang="en-US" sz="1200" dirty="0" smtClean="0"/>
                        <a:t> 단독 다가구 전원주택 상가주택 </a:t>
                      </a:r>
                      <a:r>
                        <a:rPr lang="ko-KR" altLang="en-US" sz="1200" dirty="0" err="1" smtClean="0"/>
                        <a:t>한옥주택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토지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사무실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창고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지식산업센터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건물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고시원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원룸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투룸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오피스텔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아파트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빌라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주택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오피스텔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아파트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사무실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2653316" y="210629"/>
            <a:ext cx="6805010" cy="57084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6025" y="402489"/>
            <a:ext cx="8458200" cy="52482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425" y="210629"/>
            <a:ext cx="11582400" cy="635209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06370" y="1319364"/>
            <a:ext cx="5923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외부 플랫폼과의 비교</a:t>
            </a:r>
            <a:r>
              <a:rPr lang="en-US" altLang="ko-KR" sz="2800" dirty="0" smtClean="0"/>
              <a:t>(1:1 </a:t>
            </a:r>
            <a:r>
              <a:rPr lang="ko-KR" altLang="en-US" sz="2800" dirty="0" smtClean="0"/>
              <a:t>고객지원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296856" y="2557705"/>
          <a:ext cx="9742445" cy="215148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네이버부동산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피터팬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다방에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앱으로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고객센터 </a:t>
                      </a:r>
                      <a:r>
                        <a:rPr lang="en-US" altLang="ko-KR" sz="1200" dirty="0" smtClean="0"/>
                        <a:t>02)1899-6840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~</a:t>
                      </a:r>
                      <a:r>
                        <a:rPr lang="ko-KR" altLang="en-US" sz="1200" dirty="0" smtClean="0"/>
                        <a:t>금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en-US" altLang="ko-KR" sz="1200" dirty="0" smtClean="0"/>
                        <a:t>~ 18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공휴일 휴무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네이버부동산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앱으로 문의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문제신고</a:t>
                      </a:r>
                      <a:r>
                        <a:rPr lang="en-US" altLang="ko-KR" sz="1200" dirty="0" smtClean="0"/>
                        <a:t>)- </a:t>
                      </a:r>
                      <a:r>
                        <a:rPr lang="ko-KR" altLang="en-US" sz="1200" dirty="0" err="1" smtClean="0"/>
                        <a:t>오류신고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장애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오류신고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사진첨부가능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부동산 서비스에 제안하기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제안사항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err="1" smtClean="0"/>
                        <a:t>의견접수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직방에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앱으로 문의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문의하기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err="1" smtClean="0"/>
                        <a:t>사진첨부</a:t>
                      </a:r>
                      <a:r>
                        <a:rPr lang="ko-KR" altLang="en-US" sz="1200" dirty="0" smtClean="0"/>
                        <a:t> 최대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err="1" smtClean="0"/>
                        <a:t>개가능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서비스 이용문의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1661-8734</a:t>
                      </a:r>
                    </a:p>
                    <a:p>
                      <a:r>
                        <a:rPr lang="ko-KR" altLang="en-US" sz="1200" dirty="0" smtClean="0"/>
                        <a:t>이메일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smtClean="0">
                          <a:hlinkClick r:id="rId3"/>
                        </a:rPr>
                        <a:t>cs@zigbang.com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메신저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고객센터 </a:t>
                      </a:r>
                      <a:r>
                        <a:rPr lang="en-US" altLang="ko-KR" sz="1200" dirty="0" smtClean="0"/>
                        <a:t>1644 – 3670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10:00 ~ 18:00 </a:t>
                      </a:r>
                      <a:r>
                        <a:rPr lang="ko-KR" altLang="en-US" sz="1200" dirty="0" smtClean="0"/>
                        <a:t>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공휴일 휴무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476</Words>
  <Application>Microsoft Office PowerPoint</Application>
  <PresentationFormat>와이드스크린</PresentationFormat>
  <Paragraphs>126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3</cp:revision>
  <dcterms:created xsi:type="dcterms:W3CDTF">2020-11-23T09:29:43Z</dcterms:created>
  <dcterms:modified xsi:type="dcterms:W3CDTF">2020-11-27T06:48:27Z</dcterms:modified>
</cp:coreProperties>
</file>