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59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111F7-D80F-4511-B14A-148436B0681F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CDCE-C163-496D-AC78-4361D7F59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6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3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1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5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6F35-561B-45F1-B384-CC3AA49546F3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6B16-3D1E-4324-B1AF-96A14B666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9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         </a:t>
            </a:r>
            <a:r>
              <a:rPr lang="ko-KR" altLang="en-US" sz="3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사업계획서</a:t>
            </a:r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                                          </a:t>
            </a:r>
            <a:r>
              <a:rPr lang="ko-KR" altLang="en-US" sz="1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「 부동산 전자계약 </a:t>
            </a:r>
            <a:r>
              <a:rPr lang="ko-KR" altLang="en-US" sz="18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플렛폼</a:t>
            </a:r>
            <a:r>
              <a:rPr lang="ko-KR" altLang="en-US" sz="1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」</a:t>
            </a:r>
            <a:endParaRPr lang="ko-KR" altLang="en-US" sz="1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3275856" y="5712826"/>
            <a:ext cx="316835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주식회사 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피아이씨파트너스</a:t>
            </a:r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53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1581" y="-24662"/>
            <a:ext cx="9185581" cy="688266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사업모델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24744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268760"/>
            <a:ext cx="33843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3-2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모델</a:t>
            </a:r>
            <a:r>
              <a:rPr lang="ko-KR" altLang="en-US" sz="18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rgbClr val="0000CC"/>
                </a:solidFill>
                <a:latin typeface="+mn-ea"/>
              </a:rPr>
              <a:t>PROCESS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사각형: 위쪽 모서리의 한쪽은 둥글고 다른 한쪽은 잘림 14">
            <a:extLst>
              <a:ext uri="{FF2B5EF4-FFF2-40B4-BE49-F238E27FC236}">
                <a16:creationId xmlns="" xmlns:a16="http://schemas.microsoft.com/office/drawing/2014/main" id="{7DB58738-8C3C-476F-9DE3-7A37A83974BA}"/>
              </a:ext>
            </a:extLst>
          </p:cNvPr>
          <p:cNvSpPr/>
          <p:nvPr/>
        </p:nvSpPr>
        <p:spPr>
          <a:xfrm>
            <a:off x="2987824" y="1928488"/>
            <a:ext cx="1728192" cy="4236817"/>
          </a:xfrm>
          <a:prstGeom prst="snipRound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b="1" dirty="0">
                <a:solidFill>
                  <a:srgbClr val="FFFF00"/>
                </a:solidFill>
              </a:rPr>
              <a:t>전국 어디서나</a:t>
            </a:r>
            <a:endParaRPr lang="en-US" altLang="ko-KR" sz="1600" b="1" dirty="0">
              <a:solidFill>
                <a:srgbClr val="FFFF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FFFF00"/>
                </a:solidFill>
              </a:rPr>
              <a:t>1588 </a:t>
            </a:r>
            <a:r>
              <a:rPr lang="ko-KR" altLang="en-US" sz="1600" b="1" dirty="0">
                <a:solidFill>
                  <a:srgbClr val="FFFF00"/>
                </a:solidFill>
              </a:rPr>
              <a:t>서비스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4A1FA8B2-A703-4F3F-8E68-640BA6CE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3" y="4277543"/>
            <a:ext cx="1892328" cy="18877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809F3C01-998F-442F-982A-3A6C8BB24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3" y="1928490"/>
            <a:ext cx="1892327" cy="1828416"/>
          </a:xfrm>
          <a:prstGeom prst="rect">
            <a:avLst/>
          </a:prstGeom>
        </p:spPr>
      </p:pic>
      <p:sp>
        <p:nvSpPr>
          <p:cNvPr id="35" name="화살표: 오른쪽 19">
            <a:extLst>
              <a:ext uri="{FF2B5EF4-FFF2-40B4-BE49-F238E27FC236}">
                <a16:creationId xmlns="" xmlns:a16="http://schemas.microsoft.com/office/drawing/2014/main" id="{4601DF4D-9C52-47DD-944F-EB741FF968A3}"/>
              </a:ext>
            </a:extLst>
          </p:cNvPr>
          <p:cNvSpPr/>
          <p:nvPr/>
        </p:nvSpPr>
        <p:spPr>
          <a:xfrm>
            <a:off x="2483768" y="2708920"/>
            <a:ext cx="437515" cy="70776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6" name="화살표: 오른쪽 20">
            <a:extLst>
              <a:ext uri="{FF2B5EF4-FFF2-40B4-BE49-F238E27FC236}">
                <a16:creationId xmlns="" xmlns:a16="http://schemas.microsoft.com/office/drawing/2014/main" id="{10F99160-37AB-4757-8BA5-A88FB1F603E9}"/>
              </a:ext>
            </a:extLst>
          </p:cNvPr>
          <p:cNvSpPr/>
          <p:nvPr/>
        </p:nvSpPr>
        <p:spPr>
          <a:xfrm>
            <a:off x="2500278" y="4713883"/>
            <a:ext cx="437515" cy="70776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8" name="사각형: 둥근 모서리 22">
            <a:extLst>
              <a:ext uri="{FF2B5EF4-FFF2-40B4-BE49-F238E27FC236}">
                <a16:creationId xmlns="" xmlns:a16="http://schemas.microsoft.com/office/drawing/2014/main" id="{06D7971B-604E-43F2-9A29-E9B7B025A00F}"/>
              </a:ext>
            </a:extLst>
          </p:cNvPr>
          <p:cNvSpPr/>
          <p:nvPr/>
        </p:nvSpPr>
        <p:spPr>
          <a:xfrm>
            <a:off x="3453880" y="2700545"/>
            <a:ext cx="771128" cy="4340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매 도</a:t>
            </a:r>
            <a:endParaRPr lang="en-US" altLang="ko-KR" sz="1138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접 수</a:t>
            </a:r>
            <a:endParaRPr lang="ko-KR" altLang="en-US" sz="1138" b="1" dirty="0">
              <a:solidFill>
                <a:schemeClr val="bg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B74AE97-5FEF-41BA-9C4E-D33093D6D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521" y="1928488"/>
            <a:ext cx="1617775" cy="423681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0" name="화살표: 오른쪽 25">
            <a:extLst>
              <a:ext uri="{FF2B5EF4-FFF2-40B4-BE49-F238E27FC236}">
                <a16:creationId xmlns="" xmlns:a16="http://schemas.microsoft.com/office/drawing/2014/main" id="{37059D8E-85F5-46F2-92A5-EBA9B845A7B2}"/>
              </a:ext>
            </a:extLst>
          </p:cNvPr>
          <p:cNvSpPr/>
          <p:nvPr/>
        </p:nvSpPr>
        <p:spPr>
          <a:xfrm>
            <a:off x="4937504" y="2643561"/>
            <a:ext cx="501455" cy="71343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2" name="사각형: 둥근 모서리 27">
            <a:extLst>
              <a:ext uri="{FF2B5EF4-FFF2-40B4-BE49-F238E27FC236}">
                <a16:creationId xmlns="" xmlns:a16="http://schemas.microsoft.com/office/drawing/2014/main" id="{8C6DA179-EB95-4673-A183-B4BCA6591D62}"/>
              </a:ext>
            </a:extLst>
          </p:cNvPr>
          <p:cNvSpPr/>
          <p:nvPr/>
        </p:nvSpPr>
        <p:spPr>
          <a:xfrm>
            <a:off x="7452320" y="2179880"/>
            <a:ext cx="1445757" cy="509686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  유사물건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거래사례 제공</a:t>
            </a:r>
          </a:p>
        </p:txBody>
      </p:sp>
      <p:sp>
        <p:nvSpPr>
          <p:cNvPr id="43" name="사각형: 둥근 모서리 28">
            <a:extLst>
              <a:ext uri="{FF2B5EF4-FFF2-40B4-BE49-F238E27FC236}">
                <a16:creationId xmlns="" xmlns:a16="http://schemas.microsoft.com/office/drawing/2014/main" id="{9ACAAF1C-D220-4BC4-AA49-67D3592D9FB1}"/>
              </a:ext>
            </a:extLst>
          </p:cNvPr>
          <p:cNvSpPr/>
          <p:nvPr/>
        </p:nvSpPr>
        <p:spPr>
          <a:xfrm>
            <a:off x="7452320" y="5548100"/>
            <a:ext cx="1445757" cy="509686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   매수 추천물건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8856D0D8-24C5-4D65-AA32-340F0184983E}"/>
              </a:ext>
            </a:extLst>
          </p:cNvPr>
          <p:cNvSpPr/>
          <p:nvPr/>
        </p:nvSpPr>
        <p:spPr>
          <a:xfrm>
            <a:off x="7422823" y="3573016"/>
            <a:ext cx="1541665" cy="114091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38" b="1" dirty="0" err="1" smtClean="0">
                <a:solidFill>
                  <a:srgbClr val="FFFF00"/>
                </a:solidFill>
              </a:rPr>
              <a:t>모바일</a:t>
            </a:r>
            <a:r>
              <a:rPr lang="ko-KR" altLang="en-US" sz="1138" b="1" dirty="0" smtClean="0">
                <a:solidFill>
                  <a:srgbClr val="FFFF00"/>
                </a:solidFill>
              </a:rPr>
              <a:t> 통한</a:t>
            </a:r>
            <a:endParaRPr lang="en-US" altLang="ko-KR" sz="1138" b="1" dirty="0" smtClean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38" b="1" dirty="0" smtClean="0">
                <a:solidFill>
                  <a:srgbClr val="FFFF00"/>
                </a:solidFill>
              </a:rPr>
              <a:t>유형별 </a:t>
            </a:r>
            <a:r>
              <a:rPr lang="ko-KR" altLang="en-US" sz="1138" b="1" dirty="0">
                <a:solidFill>
                  <a:srgbClr val="FFFF00"/>
                </a:solidFill>
              </a:rPr>
              <a:t>상품 추천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509CE7BD-27EB-4270-8B03-E73EC6B3F37A}"/>
              </a:ext>
            </a:extLst>
          </p:cNvPr>
          <p:cNvCxnSpPr>
            <a:cxnSpLocks/>
          </p:cNvCxnSpPr>
          <p:nvPr/>
        </p:nvCxnSpPr>
        <p:spPr>
          <a:xfrm flipV="1">
            <a:off x="7812360" y="2777568"/>
            <a:ext cx="0" cy="744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02357471-B06C-48AF-92AE-93A71CF1FCFA}"/>
              </a:ext>
            </a:extLst>
          </p:cNvPr>
          <p:cNvCxnSpPr>
            <a:cxnSpLocks/>
          </p:cNvCxnSpPr>
          <p:nvPr/>
        </p:nvCxnSpPr>
        <p:spPr>
          <a:xfrm flipV="1">
            <a:off x="8189289" y="2768613"/>
            <a:ext cx="0" cy="742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D15ACD45-8152-4224-A241-7D9BD463C3FC}"/>
              </a:ext>
            </a:extLst>
          </p:cNvPr>
          <p:cNvCxnSpPr>
            <a:cxnSpLocks/>
          </p:cNvCxnSpPr>
          <p:nvPr/>
        </p:nvCxnSpPr>
        <p:spPr>
          <a:xfrm flipV="1">
            <a:off x="8604841" y="2768613"/>
            <a:ext cx="0" cy="742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6560AFC6-CF15-4B3A-ADF3-8DE38262990E}"/>
              </a:ext>
            </a:extLst>
          </p:cNvPr>
          <p:cNvCxnSpPr>
            <a:cxnSpLocks/>
          </p:cNvCxnSpPr>
          <p:nvPr/>
        </p:nvCxnSpPr>
        <p:spPr>
          <a:xfrm>
            <a:off x="7812360" y="4686129"/>
            <a:ext cx="0" cy="805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63AEA09F-68F0-45B9-B52E-DEC22567FD74}"/>
              </a:ext>
            </a:extLst>
          </p:cNvPr>
          <p:cNvCxnSpPr>
            <a:cxnSpLocks/>
          </p:cNvCxnSpPr>
          <p:nvPr/>
        </p:nvCxnSpPr>
        <p:spPr>
          <a:xfrm>
            <a:off x="8215106" y="4808551"/>
            <a:ext cx="0" cy="68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0270B3E2-3411-47C1-B47F-192933C6264E}"/>
              </a:ext>
            </a:extLst>
          </p:cNvPr>
          <p:cNvCxnSpPr>
            <a:cxnSpLocks/>
          </p:cNvCxnSpPr>
          <p:nvPr/>
        </p:nvCxnSpPr>
        <p:spPr>
          <a:xfrm>
            <a:off x="8584831" y="4713883"/>
            <a:ext cx="0" cy="777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FDA7FAAD-1B16-4A5B-A3E2-F34BB14F019E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2526867" y="5762443"/>
            <a:ext cx="4925453" cy="4050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E8175F07-6A1A-44B8-A131-38C82710F4B5}"/>
              </a:ext>
            </a:extLst>
          </p:cNvPr>
          <p:cNvSpPr/>
          <p:nvPr/>
        </p:nvSpPr>
        <p:spPr>
          <a:xfrm>
            <a:off x="5788794" y="3888630"/>
            <a:ext cx="1317000" cy="509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정보검색</a:t>
            </a:r>
            <a:endParaRPr lang="ko-KR" altLang="en-US" sz="14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C66C9C4-80C6-4F07-BDAE-AA2B4E7D98C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2372151" y="2434723"/>
            <a:ext cx="5080169" cy="1941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45DBEF8B-0EBC-4E9C-9EC4-BC7EA4DA77D8}"/>
              </a:ext>
            </a:extLst>
          </p:cNvPr>
          <p:cNvSpPr/>
          <p:nvPr/>
        </p:nvSpPr>
        <p:spPr>
          <a:xfrm>
            <a:off x="1060029" y="2026853"/>
            <a:ext cx="775667" cy="43670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</a:rPr>
              <a:t>소비자</a:t>
            </a:r>
          </a:p>
        </p:txBody>
      </p:sp>
      <p:sp>
        <p:nvSpPr>
          <p:cNvPr id="58" name="사각형: 둥근 모서리 58">
            <a:extLst>
              <a:ext uri="{FF2B5EF4-FFF2-40B4-BE49-F238E27FC236}">
                <a16:creationId xmlns="" xmlns:a16="http://schemas.microsoft.com/office/drawing/2014/main" id="{583AB220-E37C-4692-B0A6-845D1AB5C751}"/>
              </a:ext>
            </a:extLst>
          </p:cNvPr>
          <p:cNvSpPr/>
          <p:nvPr/>
        </p:nvSpPr>
        <p:spPr>
          <a:xfrm>
            <a:off x="1027955" y="4371843"/>
            <a:ext cx="775667" cy="43670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/>
                </a:solidFill>
              </a:rPr>
              <a:t>소비자</a:t>
            </a:r>
          </a:p>
        </p:txBody>
      </p:sp>
      <p:sp>
        <p:nvSpPr>
          <p:cNvPr id="59" name="사각형: 둥근 모서리 42">
            <a:extLst>
              <a:ext uri="{FF2B5EF4-FFF2-40B4-BE49-F238E27FC236}">
                <a16:creationId xmlns="" xmlns:a16="http://schemas.microsoft.com/office/drawing/2014/main" id="{EDB6A18B-38CE-463B-BBA5-3C0F8CF19F5D}"/>
              </a:ext>
            </a:extLst>
          </p:cNvPr>
          <p:cNvSpPr/>
          <p:nvPr/>
        </p:nvSpPr>
        <p:spPr>
          <a:xfrm>
            <a:off x="4800665" y="2200759"/>
            <a:ext cx="707439" cy="426174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피드백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0" name="사각형: 둥근 모서리 41">
            <a:extLst>
              <a:ext uri="{FF2B5EF4-FFF2-40B4-BE49-F238E27FC236}">
                <a16:creationId xmlns="" xmlns:a16="http://schemas.microsoft.com/office/drawing/2014/main" id="{24BB8FB8-5B87-47F7-A99E-1C4EE8191EA2}"/>
              </a:ext>
            </a:extLst>
          </p:cNvPr>
          <p:cNvSpPr/>
          <p:nvPr/>
        </p:nvSpPr>
        <p:spPr>
          <a:xfrm>
            <a:off x="2987824" y="6288423"/>
            <a:ext cx="4553980" cy="46940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『</a:t>
            </a:r>
            <a:r>
              <a:rPr lang="en-US" altLang="ko-KR" sz="1600" b="1" dirty="0" smtClean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b="1" dirty="0" err="1" smtClean="0">
                <a:solidFill>
                  <a:srgbClr val="FFFF00"/>
                </a:solidFill>
              </a:rPr>
              <a:t>내집은</a:t>
            </a:r>
            <a:r>
              <a:rPr lang="ko-KR" altLang="en-US" sz="16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600" b="1" dirty="0">
                <a:solidFill>
                  <a:srgbClr val="FFFF00"/>
                </a:solidFill>
              </a:rPr>
              <a:t>내가 구하고</a:t>
            </a:r>
            <a:r>
              <a:rPr lang="en-US" altLang="ko-KR" sz="1600" b="1" dirty="0">
                <a:solidFill>
                  <a:srgbClr val="FFFF00"/>
                </a:solidFill>
              </a:rPr>
              <a:t>…….</a:t>
            </a:r>
            <a:r>
              <a:rPr lang="en-US" altLang="ko-KR" sz="1600" b="1" dirty="0">
                <a:solidFill>
                  <a:srgbClr val="FFFF00"/>
                </a:solidFill>
                <a:latin typeface="Bell MT" panose="020B0604020202020204" pitchFamily="18" charset="0"/>
              </a:rPr>
              <a:t>!</a:t>
            </a:r>
            <a:r>
              <a:rPr lang="ko-KR" altLang="en-US" sz="1600" b="1" dirty="0">
                <a:solidFill>
                  <a:srgbClr val="FFFF00"/>
                </a:solidFill>
              </a:rPr>
              <a:t> 내가 판다</a:t>
            </a:r>
            <a:r>
              <a:rPr lang="en-US" altLang="ko-KR" sz="1600" b="1" dirty="0" smtClean="0">
                <a:solidFill>
                  <a:srgbClr val="FFFF00"/>
                </a:solidFill>
              </a:rPr>
              <a:t>…..</a:t>
            </a:r>
            <a:r>
              <a:rPr lang="en-US" altLang="ko-KR" sz="1600" b="1" dirty="0" smtClean="0">
                <a:solidFill>
                  <a:srgbClr val="FFFF00"/>
                </a:solidFill>
                <a:latin typeface="Bell MT" panose="02020503060305020303" pitchFamily="18" charset="0"/>
              </a:rPr>
              <a:t>! </a:t>
            </a:r>
            <a:r>
              <a:rPr lang="en-US" altLang="ko-KR" sz="16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사각형: 둥근 모서리 22">
            <a:extLst>
              <a:ext uri="{FF2B5EF4-FFF2-40B4-BE49-F238E27FC236}">
                <a16:creationId xmlns="" xmlns:a16="http://schemas.microsoft.com/office/drawing/2014/main" id="{06D7971B-604E-43F2-9A29-E9B7B025A00F}"/>
              </a:ext>
            </a:extLst>
          </p:cNvPr>
          <p:cNvSpPr/>
          <p:nvPr/>
        </p:nvSpPr>
        <p:spPr>
          <a:xfrm>
            <a:off x="3440832" y="5155159"/>
            <a:ext cx="771128" cy="4340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매 수</a:t>
            </a:r>
            <a:endParaRPr lang="en-US" altLang="ko-KR" sz="1138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38" b="1" dirty="0" smtClean="0">
                <a:solidFill>
                  <a:schemeClr val="bg1"/>
                </a:solidFill>
              </a:rPr>
              <a:t> 접 수</a:t>
            </a:r>
            <a:endParaRPr lang="ko-KR" altLang="en-US" sz="1138" b="1" dirty="0">
              <a:solidFill>
                <a:schemeClr val="bg1"/>
              </a:solidFill>
            </a:endParaRPr>
          </a:p>
        </p:txBody>
      </p:sp>
      <p:sp>
        <p:nvSpPr>
          <p:cNvPr id="62" name="화살표: 오른쪽 25">
            <a:extLst>
              <a:ext uri="{FF2B5EF4-FFF2-40B4-BE49-F238E27FC236}">
                <a16:creationId xmlns="" xmlns:a16="http://schemas.microsoft.com/office/drawing/2014/main" id="{37059D8E-85F5-46F2-92A5-EBA9B845A7B2}"/>
              </a:ext>
            </a:extLst>
          </p:cNvPr>
          <p:cNvSpPr/>
          <p:nvPr/>
        </p:nvSpPr>
        <p:spPr>
          <a:xfrm>
            <a:off x="4941292" y="4287074"/>
            <a:ext cx="500268" cy="79811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65" name="사각형: 둥근 모서리 42">
            <a:extLst>
              <a:ext uri="{FF2B5EF4-FFF2-40B4-BE49-F238E27FC236}">
                <a16:creationId xmlns="" xmlns:a16="http://schemas.microsoft.com/office/drawing/2014/main" id="{EDB6A18B-38CE-463B-BBA5-3C0F8CF19F5D}"/>
              </a:ext>
            </a:extLst>
          </p:cNvPr>
          <p:cNvSpPr/>
          <p:nvPr/>
        </p:nvSpPr>
        <p:spPr>
          <a:xfrm>
            <a:off x="4800664" y="5548100"/>
            <a:ext cx="707439" cy="426174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피드백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9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1581" y="-24662"/>
            <a:ext cx="9185581" cy="688266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03648" y="548680"/>
            <a:ext cx="3364433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사업모델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DETAIL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99592" y="1124744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899592" y="1268760"/>
            <a:ext cx="33843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4-1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모델</a:t>
            </a:r>
            <a:r>
              <a:rPr lang="ko-KR" altLang="en-US" sz="18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800" b="1" dirty="0" smtClean="0">
                <a:solidFill>
                  <a:srgbClr val="0000CC"/>
                </a:solidFill>
                <a:latin typeface="+mn-ea"/>
              </a:rPr>
              <a:t>DETAIL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246079E-8870-4818-AE3B-A8D7EE6C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997651"/>
            <a:ext cx="1641139" cy="4113738"/>
          </a:xfrm>
          <a:prstGeom prst="rect">
            <a:avLst/>
          </a:prstGeom>
          <a:ln w="19050">
            <a:solidFill>
              <a:srgbClr val="00B0F0"/>
            </a:solidFill>
            <a:prstDash val="dash"/>
          </a:ln>
        </p:spPr>
      </p:pic>
      <p:sp>
        <p:nvSpPr>
          <p:cNvPr id="37" name="사각형: 둥근 모서리 12">
            <a:extLst>
              <a:ext uri="{FF2B5EF4-FFF2-40B4-BE49-F238E27FC236}">
                <a16:creationId xmlns="" xmlns:a16="http://schemas.microsoft.com/office/drawing/2014/main" id="{C882B9D6-7C13-4718-BFAB-7B444979C558}"/>
              </a:ext>
            </a:extLst>
          </p:cNvPr>
          <p:cNvSpPr/>
          <p:nvPr/>
        </p:nvSpPr>
        <p:spPr>
          <a:xfrm>
            <a:off x="562293" y="2579209"/>
            <a:ext cx="1320645" cy="5239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CC"/>
                </a:solidFill>
              </a:rPr>
              <a:t>대면 계약 체결</a:t>
            </a:r>
          </a:p>
        </p:txBody>
      </p:sp>
      <p:sp>
        <p:nvSpPr>
          <p:cNvPr id="38" name="사각형: 둥근 모서리 13">
            <a:extLst>
              <a:ext uri="{FF2B5EF4-FFF2-40B4-BE49-F238E27FC236}">
                <a16:creationId xmlns="" xmlns:a16="http://schemas.microsoft.com/office/drawing/2014/main" id="{CDE02426-C8B2-4F96-81BE-E01CE421D9C8}"/>
              </a:ext>
            </a:extLst>
          </p:cNvPr>
          <p:cNvSpPr/>
          <p:nvPr/>
        </p:nvSpPr>
        <p:spPr>
          <a:xfrm>
            <a:off x="529273" y="4964905"/>
            <a:ext cx="1320645" cy="5239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CC"/>
                </a:solidFill>
              </a:rPr>
              <a:t>비대면 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계약</a:t>
            </a:r>
            <a:endParaRPr lang="en-US" altLang="ko-KR" sz="1200" b="1" dirty="0" smtClean="0">
              <a:solidFill>
                <a:srgbClr val="0000CC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rgbClr val="0000CC"/>
                </a:solidFill>
              </a:rPr>
              <a:t> </a:t>
            </a:r>
            <a:r>
              <a:rPr lang="ko-KR" altLang="en-US" sz="1200" b="1" dirty="0">
                <a:solidFill>
                  <a:srgbClr val="0000CC"/>
                </a:solidFill>
              </a:rPr>
              <a:t>체결</a:t>
            </a:r>
          </a:p>
        </p:txBody>
      </p:sp>
      <p:sp>
        <p:nvSpPr>
          <p:cNvPr id="40" name="사각형: 둥근 모서리 14">
            <a:extLst>
              <a:ext uri="{FF2B5EF4-FFF2-40B4-BE49-F238E27FC236}">
                <a16:creationId xmlns="" xmlns:a16="http://schemas.microsoft.com/office/drawing/2014/main" id="{A98769C1-2610-4E55-9260-A094494D1ADC}"/>
              </a:ext>
            </a:extLst>
          </p:cNvPr>
          <p:cNvSpPr/>
          <p:nvPr/>
        </p:nvSpPr>
        <p:spPr>
          <a:xfrm>
            <a:off x="6817958" y="2579975"/>
            <a:ext cx="2002514" cy="434081"/>
          </a:xfrm>
          <a:prstGeom prst="roundRect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 매수자</a:t>
            </a:r>
          </a:p>
        </p:txBody>
      </p:sp>
      <p:sp>
        <p:nvSpPr>
          <p:cNvPr id="41" name="사각형: 둥근 모서리 15">
            <a:extLst>
              <a:ext uri="{FF2B5EF4-FFF2-40B4-BE49-F238E27FC236}">
                <a16:creationId xmlns="" xmlns:a16="http://schemas.microsoft.com/office/drawing/2014/main" id="{C411D6C0-50D6-40F1-B0A6-0238A8DF2998}"/>
              </a:ext>
            </a:extLst>
          </p:cNvPr>
          <p:cNvSpPr/>
          <p:nvPr/>
        </p:nvSpPr>
        <p:spPr>
          <a:xfrm>
            <a:off x="6832513" y="5125279"/>
            <a:ext cx="1987960" cy="434081"/>
          </a:xfrm>
          <a:prstGeom prst="roundRect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>
                <a:solidFill>
                  <a:schemeClr val="bg1"/>
                </a:solidFill>
              </a:rPr>
              <a:t> 매도자</a:t>
            </a:r>
            <a:endParaRPr lang="ko-KR" altLang="en-US" sz="1463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6D0C1D35-66DF-44EE-984B-0EC0CBABA464}"/>
              </a:ext>
            </a:extLst>
          </p:cNvPr>
          <p:cNvSpPr/>
          <p:nvPr/>
        </p:nvSpPr>
        <p:spPr>
          <a:xfrm>
            <a:off x="2555776" y="1997651"/>
            <a:ext cx="1944216" cy="409708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n-ea"/>
            </a:endParaRPr>
          </a:p>
        </p:txBody>
      </p:sp>
      <p:sp>
        <p:nvSpPr>
          <p:cNvPr id="44" name="사각형: 둥근 모서리 23">
            <a:extLst>
              <a:ext uri="{FF2B5EF4-FFF2-40B4-BE49-F238E27FC236}">
                <a16:creationId xmlns="" xmlns:a16="http://schemas.microsoft.com/office/drawing/2014/main" id="{C7494998-D49F-46DB-B842-2AA2F187B03F}"/>
              </a:ext>
            </a:extLst>
          </p:cNvPr>
          <p:cNvSpPr/>
          <p:nvPr/>
        </p:nvSpPr>
        <p:spPr>
          <a:xfrm>
            <a:off x="2704366" y="2416475"/>
            <a:ext cx="1711201" cy="508470"/>
          </a:xfrm>
          <a:prstGeom prst="roundRect">
            <a:avLst/>
          </a:prstGeom>
          <a:solidFill>
            <a:srgbClr val="0000C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계 약 금</a:t>
            </a:r>
          </a:p>
        </p:txBody>
      </p:sp>
      <p:sp>
        <p:nvSpPr>
          <p:cNvPr id="45" name="사각형: 둥근 모서리 24">
            <a:extLst>
              <a:ext uri="{FF2B5EF4-FFF2-40B4-BE49-F238E27FC236}">
                <a16:creationId xmlns="" xmlns:a16="http://schemas.microsoft.com/office/drawing/2014/main" id="{A40F1F2F-E776-42E6-A487-953B14DDB7D1}"/>
              </a:ext>
            </a:extLst>
          </p:cNvPr>
          <p:cNvSpPr/>
          <p:nvPr/>
        </p:nvSpPr>
        <p:spPr>
          <a:xfrm>
            <a:off x="2704365" y="2977050"/>
            <a:ext cx="1711201" cy="523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지정은행 가상계좌</a:t>
            </a:r>
          </a:p>
        </p:txBody>
      </p:sp>
      <p:sp>
        <p:nvSpPr>
          <p:cNvPr id="46" name="사각형: 둥근 모서리 25">
            <a:extLst>
              <a:ext uri="{FF2B5EF4-FFF2-40B4-BE49-F238E27FC236}">
                <a16:creationId xmlns="" xmlns:a16="http://schemas.microsoft.com/office/drawing/2014/main" id="{A66AA06B-BE51-4CCD-BD38-F3D95DE268BE}"/>
              </a:ext>
            </a:extLst>
          </p:cNvPr>
          <p:cNvSpPr/>
          <p:nvPr/>
        </p:nvSpPr>
        <p:spPr>
          <a:xfrm>
            <a:off x="2704366" y="4725144"/>
            <a:ext cx="1711201" cy="523958"/>
          </a:xfrm>
          <a:prstGeom prst="roundRect">
            <a:avLst/>
          </a:prstGeom>
          <a:solidFill>
            <a:srgbClr val="0000C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계 약 서</a:t>
            </a:r>
          </a:p>
        </p:txBody>
      </p:sp>
      <p:sp>
        <p:nvSpPr>
          <p:cNvPr id="47" name="사각형: 둥근 모서리 26">
            <a:extLst>
              <a:ext uri="{FF2B5EF4-FFF2-40B4-BE49-F238E27FC236}">
                <a16:creationId xmlns="" xmlns:a16="http://schemas.microsoft.com/office/drawing/2014/main" id="{C63BEFB7-6036-4467-974C-2C4CA58D284F}"/>
              </a:ext>
            </a:extLst>
          </p:cNvPr>
          <p:cNvSpPr/>
          <p:nvPr/>
        </p:nvSpPr>
        <p:spPr>
          <a:xfrm>
            <a:off x="2704365" y="5256228"/>
            <a:ext cx="1711201" cy="523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한콕서비스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말풍선: 모서리가 둥근 사각형 30">
            <a:extLst>
              <a:ext uri="{FF2B5EF4-FFF2-40B4-BE49-F238E27FC236}">
                <a16:creationId xmlns="" xmlns:a16="http://schemas.microsoft.com/office/drawing/2014/main" id="{460EE896-0EE7-44C1-9207-72DE48329734}"/>
              </a:ext>
            </a:extLst>
          </p:cNvPr>
          <p:cNvSpPr/>
          <p:nvPr/>
        </p:nvSpPr>
        <p:spPr>
          <a:xfrm rot="5569384">
            <a:off x="4850174" y="2804369"/>
            <a:ext cx="1004078" cy="1367042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/>
              <a:t>중도중금</a:t>
            </a:r>
            <a:endParaRPr lang="ko-KR" altLang="en-US" sz="1463" dirty="0"/>
          </a:p>
        </p:txBody>
      </p:sp>
      <p:sp>
        <p:nvSpPr>
          <p:cNvPr id="51" name="사각형: 둥근 모서리 31">
            <a:extLst>
              <a:ext uri="{FF2B5EF4-FFF2-40B4-BE49-F238E27FC236}">
                <a16:creationId xmlns="" xmlns:a16="http://schemas.microsoft.com/office/drawing/2014/main" id="{126EA569-37C4-4251-AB8C-F8D5CA18D28A}"/>
              </a:ext>
            </a:extLst>
          </p:cNvPr>
          <p:cNvSpPr/>
          <p:nvPr/>
        </p:nvSpPr>
        <p:spPr>
          <a:xfrm>
            <a:off x="4759811" y="3074146"/>
            <a:ext cx="1199402" cy="7498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CC"/>
                </a:solidFill>
              </a:rPr>
              <a:t>부동산 수수료 </a:t>
            </a:r>
            <a:r>
              <a:rPr lang="en-US" altLang="ko-KR" sz="1200" b="1" dirty="0">
                <a:solidFill>
                  <a:srgbClr val="0000CC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없</a:t>
            </a:r>
            <a:r>
              <a:rPr lang="ko-KR" altLang="en-US" sz="1200" b="1" dirty="0">
                <a:solidFill>
                  <a:srgbClr val="0000CC"/>
                </a:solidFill>
              </a:rPr>
              <a:t>음</a:t>
            </a:r>
            <a:r>
              <a:rPr lang="ko-KR" altLang="en-US" sz="1200" b="1" dirty="0" smtClean="0">
                <a:solidFill>
                  <a:srgbClr val="0000CC"/>
                </a:solidFill>
              </a:rPr>
              <a:t>  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102FE5B2-03DB-4028-B145-F5CA8D03972C}"/>
              </a:ext>
            </a:extLst>
          </p:cNvPr>
          <p:cNvCxnSpPr>
            <a:cxnSpLocks/>
          </p:cNvCxnSpPr>
          <p:nvPr/>
        </p:nvCxnSpPr>
        <p:spPr>
          <a:xfrm flipH="1">
            <a:off x="4572000" y="2813526"/>
            <a:ext cx="21739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38">
            <a:extLst>
              <a:ext uri="{FF2B5EF4-FFF2-40B4-BE49-F238E27FC236}">
                <a16:creationId xmlns="" xmlns:a16="http://schemas.microsoft.com/office/drawing/2014/main" id="{14E008F2-7ABA-4E20-9ADA-7E3B90872D09}"/>
              </a:ext>
            </a:extLst>
          </p:cNvPr>
          <p:cNvSpPr/>
          <p:nvPr/>
        </p:nvSpPr>
        <p:spPr>
          <a:xfrm>
            <a:off x="5098084" y="2396913"/>
            <a:ext cx="1130100" cy="3661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입   금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1AF64311-FC9A-4734-8F5D-46F652BA197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644008" y="5342320"/>
            <a:ext cx="21885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41">
            <a:extLst>
              <a:ext uri="{FF2B5EF4-FFF2-40B4-BE49-F238E27FC236}">
                <a16:creationId xmlns="" xmlns:a16="http://schemas.microsoft.com/office/drawing/2014/main" id="{144C5C92-AA33-4DFD-AE52-9EF5D3F950C0}"/>
              </a:ext>
            </a:extLst>
          </p:cNvPr>
          <p:cNvSpPr/>
          <p:nvPr/>
        </p:nvSpPr>
        <p:spPr>
          <a:xfrm>
            <a:off x="5113384" y="4920586"/>
            <a:ext cx="1114800" cy="3661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출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400" b="1" dirty="0">
                <a:solidFill>
                  <a:schemeClr val="tx1"/>
                </a:solidFill>
              </a:rPr>
              <a:t>금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E90C7E2D-2DC3-4B34-B6CE-C7EC1C09A8E6}"/>
              </a:ext>
            </a:extLst>
          </p:cNvPr>
          <p:cNvCxnSpPr>
            <a:cxnSpLocks/>
          </p:cNvCxnSpPr>
          <p:nvPr/>
        </p:nvCxnSpPr>
        <p:spPr>
          <a:xfrm>
            <a:off x="8461972" y="3195657"/>
            <a:ext cx="0" cy="17877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D4C31EB5-F9BB-4024-8C48-7E747F0061F7}"/>
              </a:ext>
            </a:extLst>
          </p:cNvPr>
          <p:cNvCxnSpPr>
            <a:cxnSpLocks/>
          </p:cNvCxnSpPr>
          <p:nvPr/>
        </p:nvCxnSpPr>
        <p:spPr>
          <a:xfrm flipV="1">
            <a:off x="7165937" y="3171578"/>
            <a:ext cx="0" cy="184197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47">
            <a:extLst>
              <a:ext uri="{FF2B5EF4-FFF2-40B4-BE49-F238E27FC236}">
                <a16:creationId xmlns="" xmlns:a16="http://schemas.microsoft.com/office/drawing/2014/main" id="{062D1866-9F05-4F4E-92B3-01858BA60DD9}"/>
              </a:ext>
            </a:extLst>
          </p:cNvPr>
          <p:cNvSpPr/>
          <p:nvPr/>
        </p:nvSpPr>
        <p:spPr>
          <a:xfrm>
            <a:off x="6596343" y="3711200"/>
            <a:ext cx="1182420" cy="3661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0000CC"/>
                </a:solidFill>
              </a:rPr>
              <a:t>계약조건 이행</a:t>
            </a:r>
          </a:p>
        </p:txBody>
      </p:sp>
      <p:sp>
        <p:nvSpPr>
          <p:cNvPr id="59" name="사각형: 둥근 모서리 48">
            <a:extLst>
              <a:ext uri="{FF2B5EF4-FFF2-40B4-BE49-F238E27FC236}">
                <a16:creationId xmlns="" xmlns:a16="http://schemas.microsoft.com/office/drawing/2014/main" id="{8F0933DD-8FA8-46E2-963B-63CA34DFF458}"/>
              </a:ext>
            </a:extLst>
          </p:cNvPr>
          <p:cNvSpPr/>
          <p:nvPr/>
        </p:nvSpPr>
        <p:spPr>
          <a:xfrm>
            <a:off x="6596343" y="4089542"/>
            <a:ext cx="1182420" cy="3661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FF0000"/>
                </a:solidFill>
              </a:rPr>
              <a:t>출금승인 요청</a:t>
            </a:r>
          </a:p>
        </p:txBody>
      </p:sp>
      <p:sp>
        <p:nvSpPr>
          <p:cNvPr id="60" name="사각형: 둥근 모서리 49">
            <a:extLst>
              <a:ext uri="{FF2B5EF4-FFF2-40B4-BE49-F238E27FC236}">
                <a16:creationId xmlns="" xmlns:a16="http://schemas.microsoft.com/office/drawing/2014/main" id="{F6184928-0B39-4DFB-A3EF-B4A6AA19A699}"/>
              </a:ext>
            </a:extLst>
          </p:cNvPr>
          <p:cNvSpPr/>
          <p:nvPr/>
        </p:nvSpPr>
        <p:spPr>
          <a:xfrm>
            <a:off x="7875869" y="4083563"/>
            <a:ext cx="1182420" cy="3661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0000CC"/>
                </a:solidFill>
              </a:rPr>
              <a:t>계약조건 수락</a:t>
            </a:r>
          </a:p>
        </p:txBody>
      </p:sp>
      <p:sp>
        <p:nvSpPr>
          <p:cNvPr id="61" name="사각형: 둥근 모서리 50">
            <a:extLst>
              <a:ext uri="{FF2B5EF4-FFF2-40B4-BE49-F238E27FC236}">
                <a16:creationId xmlns="" xmlns:a16="http://schemas.microsoft.com/office/drawing/2014/main" id="{97FC5E93-DF8C-484B-B703-76A1681BC237}"/>
              </a:ext>
            </a:extLst>
          </p:cNvPr>
          <p:cNvSpPr/>
          <p:nvPr/>
        </p:nvSpPr>
        <p:spPr>
          <a:xfrm>
            <a:off x="7875869" y="3726321"/>
            <a:ext cx="1182420" cy="3661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FF0000"/>
                </a:solidFill>
              </a:rPr>
              <a:t>출금승인 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07C9279A-722B-4571-9E12-B53405E08206}"/>
              </a:ext>
            </a:extLst>
          </p:cNvPr>
          <p:cNvSpPr/>
          <p:nvPr/>
        </p:nvSpPr>
        <p:spPr>
          <a:xfrm>
            <a:off x="1041520" y="3156569"/>
            <a:ext cx="362188" cy="541137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F2785828-AF58-4CD8-B9B9-42FA8888A050}"/>
              </a:ext>
            </a:extLst>
          </p:cNvPr>
          <p:cNvSpPr/>
          <p:nvPr/>
        </p:nvSpPr>
        <p:spPr>
          <a:xfrm>
            <a:off x="2123727" y="2145906"/>
            <a:ext cx="362188" cy="541137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0BC96A96-D8DB-4457-B204-A6A0768F7646}"/>
              </a:ext>
            </a:extLst>
          </p:cNvPr>
          <p:cNvSpPr/>
          <p:nvPr/>
        </p:nvSpPr>
        <p:spPr>
          <a:xfrm>
            <a:off x="4572000" y="2379184"/>
            <a:ext cx="392162" cy="37812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BBE6A995-73F4-4827-B002-F6E6985AC84D}"/>
              </a:ext>
            </a:extLst>
          </p:cNvPr>
          <p:cNvSpPr/>
          <p:nvPr/>
        </p:nvSpPr>
        <p:spPr>
          <a:xfrm>
            <a:off x="6734613" y="3240060"/>
            <a:ext cx="355973" cy="37812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73E4EBA0-B2A4-498C-B66B-49D8E4F69917}"/>
              </a:ext>
            </a:extLst>
          </p:cNvPr>
          <p:cNvSpPr/>
          <p:nvPr/>
        </p:nvSpPr>
        <p:spPr>
          <a:xfrm>
            <a:off x="8011094" y="3255182"/>
            <a:ext cx="355973" cy="37812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DD53F738-DC67-4260-9CFA-768C23D7C1C4}"/>
              </a:ext>
            </a:extLst>
          </p:cNvPr>
          <p:cNvSpPr/>
          <p:nvPr/>
        </p:nvSpPr>
        <p:spPr>
          <a:xfrm>
            <a:off x="4672927" y="4883649"/>
            <a:ext cx="355973" cy="37812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사각형: 둥근 모서리 57">
            <a:extLst>
              <a:ext uri="{FF2B5EF4-FFF2-40B4-BE49-F238E27FC236}">
                <a16:creationId xmlns="" xmlns:a16="http://schemas.microsoft.com/office/drawing/2014/main" id="{0D9D5271-4D5F-4555-ADD3-CF46CE199B5C}"/>
              </a:ext>
            </a:extLst>
          </p:cNvPr>
          <p:cNvSpPr/>
          <p:nvPr/>
        </p:nvSpPr>
        <p:spPr>
          <a:xfrm>
            <a:off x="5122340" y="5399794"/>
            <a:ext cx="1259373" cy="5075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b="1" dirty="0">
                <a:solidFill>
                  <a:srgbClr val="0000CC"/>
                </a:solidFill>
              </a:rPr>
              <a:t>중개사수수료</a:t>
            </a:r>
            <a:endParaRPr lang="en-US" altLang="ko-KR" sz="1138" b="1" dirty="0">
              <a:solidFill>
                <a:srgbClr val="0000CC"/>
              </a:solidFill>
            </a:endParaRPr>
          </a:p>
          <a:p>
            <a:pPr algn="ctr"/>
            <a:r>
              <a:rPr lang="ko-KR" altLang="en-US" sz="1138" b="1" dirty="0" smtClean="0">
                <a:solidFill>
                  <a:srgbClr val="0000CC"/>
                </a:solidFill>
              </a:rPr>
              <a:t>출금</a:t>
            </a:r>
            <a:r>
              <a:rPr lang="en-US" altLang="ko-KR" sz="1138" b="1" dirty="0" smtClean="0">
                <a:solidFill>
                  <a:srgbClr val="0000CC"/>
                </a:solidFill>
              </a:rPr>
              <a:t>(</a:t>
            </a:r>
            <a:r>
              <a:rPr lang="ko-KR" altLang="en-US" sz="1138" b="1" dirty="0" smtClean="0">
                <a:solidFill>
                  <a:srgbClr val="0000CC"/>
                </a:solidFill>
              </a:rPr>
              <a:t>중개사</a:t>
            </a:r>
            <a:r>
              <a:rPr lang="en-US" altLang="ko-KR" sz="1138" b="1" dirty="0" smtClean="0">
                <a:solidFill>
                  <a:srgbClr val="0000CC"/>
                </a:solidFill>
              </a:rPr>
              <a:t>)</a:t>
            </a:r>
            <a:endParaRPr lang="ko-KR" altLang="en-US" sz="1138" b="1" dirty="0">
              <a:solidFill>
                <a:srgbClr val="0000CC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B6368845-79FC-43A2-AE2D-25F1C50777E3}"/>
              </a:ext>
            </a:extLst>
          </p:cNvPr>
          <p:cNvCxnSpPr/>
          <p:nvPr/>
        </p:nvCxnSpPr>
        <p:spPr>
          <a:xfrm>
            <a:off x="6505537" y="1997651"/>
            <a:ext cx="0" cy="4097082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7">
            <a:extLst>
              <a:ext uri="{FF2B5EF4-FFF2-40B4-BE49-F238E27FC236}">
                <a16:creationId xmlns="" xmlns:a16="http://schemas.microsoft.com/office/drawing/2014/main" id="{1AA87307-8F51-4D70-B5C8-5F09909CF956}"/>
              </a:ext>
            </a:extLst>
          </p:cNvPr>
          <p:cNvSpPr/>
          <p:nvPr/>
        </p:nvSpPr>
        <p:spPr>
          <a:xfrm>
            <a:off x="562293" y="3712378"/>
            <a:ext cx="1345410" cy="6212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>
                <a:solidFill>
                  <a:schemeClr val="tx1"/>
                </a:solidFill>
              </a:rPr>
              <a:t> </a:t>
            </a:r>
            <a:r>
              <a:rPr lang="ko-KR" altLang="en-US" sz="1138" b="1" dirty="0">
                <a:solidFill>
                  <a:schemeClr val="tx1"/>
                </a:solidFill>
              </a:rPr>
              <a:t>거래자</a:t>
            </a:r>
            <a:r>
              <a:rPr lang="en-US" altLang="ko-KR" sz="1138" b="1" dirty="0">
                <a:solidFill>
                  <a:schemeClr val="tx1"/>
                </a:solidFill>
              </a:rPr>
              <a:t>/</a:t>
            </a:r>
            <a:r>
              <a:rPr lang="ko-KR" altLang="en-US" sz="1138" b="1" dirty="0">
                <a:solidFill>
                  <a:schemeClr val="tx1"/>
                </a:solidFill>
              </a:rPr>
              <a:t>중개사</a:t>
            </a:r>
            <a:endParaRPr lang="en-US" altLang="ko-KR" sz="1138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38" b="1" dirty="0">
                <a:solidFill>
                  <a:schemeClr val="tx1"/>
                </a:solidFill>
              </a:rPr>
              <a:t>보안 인증 확인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A56AC7BB-FF85-464B-93D0-1FED47F76845}"/>
              </a:ext>
            </a:extLst>
          </p:cNvPr>
          <p:cNvSpPr/>
          <p:nvPr/>
        </p:nvSpPr>
        <p:spPr>
          <a:xfrm>
            <a:off x="4691258" y="5420840"/>
            <a:ext cx="355973" cy="37812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59273C37-D7CD-4138-B42E-2CC050A1FC83}"/>
              </a:ext>
            </a:extLst>
          </p:cNvPr>
          <p:cNvSpPr/>
          <p:nvPr/>
        </p:nvSpPr>
        <p:spPr>
          <a:xfrm>
            <a:off x="2131982" y="4688157"/>
            <a:ext cx="345678" cy="541137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en-US" altLang="ko-KR" b="1" dirty="0">
                <a:solidFill>
                  <a:schemeClr val="bg1"/>
                </a:solidFill>
                <a:latin typeface="Tw Cen MT" panose="020B0602020104020603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25">
            <a:extLst>
              <a:ext uri="{FF2B5EF4-FFF2-40B4-BE49-F238E27FC236}">
                <a16:creationId xmlns="" xmlns:a16="http://schemas.microsoft.com/office/drawing/2014/main" id="{A66AA06B-BE51-4CCD-BD38-F3D95DE268BE}"/>
              </a:ext>
            </a:extLst>
          </p:cNvPr>
          <p:cNvSpPr/>
          <p:nvPr/>
        </p:nvSpPr>
        <p:spPr>
          <a:xfrm>
            <a:off x="4572000" y="6217410"/>
            <a:ext cx="4399721" cy="5239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완전한 계약 절차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수행시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 무한책임 보장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2036674" y="2841188"/>
            <a:ext cx="51910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2045270" y="5559360"/>
            <a:ext cx="51910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80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99279" y="0"/>
            <a:ext cx="9243279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24744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00167" y="1844824"/>
            <a:ext cx="37164" cy="18722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1187625" y="1844824"/>
            <a:ext cx="1656184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년간 이사 건수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59831" y="2348880"/>
            <a:ext cx="1656184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CC"/>
                </a:solidFill>
              </a:rPr>
              <a:t>3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조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5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천억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971600" y="1268760"/>
            <a:ext cx="33843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시장의 통계 지표</a:t>
            </a: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계량</a:t>
            </a: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4937825" y="1844824"/>
            <a:ext cx="1794415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주거별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분류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31578" y="2348880"/>
            <a:ext cx="1800200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자가 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42.8%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전세 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23.1%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월세 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34.1%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6954511" y="1844824"/>
            <a:ext cx="1896223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임대현황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348880"/>
            <a:ext cx="1901545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임대호수  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45.8%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임대사업자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19.1%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비사업자   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26.7%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6948264" y="3789040"/>
            <a:ext cx="1872208" cy="28803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(SOURCE:2019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통계청 자료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3059832" y="1844824"/>
            <a:ext cx="1656184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년간 중개수수료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87624" y="2348880"/>
            <a:ext cx="1656184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CC"/>
                </a:solidFill>
              </a:rPr>
              <a:t>359,400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건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0000CC"/>
                </a:solidFill>
              </a:rPr>
              <a:t>(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월세이사건수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)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971600" y="4149080"/>
            <a:ext cx="338437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5-2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시장의 분석 지표</a:t>
            </a: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비계량</a:t>
            </a: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54174" y="4804364"/>
            <a:ext cx="7566298" cy="1720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024537" y="4804364"/>
            <a:ext cx="12794" cy="150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부제목 2"/>
          <p:cNvSpPr txBox="1">
            <a:spLocks/>
          </p:cNvSpPr>
          <p:nvPr/>
        </p:nvSpPr>
        <p:spPr>
          <a:xfrm>
            <a:off x="1475656" y="4843974"/>
            <a:ext cx="561662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공인중개사 자격증 소지자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약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만명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운영자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10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만명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1475656" y="5236412"/>
            <a:ext cx="5472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공인중개사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 이상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매출자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23%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 불과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1475656" y="5668460"/>
            <a:ext cx="504055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중개수수료에 민원 및 청원 급증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1493817" y="6100508"/>
            <a:ext cx="60071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정책의 강화로 중개사사무소 폐업 사례증가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-111919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04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971600" y="9003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-63915" y="0"/>
            <a:ext cx="9243279" cy="6857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76671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332656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24000" y="10527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971600" y="1196752"/>
            <a:ext cx="266429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5-3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경쟁력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71600" y="2276872"/>
            <a:ext cx="4019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="" xmlns:a16="http://schemas.microsoft.com/office/drawing/2014/main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3855176" y="2276872"/>
            <a:ext cx="4968552" cy="936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4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단계의 보안체계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안면인식 기술 활용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계약 실행과 관련한 무한책임제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보증사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은행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 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도입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가상계좌을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활용한 결재방식  채택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자동대출 연계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246147" y="1700808"/>
            <a:ext cx="667307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프롭테크시대의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시장 선점 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262889" y="2278119"/>
            <a:ext cx="733524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126985" y="2278118"/>
            <a:ext cx="1364896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거래의 안전성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="" xmlns:a16="http://schemas.microsoft.com/office/drawing/2014/main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3867472" y="3377343"/>
            <a:ext cx="4968552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동영상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업로드를 통한 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VR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서비스로  물건 탐방 갈증 해소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중개사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개입없이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자유 의사대로 계약 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관심물건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등록시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SNS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을 통한 정보 수신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(AI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서비스 포함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서비스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때와 장소를 가리지 않는  유동적 환경에서 서비스 실현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275184" y="3387482"/>
            <a:ext cx="721229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139281" y="3387482"/>
            <a:ext cx="1364896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거래의 편리성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="" xmlns:a16="http://schemas.microsoft.com/office/drawing/2014/main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3851920" y="4797152"/>
            <a:ext cx="4968552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호스팅으로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중개사무소 개설 활성화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카페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24)</a:t>
            </a: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플렛폼에서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계약에 필요한 각종 서식 다운 사용 및 전자결재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중개사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앱에서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자가광고로 차별화 시도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공유사무실 및 중개법인  운영으로 시장의 인식 전환 유도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241603" y="4797153"/>
            <a:ext cx="736781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2105700" y="4797152"/>
            <a:ext cx="1364896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중개사법 관련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259631" y="6172516"/>
            <a:ext cx="705563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irst  </a:t>
            </a: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over       </a:t>
            </a: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ast  </a:t>
            </a: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ollower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-63944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27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71600" y="9003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-63915" y="0"/>
            <a:ext cx="9243279" cy="6857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76671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332656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24000" y="10527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971600" y="1196752"/>
            <a:ext cx="266429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5-4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모델 목표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91698" y="2276872"/>
            <a:ext cx="20098" cy="37444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부제목 2"/>
          <p:cNvSpPr txBox="1">
            <a:spLocks/>
          </p:cNvSpPr>
          <p:nvPr/>
        </p:nvSpPr>
        <p:spPr>
          <a:xfrm>
            <a:off x="677283" y="6093296"/>
            <a:ext cx="8287205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저비용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고효율 요구 지속적 확대 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3" y="2276872"/>
            <a:ext cx="7560840" cy="37444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411212" y="2420888"/>
            <a:ext cx="7193236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안전한 비대면 계약을 추구합니다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423247" y="2852937"/>
            <a:ext cx="715756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계약방식 및  형식을 파괴합니다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423246" y="3284985"/>
            <a:ext cx="71152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다양한 서비스가 가능해집니다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441408" y="3717033"/>
            <a:ext cx="723504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직방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다방 등 부동산 관련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스타트업체와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차별화된 서비스를 지공합니다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451319" y="4221089"/>
            <a:ext cx="687467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거래수수료가 점진적으로 없어 집니다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556287" y="1700808"/>
            <a:ext cx="667307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변화를 바라는 정책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혁신 요구 지속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1441742" y="4653137"/>
            <a:ext cx="687467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이용에 따른 수익모델이 안정적입니다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1441742" y="5092397"/>
            <a:ext cx="687467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투명한 거래로 조세의무를 이행하고 부동산 정책에 반영 됩니다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1475656" y="5517233"/>
            <a:ext cx="687467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허위매물 근절과 부동산 범죄를 사전에 예방합니다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-63915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59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63915" y="0"/>
            <a:ext cx="9243279" cy="6857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76671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수익성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332656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24000" y="10527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 txBox="1">
            <a:spLocks/>
          </p:cNvSpPr>
          <p:nvPr/>
        </p:nvSpPr>
        <p:spPr>
          <a:xfrm>
            <a:off x="971600" y="1268760"/>
            <a:ext cx="24482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수익성 분석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00167" y="1844824"/>
            <a:ext cx="18582" cy="15841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1187625" y="1844824"/>
            <a:ext cx="1825002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년간 이사 건수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9219" y="2348880"/>
            <a:ext cx="1749327" cy="108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00CC"/>
                </a:solidFill>
              </a:rPr>
              <a:t>건당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100,000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원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/>
            <a:endParaRPr lang="en-US" altLang="ko-KR" sz="1600" b="1" dirty="0">
              <a:solidFill>
                <a:srgbClr val="0000CC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0000CC"/>
                </a:solidFill>
              </a:rPr>
              <a:t>합계 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200,000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원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5136063" y="1844824"/>
            <a:ext cx="1728817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플렛폼이용건수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36062" y="2348880"/>
            <a:ext cx="1743399" cy="108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년간 이사건수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10% 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목표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</a:rPr>
              <a:t>(36,000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건</a:t>
            </a:r>
            <a:r>
              <a:rPr lang="en-US" altLang="ko-KR" sz="1600" b="1" dirty="0" smtClean="0">
                <a:solidFill>
                  <a:srgbClr val="0000CC"/>
                </a:solidFill>
              </a:rPr>
              <a:t>)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7062504" y="1844824"/>
            <a:ext cx="1671841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예상 수익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71931" y="2348880"/>
            <a:ext cx="1676533" cy="108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</a:rPr>
              <a:t>72</a:t>
            </a:r>
            <a:r>
              <a:rPr lang="ko-KR" altLang="en-US" sz="1600" b="1" dirty="0" err="1" smtClean="0">
                <a:solidFill>
                  <a:srgbClr val="0000CC"/>
                </a:solidFill>
              </a:rPr>
              <a:t>억원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189219" y="1844824"/>
            <a:ext cx="1749326" cy="424836"/>
          </a:xfrm>
          <a:prstGeom prst="rect">
            <a:avLst/>
          </a:prstGeom>
          <a:solidFill>
            <a:srgbClr val="0000CC"/>
          </a:solidFill>
          <a:ln w="635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이용료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2667" y="2348880"/>
            <a:ext cx="1809959" cy="108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0000CC"/>
                </a:solidFill>
              </a:rPr>
              <a:t>359,400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건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7624" y="4805527"/>
            <a:ext cx="1829057" cy="1413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10% 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목표」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72</a:t>
            </a:r>
            <a:r>
              <a:rPr lang="ko-KR" altLang="en-US" b="1" dirty="0" err="1" smtClean="0">
                <a:solidFill>
                  <a:srgbClr val="0000CC"/>
                </a:solidFill>
                <a:latin typeface="+mn-ea"/>
              </a:rPr>
              <a:t>억원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91847" y="4797152"/>
            <a:ext cx="1755048" cy="1413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20% 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목표」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144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27715" y="4797153"/>
            <a:ext cx="1751747" cy="1413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30% 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목표」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216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71931" y="4805525"/>
            <a:ext cx="1676636" cy="1413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40% </a:t>
            </a:r>
            <a:r>
              <a:rPr lang="ko-KR" altLang="en-US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목표」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288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9276" y="4293094"/>
            <a:ext cx="1833351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1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89219" y="4293094"/>
            <a:ext cx="1749328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36063" y="4293095"/>
            <a:ext cx="1751748" cy="396883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3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80279" y="4293094"/>
            <a:ext cx="1676636" cy="42879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4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971600" y="3717032"/>
            <a:ext cx="288032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6-2  </a:t>
            </a:r>
            <a:r>
              <a:rPr lang="ko-KR" altLang="en-US" sz="1800" b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사업년도별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예상수익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755576" y="6316532"/>
            <a:ext cx="776848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매매시장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전세시장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토지등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거래는 점진적 시장점유율 진입 계획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71600" y="4293096"/>
            <a:ext cx="28567" cy="19261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6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57014" y="-100578"/>
            <a:ext cx="9243279" cy="697463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332655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수익성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188640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4000" y="90871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24744"/>
            <a:ext cx="24482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6-3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시장 진입 계획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331640" y="2492896"/>
            <a:ext cx="75608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1840177" y="2348880"/>
            <a:ext cx="338104" cy="288032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280337" y="2348880"/>
            <a:ext cx="338104" cy="288032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4698561" y="2348880"/>
            <a:ext cx="338104" cy="288032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6160657" y="2348880"/>
            <a:ext cx="338104" cy="288032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7600817" y="2348880"/>
            <a:ext cx="338104" cy="288032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885325" y="2983259"/>
            <a:ext cx="120633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임대 물건 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4264445" y="2971177"/>
            <a:ext cx="120633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매매 물건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724473" y="2959725"/>
            <a:ext cx="120633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전체 물건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314185" y="2983259"/>
            <a:ext cx="1487572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시스템 안정화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7133762" y="2940937"/>
            <a:ext cx="1322285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시장 안정화     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93802" y="1772816"/>
            <a:ext cx="1507955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1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85326" y="1772816"/>
            <a:ext cx="1206335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2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64446" y="1772817"/>
            <a:ext cx="1206335" cy="396883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3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24473" y="1772816"/>
            <a:ext cx="1206336" cy="42879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4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33762" y="1772816"/>
            <a:ext cx="1322285" cy="42879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4 step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4264445" y="3483617"/>
            <a:ext cx="1245933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공유오피스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2898361" y="3501008"/>
            <a:ext cx="120633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err="1" smtClean="0">
                <a:solidFill>
                  <a:srgbClr val="0000CC"/>
                </a:solidFill>
                <a:latin typeface="+mn-ea"/>
              </a:rPr>
              <a:t>호스팅사업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724473" y="3501008"/>
            <a:ext cx="120633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컨설팅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7133761" y="3501008"/>
            <a:ext cx="1322285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투자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개발</a:t>
            </a:r>
            <a:endParaRPr lang="ko-KR" altLang="en-US" sz="1400" b="1" dirty="0">
              <a:solidFill>
                <a:srgbClr val="0000CC"/>
              </a:solidFill>
              <a:latin typeface="+mn-ea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009229" y="2636912"/>
            <a:ext cx="0" cy="346347"/>
          </a:xfrm>
          <a:prstGeom prst="straightConnector1">
            <a:avLst/>
          </a:prstGeom>
          <a:ln w="28575">
            <a:solidFill>
              <a:srgbClr val="059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329709" y="2636911"/>
            <a:ext cx="0" cy="346347"/>
          </a:xfrm>
          <a:prstGeom prst="straightConnector1">
            <a:avLst/>
          </a:prstGeom>
          <a:ln w="28575">
            <a:solidFill>
              <a:srgbClr val="059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907210" y="2622055"/>
            <a:ext cx="0" cy="346347"/>
          </a:xfrm>
          <a:prstGeom prst="straightConnector1">
            <a:avLst/>
          </a:prstGeom>
          <a:ln w="28575">
            <a:solidFill>
              <a:srgbClr val="059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467768" y="2650190"/>
            <a:ext cx="0" cy="346347"/>
          </a:xfrm>
          <a:prstGeom prst="straightConnector1">
            <a:avLst/>
          </a:prstGeom>
          <a:ln w="28575">
            <a:solidFill>
              <a:srgbClr val="059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00914" y="2621265"/>
            <a:ext cx="0" cy="346347"/>
          </a:xfrm>
          <a:prstGeom prst="straightConnector1">
            <a:avLst/>
          </a:prstGeom>
          <a:ln w="28575">
            <a:solidFill>
              <a:srgbClr val="059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부제목 2"/>
          <p:cNvSpPr txBox="1">
            <a:spLocks/>
          </p:cNvSpPr>
          <p:nvPr/>
        </p:nvSpPr>
        <p:spPr>
          <a:xfrm>
            <a:off x="971600" y="4005064"/>
            <a:ext cx="381642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6-4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주요 사업  예상 매출 및 수익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87624" y="5093559"/>
            <a:ext cx="1829057" cy="918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10%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목표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72</a:t>
            </a:r>
            <a:r>
              <a:rPr lang="ko-KR" altLang="en-US" b="1" dirty="0" err="1" smtClean="0">
                <a:solidFill>
                  <a:srgbClr val="0000CC"/>
                </a:solidFill>
                <a:latin typeface="+mn-ea"/>
              </a:rPr>
              <a:t>억원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91847" y="5085184"/>
            <a:ext cx="1755048" cy="918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30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개 지역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목표」</a:t>
            </a:r>
            <a:endParaRPr lang="en-US" altLang="ko-KR" sz="1600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32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27715" y="5085185"/>
            <a:ext cx="1751747" cy="918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10,000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명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목표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12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71931" y="5093557"/>
            <a:ext cx="1676636" cy="918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3201AB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「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컨설팅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투자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」</a:t>
            </a:r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+mn-ea"/>
              </a:rPr>
              <a:t>10</a:t>
            </a:r>
            <a:r>
              <a:rPr lang="ko-KR" altLang="en-US" b="1" dirty="0" smtClean="0">
                <a:solidFill>
                  <a:srgbClr val="0000CC"/>
                </a:solidFill>
                <a:latin typeface="+mn-ea"/>
              </a:rPr>
              <a:t>억</a:t>
            </a:r>
            <a:endParaRPr lang="ko-KR" altLang="en-US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79276" y="4599174"/>
            <a:ext cx="1833351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이용수수료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189219" y="4599174"/>
            <a:ext cx="1749328" cy="378462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공유오피스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36063" y="4599175"/>
            <a:ext cx="1751748" cy="396883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호스팅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시장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80279" y="4599174"/>
            <a:ext cx="1676636" cy="42879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기타서비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스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971600" y="4599176"/>
            <a:ext cx="28567" cy="18495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57316" y="1772817"/>
            <a:ext cx="42851" cy="20882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192854" y="6021288"/>
            <a:ext cx="1833351" cy="427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이사건수의 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</a:rPr>
              <a:t>10%</a:t>
            </a:r>
            <a:endParaRPr lang="ko-KR" altLang="en-US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03848" y="6030962"/>
            <a:ext cx="1749328" cy="427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오피스사용료 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</a:rPr>
              <a:t>30</a:t>
            </a:r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만</a:t>
            </a:r>
            <a:endParaRPr lang="en-US" altLang="ko-KR" sz="1200" b="1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rgbClr val="0000CC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개소 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</a:rPr>
              <a:t>30</a:t>
            </a:r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인 구성</a:t>
            </a:r>
            <a:endParaRPr lang="ko-KR" altLang="en-US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48064" y="6049384"/>
            <a:ext cx="1749328" cy="427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월 사용료 </a:t>
            </a:r>
            <a:r>
              <a:rPr lang="en-US" altLang="ko-KR" sz="1200" b="1" dirty="0" smtClean="0">
                <a:solidFill>
                  <a:srgbClr val="0000CC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만원</a:t>
            </a:r>
            <a:endParaRPr lang="ko-KR" altLang="en-US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092280" y="6049384"/>
            <a:ext cx="1656287" cy="427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CC"/>
                </a:solidFill>
                <a:latin typeface="+mn-ea"/>
              </a:rPr>
              <a:t>개발사업대행</a:t>
            </a:r>
            <a:endParaRPr lang="ko-KR" altLang="en-US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99392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56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2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8538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332655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수익성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188640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08720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24744"/>
            <a:ext cx="24482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6-5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추정 손익계산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181482" y="1556793"/>
            <a:ext cx="2670438" cy="424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5-5-1  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기간별 매출 예상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01837" y="1838313"/>
            <a:ext cx="0" cy="46150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42183" y="2033859"/>
            <a:ext cx="7578289" cy="2662856"/>
          </a:xfrm>
          <a:prstGeom prst="rect">
            <a:avLst/>
          </a:prstGeom>
          <a:solidFill>
            <a:srgbClr val="3201A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72745" y="3623807"/>
            <a:ext cx="1326147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     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655925" y="3605511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10,000         15,000          20,000 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344753" y="3994931"/>
            <a:ext cx="1326147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예상매출액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466318" y="3976635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105,000       115,500         127,050 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272745" y="4343887"/>
            <a:ext cx="1326147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예상손익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2538326" y="4325591"/>
            <a:ext cx="29857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▼35,000       ▼32,500        ▼27,050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2770" y="3605511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22,000          22,000           22,000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5582770" y="3976635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139,755         139,755         139,755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82770" y="4336675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▼17,755       ▼17,755        ▼17,755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369307" y="2159493"/>
            <a:ext cx="1326147" cy="64086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    분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45402" y="2152281"/>
            <a:ext cx="3180921" cy="315022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466318" y="246730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3474430" y="248037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4554550" y="248037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5562662" y="2132857"/>
            <a:ext cx="3180921" cy="315022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분기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5562662" y="246730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6632466" y="248037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7709238" y="2480373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272745" y="2903727"/>
            <a:ext cx="1326147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건 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1272745" y="3263767"/>
            <a:ext cx="1326147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 대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료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2466318" y="2813423"/>
            <a:ext cx="1002664" cy="357291"/>
          </a:xfrm>
          <a:prstGeom prst="rect">
            <a:avLst/>
          </a:prstGeom>
          <a:solidFill>
            <a:srgbClr val="3201AB"/>
          </a:solidFill>
          <a:ln w="12700">
            <a:solidFill>
              <a:srgbClr val="0000C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15,000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2663775" y="3245471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45,000         50,000          60,000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5590620" y="2885431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20,000           20,000           20,000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5590620" y="3245471"/>
            <a:ext cx="3180920" cy="352828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80,000           80,000           80,000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466318" y="2033859"/>
            <a:ext cx="0" cy="26556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42183" y="2813423"/>
            <a:ext cx="756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466318" y="2467303"/>
            <a:ext cx="63541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79419" y="2480373"/>
            <a:ext cx="0" cy="22163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부제목 2"/>
          <p:cNvSpPr txBox="1">
            <a:spLocks/>
          </p:cNvSpPr>
          <p:nvPr/>
        </p:nvSpPr>
        <p:spPr>
          <a:xfrm>
            <a:off x="7668344" y="1628801"/>
            <a:ext cx="1062303" cy="333050"/>
          </a:xfrm>
          <a:prstGeom prst="rect">
            <a:avLst/>
          </a:prstGeom>
          <a:solidFill>
            <a:srgbClr val="3201AB"/>
          </a:solidFill>
          <a:ln w="12700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42185" y="2033859"/>
            <a:ext cx="0" cy="26628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516662" y="2479923"/>
            <a:ext cx="0" cy="22167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29407" y="2467303"/>
            <a:ext cx="0" cy="22167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525455" y="2043742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624964" y="2479923"/>
            <a:ext cx="0" cy="21984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1242183" y="4678419"/>
            <a:ext cx="7560840" cy="19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8803022" y="2035299"/>
            <a:ext cx="1" cy="2654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242182" y="2035299"/>
            <a:ext cx="7560840" cy="8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부제목 2"/>
          <p:cNvSpPr txBox="1">
            <a:spLocks/>
          </p:cNvSpPr>
          <p:nvPr/>
        </p:nvSpPr>
        <p:spPr>
          <a:xfrm>
            <a:off x="3546438" y="2855686"/>
            <a:ext cx="969496" cy="357291"/>
          </a:xfrm>
          <a:prstGeom prst="rect">
            <a:avLst/>
          </a:prstGeom>
          <a:solidFill>
            <a:srgbClr val="3201AB"/>
          </a:solidFill>
          <a:ln w="3175">
            <a:solidFill>
              <a:srgbClr val="0000C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18,000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부제목 2"/>
          <p:cNvSpPr txBox="1">
            <a:spLocks/>
          </p:cNvSpPr>
          <p:nvPr/>
        </p:nvSpPr>
        <p:spPr>
          <a:xfrm>
            <a:off x="4554550" y="2852937"/>
            <a:ext cx="864096" cy="357291"/>
          </a:xfrm>
          <a:prstGeom prst="rect">
            <a:avLst/>
          </a:prstGeom>
          <a:solidFill>
            <a:srgbClr val="3201AB"/>
          </a:solidFill>
          <a:ln w="3175">
            <a:solidFill>
              <a:srgbClr val="0000C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20,000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부제목 2"/>
          <p:cNvSpPr txBox="1">
            <a:spLocks/>
          </p:cNvSpPr>
          <p:nvPr/>
        </p:nvSpPr>
        <p:spPr>
          <a:xfrm>
            <a:off x="1320706" y="4876373"/>
            <a:ext cx="1811134" cy="424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산출기준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1451319" y="5157192"/>
            <a:ext cx="7369154" cy="158417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●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인건비 인당 평균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 부여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임대료 평균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지역별 편차 고려 평균치 반영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경비  각 공유사무실 운영비 평균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부여</a:t>
            </a:r>
            <a:endParaRPr lang="en-US" altLang="ko-KR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예상 매출액은 이사건수의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10%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기준으로 전월 대비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10%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반영 그 이후 일정치 부여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ct val="150000"/>
              </a:lnSpc>
            </a:pP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27384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8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8538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위험요인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4000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80696"/>
            <a:ext cx="24482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7-1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거래시장 환경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971600" y="2068060"/>
            <a:ext cx="8384" cy="194061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16629" y="2204864"/>
            <a:ext cx="7275851" cy="3168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475656" y="2068060"/>
            <a:ext cx="7139515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많은 공인중개사 양산으로 경쟁력 심화  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457603" y="5690624"/>
            <a:ext cx="732999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중개 서비스 시장에서의 혁신을 바라는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스타업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출현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457604" y="2932156"/>
            <a:ext cx="713328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고비용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저효율의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변화를 위한 체질 개선 필요 인식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475656" y="4869160"/>
            <a:ext cx="730018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관련 스타업체 매물 검색 정보 한계 노출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448276" y="5272953"/>
            <a:ext cx="730018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정부의 공인중개 전용 전자계약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사업 부진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556287" y="1628800"/>
            <a:ext cx="667307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변화를 바라는 정책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혁신 요구 지속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979984" y="4293096"/>
            <a:ext cx="244827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7-2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거래시장 분석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971600" y="5022135"/>
            <a:ext cx="0" cy="13591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1475656" y="2500108"/>
            <a:ext cx="7139515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경제성장에 따른 지역별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물건별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불안전한 시장 형성과 양극화 심화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457603" y="3796252"/>
            <a:ext cx="715756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투자의 대상이 주거아파트에 집중된 부동산 시장의 심한 불균형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475656" y="3371416"/>
            <a:ext cx="71152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증가로 인한 주거문화와 다양한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형성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475656" y="6091549"/>
            <a:ext cx="687467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정보화의 발달로 부동산 정책의 수립 및 개선 확충 공감대 형성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0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928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76671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위험요인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332656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10527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96752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7-3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거래시장 변화 분석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71600" y="2477217"/>
            <a:ext cx="0" cy="275198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60A910B-4E09-4362-A62A-4153BE14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68" y="4114543"/>
            <a:ext cx="1265000" cy="1114657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sp>
        <p:nvSpPr>
          <p:cNvPr id="12" name="부제목 2">
            <a:extLst>
              <a:ext uri="{FF2B5EF4-FFF2-40B4-BE49-F238E27FC236}">
                <a16:creationId xmlns="" xmlns:a16="http://schemas.microsoft.com/office/drawing/2014/main" id="{123929B3-C99A-4D89-A903-0EFBC2E7F1BA}"/>
              </a:ext>
            </a:extLst>
          </p:cNvPr>
          <p:cNvSpPr txBox="1">
            <a:spLocks/>
          </p:cNvSpPr>
          <p:nvPr/>
        </p:nvSpPr>
        <p:spPr>
          <a:xfrm>
            <a:off x="5652120" y="2053636"/>
            <a:ext cx="3168352" cy="2952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프롭테크</a:t>
            </a:r>
            <a:r>
              <a:rPr lang="ko-KR" altLang="en-US" sz="10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부동산과 기술 융합 합성어</a:t>
            </a:r>
            <a:endParaRPr lang="ko-KR" altLang="en-US" sz="10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="" xmlns:a16="http://schemas.microsoft.com/office/drawing/2014/main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3059831" y="2348880"/>
            <a:ext cx="3816425" cy="13808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공인중개사용으로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2017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년 상용화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공인인증서으로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사용 불편으로 시장진입 실패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시장에서 마케팅 부족으로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이용율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저조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LH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공사 등 공영주택시장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활성화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노력중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xmlns="" id="{39BBC1BD-FF06-48CF-9A7B-5AEAC03DDDAF}"/>
              </a:ext>
            </a:extLst>
          </p:cNvPr>
          <p:cNvSpPr txBox="1">
            <a:spLocks/>
          </p:cNvSpPr>
          <p:nvPr/>
        </p:nvSpPr>
        <p:spPr>
          <a:xfrm>
            <a:off x="1152768" y="5969605"/>
            <a:ext cx="7883728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▣  정형화된 물건만 가능하여 한계 예상 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아파트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오피스텔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도시생활주택 등</a:t>
            </a:r>
            <a:endParaRPr lang="en-US" altLang="ko-KR" sz="14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just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▣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중개사의 개입으로 효율성 저하가 예상되고 고비용에 대한 반감으로 외면 가능성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존재</a:t>
            </a:r>
            <a:endParaRPr lang="ko-KR" altLang="en-US" sz="1400" b="1" u="sng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="" xmlns:a16="http://schemas.microsoft.com/office/drawing/2014/main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1152769" y="5517232"/>
            <a:ext cx="2555136" cy="411723"/>
          </a:xfrm>
          <a:prstGeom prst="rect">
            <a:avLst/>
          </a:prstGeom>
          <a:solidFill>
            <a:srgbClr val="3201AB"/>
          </a:solidFill>
          <a:ln>
            <a:solidFill>
              <a:srgbClr val="3201AB"/>
            </a:solidFill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『 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스타업체 분석의견  </a:t>
            </a: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』</a:t>
            </a:r>
            <a:endParaRPr lang="ko-KR" altLang="en-US" sz="14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484040" y="1700808"/>
            <a:ext cx="667307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변화의 바람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프롭테크시대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도래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 descr="정부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8" y="2492895"/>
            <a:ext cx="1238250" cy="11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2771800" y="2492896"/>
            <a:ext cx="0" cy="119005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2">
            <a:extLst>
              <a:ext uri="{FF2B5EF4-FFF2-40B4-BE49-F238E27FC236}">
                <a16:creationId xmlns="" xmlns:a16="http://schemas.microsoft.com/office/drawing/2014/main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3059832" y="3945766"/>
            <a:ext cx="3816424" cy="1427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2020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하반기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전월세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거래용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앱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상용화  도전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보안시스템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지문인식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간편인증으로 대체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카카오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토스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중개사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매도자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매수자 공유 전자결재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2771800" y="4085936"/>
            <a:ext cx="4764" cy="128728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972809" y="2492896"/>
            <a:ext cx="1919671" cy="2880320"/>
          </a:xfrm>
          <a:prstGeom prst="rect">
            <a:avLst/>
          </a:prstGeom>
          <a:solidFill>
            <a:schemeClr val="bg1"/>
          </a:solidFill>
          <a:ln w="3175">
            <a:solidFill>
              <a:srgbClr val="3201AB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2030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세대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중심 확산 예상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7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8538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         </a:t>
            </a:r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                                   </a:t>
            </a:r>
            <a:endParaRPr lang="ko-KR" altLang="en-US" sz="18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3123019-2BD3-46C5-814A-CB5F67099122}"/>
              </a:ext>
            </a:extLst>
          </p:cNvPr>
          <p:cNvSpPr/>
          <p:nvPr/>
        </p:nvSpPr>
        <p:spPr>
          <a:xfrm>
            <a:off x="611560" y="1122711"/>
            <a:ext cx="1813113" cy="43408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목     차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B7B8DF26-4BDC-4197-9AE5-009ED0E8CB1A}"/>
              </a:ext>
            </a:extLst>
          </p:cNvPr>
          <p:cNvSpPr/>
          <p:nvPr/>
        </p:nvSpPr>
        <p:spPr>
          <a:xfrm>
            <a:off x="3311548" y="1592822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사업개요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37598DB4-6836-4D87-896F-E8D4EF249E3D}"/>
              </a:ext>
            </a:extLst>
          </p:cNvPr>
          <p:cNvSpPr/>
          <p:nvPr/>
        </p:nvSpPr>
        <p:spPr>
          <a:xfrm>
            <a:off x="3439243" y="1625459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10">
            <a:extLst>
              <a:ext uri="{FF2B5EF4-FFF2-40B4-BE49-F238E27FC236}">
                <a16:creationId xmlns:a16="http://schemas.microsoft.com/office/drawing/2014/main" xmlns="" id="{314B40DC-07D2-4884-8826-8A428B415924}"/>
              </a:ext>
            </a:extLst>
          </p:cNvPr>
          <p:cNvSpPr/>
          <p:nvPr/>
        </p:nvSpPr>
        <p:spPr>
          <a:xfrm>
            <a:off x="3292199" y="2109368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b="1" dirty="0">
                <a:solidFill>
                  <a:schemeClr val="tx1"/>
                </a:solidFill>
              </a:rPr>
              <a:t>               </a:t>
            </a:r>
            <a:r>
              <a:rPr lang="ko-KR" altLang="en-US" sz="1600" b="1" dirty="0">
                <a:solidFill>
                  <a:srgbClr val="0000CC"/>
                </a:solidFill>
              </a:rPr>
              <a:t>사업모델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E91D1F4-DAF2-4051-A5E2-AF417F252856}"/>
              </a:ext>
            </a:extLst>
          </p:cNvPr>
          <p:cNvSpPr/>
          <p:nvPr/>
        </p:nvSpPr>
        <p:spPr>
          <a:xfrm>
            <a:off x="3419895" y="2168124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12">
            <a:extLst>
              <a:ext uri="{FF2B5EF4-FFF2-40B4-BE49-F238E27FC236}">
                <a16:creationId xmlns:a16="http://schemas.microsoft.com/office/drawing/2014/main" xmlns="" id="{ADA59D42-E1E2-4BF3-AABA-B62F693F5A4E}"/>
              </a:ext>
            </a:extLst>
          </p:cNvPr>
          <p:cNvSpPr/>
          <p:nvPr/>
        </p:nvSpPr>
        <p:spPr>
          <a:xfrm>
            <a:off x="3287364" y="3185945"/>
            <a:ext cx="5501186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사업성 분석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1" name="사각형: 둥근 모서리 14">
            <a:extLst>
              <a:ext uri="{FF2B5EF4-FFF2-40B4-BE49-F238E27FC236}">
                <a16:creationId xmlns:a16="http://schemas.microsoft.com/office/drawing/2014/main" xmlns="" id="{6A8D3342-CA4B-49CF-9794-7D6A91211916}"/>
              </a:ext>
            </a:extLst>
          </p:cNvPr>
          <p:cNvSpPr/>
          <p:nvPr/>
        </p:nvSpPr>
        <p:spPr>
          <a:xfrm>
            <a:off x="3293677" y="2634880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사업모델 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DETAIL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E0E55B8-1D64-48BD-B35F-9C8BA34FE2BB}"/>
              </a:ext>
            </a:extLst>
          </p:cNvPr>
          <p:cNvSpPr/>
          <p:nvPr/>
        </p:nvSpPr>
        <p:spPr>
          <a:xfrm>
            <a:off x="3439243" y="3212976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6">
            <a:extLst>
              <a:ext uri="{FF2B5EF4-FFF2-40B4-BE49-F238E27FC236}">
                <a16:creationId xmlns:a16="http://schemas.microsoft.com/office/drawing/2014/main" xmlns="" id="{B976CD2E-D635-4F3F-8A25-61F9565253EC}"/>
              </a:ext>
            </a:extLst>
          </p:cNvPr>
          <p:cNvSpPr/>
          <p:nvPr/>
        </p:nvSpPr>
        <p:spPr>
          <a:xfrm>
            <a:off x="3311548" y="3717032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수익성 분석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A2FCF7E8-3F12-48E3-B328-0A137FA14DAF}"/>
              </a:ext>
            </a:extLst>
          </p:cNvPr>
          <p:cNvSpPr/>
          <p:nvPr/>
        </p:nvSpPr>
        <p:spPr>
          <a:xfrm>
            <a:off x="3439243" y="3749670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6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8">
            <a:extLst>
              <a:ext uri="{FF2B5EF4-FFF2-40B4-BE49-F238E27FC236}">
                <a16:creationId xmlns:a16="http://schemas.microsoft.com/office/drawing/2014/main" xmlns="" id="{D50A8F53-6CE7-46C9-B6F8-D6987D4519E6}"/>
              </a:ext>
            </a:extLst>
          </p:cNvPr>
          <p:cNvSpPr/>
          <p:nvPr/>
        </p:nvSpPr>
        <p:spPr>
          <a:xfrm>
            <a:off x="3292200" y="4271813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위험요인 분석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AA0DBBD0-511E-4828-98DF-C03BAC71A3C3}"/>
              </a:ext>
            </a:extLst>
          </p:cNvPr>
          <p:cNvSpPr/>
          <p:nvPr/>
        </p:nvSpPr>
        <p:spPr>
          <a:xfrm>
            <a:off x="3419895" y="4304451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7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20">
            <a:extLst>
              <a:ext uri="{FF2B5EF4-FFF2-40B4-BE49-F238E27FC236}">
                <a16:creationId xmlns:a16="http://schemas.microsoft.com/office/drawing/2014/main" xmlns="" id="{4CE43A55-0760-4991-9C3B-EC2C94DDFCAD}"/>
              </a:ext>
            </a:extLst>
          </p:cNvPr>
          <p:cNvSpPr/>
          <p:nvPr/>
        </p:nvSpPr>
        <p:spPr>
          <a:xfrm>
            <a:off x="3311548" y="4814330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       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투자유치 계획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8A97C3D-84B3-4575-B2AB-F7E1BFB612A9}"/>
              </a:ext>
            </a:extLst>
          </p:cNvPr>
          <p:cNvSpPr/>
          <p:nvPr/>
        </p:nvSpPr>
        <p:spPr>
          <a:xfrm>
            <a:off x="3439243" y="4846968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8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3319287" y="5375846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25" dirty="0">
                <a:solidFill>
                  <a:schemeClr val="tx1"/>
                </a:solidFill>
              </a:rPr>
              <a:t>              </a:t>
            </a:r>
            <a:r>
              <a:rPr lang="ko-KR" altLang="en-US" sz="1625" b="1" dirty="0" smtClean="0">
                <a:solidFill>
                  <a:srgbClr val="0000CC"/>
                </a:solidFill>
                <a:latin typeface="+mn-ea"/>
              </a:rPr>
              <a:t>마케팅 계획</a:t>
            </a:r>
            <a:endParaRPr lang="ko-KR" altLang="en-US" sz="1625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466330" y="5375846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9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3287364" y="1080713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25" dirty="0">
                <a:solidFill>
                  <a:schemeClr val="tx1"/>
                </a:solidFill>
              </a:rPr>
              <a:t>              </a:t>
            </a:r>
            <a:r>
              <a:rPr lang="ko-KR" altLang="en-US" sz="1625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rgbClr val="0000CC"/>
                </a:solidFill>
              </a:rPr>
              <a:t>회사소개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434407" y="1080713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3319287" y="5947248"/>
            <a:ext cx="5501185" cy="4340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25" dirty="0">
                <a:solidFill>
                  <a:schemeClr val="tx1"/>
                </a:solidFill>
              </a:rPr>
              <a:t>        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회사의 미래</a:t>
            </a:r>
            <a:endParaRPr lang="ko-KR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466330" y="5947248"/>
            <a:ext cx="78906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0" y="6545002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DE117F0-B650-46EE-BA84-F1502C737CE0}"/>
              </a:ext>
            </a:extLst>
          </p:cNvPr>
          <p:cNvSpPr/>
          <p:nvPr/>
        </p:nvSpPr>
        <p:spPr>
          <a:xfrm>
            <a:off x="3439243" y="2690833"/>
            <a:ext cx="619982" cy="378127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17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928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17053" y="1751803"/>
            <a:ext cx="0" cy="25412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60A910B-4E09-4362-A62A-4153BE14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1766802"/>
            <a:ext cx="607842" cy="561085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sp>
        <p:nvSpPr>
          <p:cNvPr id="7" name="부제목 2">
            <a:extLst>
              <a:ext uri="{FF2B5EF4-FFF2-40B4-BE49-F238E27FC236}">
                <a16:creationId xmlns="" xmlns:a16="http://schemas.microsoft.com/office/drawing/2014/main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2384594" y="1762828"/>
            <a:ext cx="2835476" cy="3287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모바일</a:t>
            </a:r>
            <a:r>
              <a:rPr lang="en-US" altLang="ko-KR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온라인 매물 검색 서비스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E656439-868D-44F3-986D-353B378DF7AE}"/>
              </a:ext>
            </a:extLst>
          </p:cNvPr>
          <p:cNvSpPr/>
          <p:nvPr/>
        </p:nvSpPr>
        <p:spPr>
          <a:xfrm>
            <a:off x="1979714" y="1762828"/>
            <a:ext cx="332122" cy="328711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="" xmlns:a16="http://schemas.microsoft.com/office/drawing/2014/main" id="{3ABE1B4B-8C5B-444D-9973-B88997B6C9AF}"/>
              </a:ext>
            </a:extLst>
          </p:cNvPr>
          <p:cNvSpPr txBox="1">
            <a:spLocks/>
          </p:cNvSpPr>
          <p:nvPr/>
        </p:nvSpPr>
        <p:spPr>
          <a:xfrm>
            <a:off x="2384595" y="2223285"/>
            <a:ext cx="2682871" cy="341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6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전국 </a:t>
            </a:r>
            <a:r>
              <a:rPr lang="en-US" altLang="ko-KR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8,000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개 중개사 </a:t>
            </a:r>
            <a:r>
              <a:rPr lang="en-US" altLang="ko-KR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O2O 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E07EB93-65CA-478A-9584-615691CE5648}"/>
              </a:ext>
            </a:extLst>
          </p:cNvPr>
          <p:cNvSpPr/>
          <p:nvPr/>
        </p:nvSpPr>
        <p:spPr>
          <a:xfrm>
            <a:off x="1979714" y="2223285"/>
            <a:ext cx="332122" cy="341619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="" xmlns:a16="http://schemas.microsoft.com/office/drawing/2014/main" id="{8516C7D3-6CC5-4289-82AD-83BB730E0553}"/>
              </a:ext>
            </a:extLst>
          </p:cNvPr>
          <p:cNvSpPr txBox="1">
            <a:spLocks/>
          </p:cNvSpPr>
          <p:nvPr/>
        </p:nvSpPr>
        <p:spPr>
          <a:xfrm>
            <a:off x="2389357" y="2671112"/>
            <a:ext cx="2725902" cy="3461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부동산 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분야의  필요 정책 실행 모색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C64F588-22C5-41BB-A63D-297C13636487}"/>
              </a:ext>
            </a:extLst>
          </p:cNvPr>
          <p:cNvSpPr/>
          <p:nvPr/>
        </p:nvSpPr>
        <p:spPr>
          <a:xfrm>
            <a:off x="1979714" y="2655333"/>
            <a:ext cx="332122" cy="361944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="" xmlns:a16="http://schemas.microsoft.com/office/drawing/2014/main" id="{1035425A-1140-4DA1-9508-CD9CAFACAA62}"/>
              </a:ext>
            </a:extLst>
          </p:cNvPr>
          <p:cNvSpPr txBox="1">
            <a:spLocks/>
          </p:cNvSpPr>
          <p:nvPr/>
        </p:nvSpPr>
        <p:spPr>
          <a:xfrm>
            <a:off x="2339752" y="3096641"/>
            <a:ext cx="2592288" cy="332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빅데이터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이용  서비스 범위 강화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FBD829F-7BCE-4FC9-A90F-9F1F1E75623B}"/>
              </a:ext>
            </a:extLst>
          </p:cNvPr>
          <p:cNvSpPr/>
          <p:nvPr/>
        </p:nvSpPr>
        <p:spPr>
          <a:xfrm>
            <a:off x="1979714" y="3096641"/>
            <a:ext cx="332122" cy="332359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="" xmlns:a16="http://schemas.microsoft.com/office/drawing/2014/main" id="{123929B3-C99A-4D89-A903-0EFBC2E7F1BA}"/>
              </a:ext>
            </a:extLst>
          </p:cNvPr>
          <p:cNvSpPr txBox="1">
            <a:spLocks/>
          </p:cNvSpPr>
          <p:nvPr/>
        </p:nvSpPr>
        <p:spPr>
          <a:xfrm>
            <a:off x="2339752" y="3528688"/>
            <a:ext cx="2835476" cy="332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기업가치 </a:t>
            </a:r>
            <a:r>
              <a:rPr lang="ko-KR" altLang="en-US" sz="1200" b="1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상승중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유니콘을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향한   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발돋움</a:t>
            </a:r>
            <a:r>
              <a:rPr lang="en-US" altLang="ko-KR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8617F7D-A765-4FC2-86BE-C0CFC4782850}"/>
              </a:ext>
            </a:extLst>
          </p:cNvPr>
          <p:cNvSpPr/>
          <p:nvPr/>
        </p:nvSpPr>
        <p:spPr>
          <a:xfrm>
            <a:off x="1979712" y="3528688"/>
            <a:ext cx="332122" cy="332359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="" xmlns:a16="http://schemas.microsoft.com/office/drawing/2014/main" id="{1A84D320-9EEF-49AD-BB38-906B0337F73D}"/>
              </a:ext>
            </a:extLst>
          </p:cNvPr>
          <p:cNvSpPr txBox="1">
            <a:spLocks/>
          </p:cNvSpPr>
          <p:nvPr/>
        </p:nvSpPr>
        <p:spPr>
          <a:xfrm>
            <a:off x="2339752" y="3960737"/>
            <a:ext cx="2835478" cy="332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벤처캐피탈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a typeface="맑은 고딕" panose="020B0503020000020004" pitchFamily="50" charset="-127"/>
              </a:rPr>
              <a:t>투자유치 활발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D914F2D-32A7-4843-BC1E-E8E003DBC10B}"/>
              </a:ext>
            </a:extLst>
          </p:cNvPr>
          <p:cNvSpPr/>
          <p:nvPr/>
        </p:nvSpPr>
        <p:spPr>
          <a:xfrm>
            <a:off x="1979712" y="3960737"/>
            <a:ext cx="332124" cy="332359"/>
          </a:xfrm>
          <a:prstGeom prst="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BF4DA95-54F2-49D8-944C-7DA81A3A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36" y="3612753"/>
            <a:ext cx="607842" cy="680343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pic>
        <p:nvPicPr>
          <p:cNvPr id="20" name="Picture 2" descr="호갱노노 부동산 차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71112"/>
            <a:ext cx="613448" cy="5621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9CA805C-AE05-47C0-981B-50F39146D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634" y="1717389"/>
            <a:ext cx="607842" cy="616956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FFAFE059-212E-4D9E-9FA2-16A4FF88D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3216668"/>
            <a:ext cx="607842" cy="566528"/>
          </a:xfrm>
          <a:prstGeom prst="rect">
            <a:avLst/>
          </a:prstGeom>
          <a:ln>
            <a:solidFill>
              <a:srgbClr val="FF0000"/>
            </a:solidFill>
          </a:ln>
          <a:effectLst/>
        </p:spPr>
      </p:pic>
      <p:sp>
        <p:nvSpPr>
          <p:cNvPr id="23" name="부제목 2">
            <a:extLst>
              <a:ext uri="{FF2B5EF4-FFF2-40B4-BE49-F238E27FC236}">
                <a16:creationId xmlns="" xmlns:a16="http://schemas.microsoft.com/office/drawing/2014/main" id="{52EB7E4E-8195-462D-970D-DBB56315D3D9}"/>
              </a:ext>
            </a:extLst>
          </p:cNvPr>
          <p:cNvSpPr txBox="1">
            <a:spLocks/>
          </p:cNvSpPr>
          <p:nvPr/>
        </p:nvSpPr>
        <p:spPr>
          <a:xfrm>
            <a:off x="6005815" y="1607807"/>
            <a:ext cx="2814657" cy="87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거래의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비용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매물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신뢰 기업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이미지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원룸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소형주택 거래로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특화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   (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서울 지역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11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개지점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="" xmlns:a16="http://schemas.microsoft.com/office/drawing/2014/main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5997704" y="3119975"/>
            <a:ext cx="2822768" cy="898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직거래지원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보증금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보증 및 </a:t>
            </a:r>
            <a:endParaRPr lang="en-US" altLang="ko-KR" sz="1200" b="1" dirty="0" smtClean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   ,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등기부확인서비스  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특화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타켓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20-30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세대  위주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공유하우스 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xmlns="" id="{39BBC1BD-FF06-48CF-9A7B-5AEAC03DDDAF}"/>
              </a:ext>
            </a:extLst>
          </p:cNvPr>
          <p:cNvSpPr txBox="1">
            <a:spLocks/>
          </p:cNvSpPr>
          <p:nvPr/>
        </p:nvSpPr>
        <p:spPr>
          <a:xfrm>
            <a:off x="1187623" y="4905164"/>
            <a:ext cx="7652049" cy="7560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시장을 </a:t>
            </a:r>
            <a:r>
              <a:rPr lang="ko-KR" altLang="en-US" sz="14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선도하는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스타트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업체들은  </a:t>
            </a:r>
            <a:r>
              <a:rPr lang="ko-KR" altLang="en-US" sz="14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대부분 매물소개 및 틈새시장 공략 중계 거래에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한정</a:t>
            </a:r>
            <a:endParaRPr lang="en-US" altLang="ko-KR" sz="1400" b="1" dirty="0" smtClean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▣</a:t>
            </a:r>
            <a:r>
              <a:rPr lang="en-US" altLang="ko-KR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직방과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호갱노노는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외부투자로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신사업</a:t>
            </a: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제한적 전자계약</a:t>
            </a: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을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고려중이나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u="sng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u="sng" dirty="0" err="1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경쟁외로</a:t>
            </a:r>
            <a:r>
              <a:rPr lang="ko-KR" altLang="en-US" sz="1400" b="1" u="sng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u="sng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분석함</a:t>
            </a:r>
            <a:endParaRPr lang="ko-KR" altLang="en-US" sz="1400" b="1" u="sng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="" xmlns:a16="http://schemas.microsoft.com/office/drawing/2014/main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1259632" y="4437112"/>
            <a:ext cx="2425869" cy="411723"/>
          </a:xfrm>
          <a:prstGeom prst="rect">
            <a:avLst/>
          </a:prstGeom>
          <a:solidFill>
            <a:srgbClr val="3201AB"/>
          </a:solidFill>
          <a:ln>
            <a:solidFill>
              <a:srgbClr val="3201AB"/>
            </a:solidFill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『 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스타업체 분석의견  </a:t>
            </a: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』</a:t>
            </a:r>
            <a:endParaRPr lang="ko-KR" altLang="en-US" sz="14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위험요인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7-4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경쟁업체 분석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xmlns="" id="{39BBC1BD-FF06-48CF-9A7B-5AEAC03DDDAF}"/>
              </a:ext>
            </a:extLst>
          </p:cNvPr>
          <p:cNvSpPr txBox="1">
            <a:spLocks/>
          </p:cNvSpPr>
          <p:nvPr/>
        </p:nvSpPr>
        <p:spPr>
          <a:xfrm>
            <a:off x="1206825" y="6151588"/>
            <a:ext cx="7632848" cy="7064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▣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부동산 거래시장이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시장으로  점진적 이동에 따른 공인중개사 반발이 예상되나 공유</a:t>
            </a:r>
            <a:endParaRPr lang="en-US" altLang="ko-KR" sz="1400" b="1" dirty="0" smtClean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오피스를 통한 합법적 시장 질서 확립 가능하고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앱으로</a:t>
            </a:r>
            <a:r>
              <a:rPr lang="ko-KR" altLang="en-US" sz="1400" b="1" dirty="0" smtClean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공인중개사를 유도하여  시장 창출</a:t>
            </a:r>
            <a:endParaRPr lang="ko-KR" altLang="en-US" sz="1400" b="1" u="sng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3" name="부제목 2">
            <a:extLst>
              <a:ext uri="{FF2B5EF4-FFF2-40B4-BE49-F238E27FC236}">
                <a16:creationId xmlns="" xmlns:a16="http://schemas.microsoft.com/office/drawing/2014/main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1210027" y="5681573"/>
            <a:ext cx="2425869" cy="411723"/>
          </a:xfrm>
          <a:prstGeom prst="rect">
            <a:avLst/>
          </a:prstGeom>
          <a:solidFill>
            <a:srgbClr val="3201AB"/>
          </a:solidFill>
          <a:ln>
            <a:solidFill>
              <a:srgbClr val="3201AB"/>
            </a:solidFill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『  </a:t>
            </a:r>
            <a:r>
              <a:rPr lang="ko-KR" altLang="en-US" sz="1400" b="1" dirty="0" smtClean="0">
                <a:solidFill>
                  <a:srgbClr val="FFFF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공인중개사 반발 예상</a:t>
            </a:r>
            <a:endParaRPr lang="ko-KR" altLang="en-US" sz="1400" b="1" dirty="0">
              <a:solidFill>
                <a:srgbClr val="FFFF00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09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928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투자유치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8-1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투자 유치 개요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41273" y="1927650"/>
            <a:ext cx="2335" cy="42376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1403648" y="1916832"/>
            <a:ext cx="6051027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시장 경쟁력 확보를 위한 노력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403648" y="3436212"/>
            <a:ext cx="60510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기술 경쟁력 확보를 위한 노력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403648" y="4948380"/>
            <a:ext cx="60510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기업가치 향상을 노력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770767" y="2356092"/>
            <a:ext cx="46535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부동산 전자계약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프로그램 개발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770767" y="2716132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사업 관련 서비스 확충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770767" y="3940268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시장을 선도하는 보안체계 확립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770767" y="4300308"/>
            <a:ext cx="67481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AI, AR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활용한 저비용 고효율화 시스템으로 진입장벽 타파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770767" y="5426676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선도 기술 확보 노력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지적재산권 강화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770767" y="5812476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선제적 시장진입으로 부동산시장 독점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1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865" y="0"/>
            <a:ext cx="9243279" cy="68928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투자유치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8-2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투자 경쟁력 요소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61708" y="1735232"/>
            <a:ext cx="0" cy="46424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1331640" y="1700808"/>
            <a:ext cx="6051027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시장 경쟁력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1331640" y="3356992"/>
            <a:ext cx="60510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기술경쟁력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331640" y="4797152"/>
            <a:ext cx="605102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인프라 경쟁력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1698759" y="2140068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저비용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고효율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저변 확대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1698759" y="2500108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시공간을 이용한 시장 진입 수월 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698759" y="2860148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무한책임으로 사회적 신뢰확보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698759" y="3861048"/>
            <a:ext cx="4263465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정보화를 토대로 한 앞선 보안체계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698759" y="4221088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고효율화를 위한 정보기술의 진화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– AI, AR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1698758" y="5229200"/>
            <a:ext cx="7265729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공유오피스를 이용한 공인중개사 활용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698759" y="6119056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타켓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마케팅을 활용한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어플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활용자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점진적 확대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691680" y="5694220"/>
            <a:ext cx="7265729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●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중개사 사업자를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플랫폼앱으로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유입함으로서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시장 창출과 확대 가능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457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6512" y="0"/>
            <a:ext cx="9243279" cy="686307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투자유치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8-3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투자 유치 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71600" y="1844824"/>
            <a:ext cx="8384" cy="46085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2168814" y="1700808"/>
            <a:ext cx="2409186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크라우드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펀딩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활용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152780" y="3356992"/>
            <a:ext cx="2547202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벤처캐피탈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투자 유치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130109" y="5013176"/>
            <a:ext cx="452614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자산운용사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투자 유치 또는 기술특례상장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줄무늬가 있는 오른쪽 화살표 17"/>
          <p:cNvSpPr/>
          <p:nvPr/>
        </p:nvSpPr>
        <p:spPr>
          <a:xfrm>
            <a:off x="6300193" y="1772816"/>
            <a:ext cx="712122" cy="415282"/>
          </a:xfrm>
          <a:prstGeom prst="stripedRightArrow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7444820" y="1700808"/>
            <a:ext cx="1447660" cy="57606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억 유치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506793" y="3396602"/>
            <a:ext cx="0" cy="360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부제목 2"/>
          <p:cNvSpPr txBox="1">
            <a:spLocks/>
          </p:cNvSpPr>
          <p:nvPr/>
        </p:nvSpPr>
        <p:spPr>
          <a:xfrm>
            <a:off x="1187624" y="1700808"/>
            <a:ext cx="722048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1187624" y="3356992"/>
            <a:ext cx="722048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1187624" y="5013176"/>
            <a:ext cx="722048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68814" y="2420888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프로그램 개발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상용화</a:t>
            </a:r>
            <a:endParaRPr lang="ko-KR" altLang="en-US" sz="1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93014" y="2420888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공유오피스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중개사 전용</a:t>
            </a:r>
            <a:endParaRPr lang="ko-KR" altLang="en-US" sz="1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대각선 방향의 모서리가 둥근 사각형 36"/>
          <p:cNvSpPr/>
          <p:nvPr/>
        </p:nvSpPr>
        <p:spPr>
          <a:xfrm>
            <a:off x="7386314" y="2420889"/>
            <a:ext cx="1506166" cy="731322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사업안정화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기여 가능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7443077" y="3356992"/>
            <a:ext cx="1447660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억 유치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줄무늬가 있는 오른쪽 화살표 38"/>
          <p:cNvSpPr/>
          <p:nvPr/>
        </p:nvSpPr>
        <p:spPr>
          <a:xfrm>
            <a:off x="6284159" y="3445766"/>
            <a:ext cx="712122" cy="415282"/>
          </a:xfrm>
          <a:prstGeom prst="stripedRightArrow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52780" y="4005064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공유오피스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확  대</a:t>
            </a:r>
            <a:endParaRPr lang="ko-KR" altLang="en-US" sz="1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176980" y="4005064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점진적 마케팅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시장 확장</a:t>
            </a:r>
            <a:endParaRPr lang="ko-KR" altLang="en-US" sz="1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2" name="대각선 방향의 모서리가 둥근 사각형 41"/>
          <p:cNvSpPr/>
          <p:nvPr/>
        </p:nvSpPr>
        <p:spPr>
          <a:xfrm>
            <a:off x="7370280" y="4005065"/>
            <a:ext cx="1506166" cy="731322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새로운 시장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안정화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7380312" y="5013176"/>
            <a:ext cx="1447660" cy="57606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억 유치</a:t>
            </a:r>
            <a:endParaRPr lang="ko-KR" altLang="en-US" sz="16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줄무늬가 있는 오른쪽 화살표 45"/>
          <p:cNvSpPr/>
          <p:nvPr/>
        </p:nvSpPr>
        <p:spPr>
          <a:xfrm>
            <a:off x="6327115" y="5085184"/>
            <a:ext cx="712122" cy="415282"/>
          </a:xfrm>
          <a:prstGeom prst="stripedRightArrow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95736" y="5722013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시장선점 장악</a:t>
            </a:r>
            <a:endParaRPr lang="ko-KR" altLang="en-US" sz="16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19936" y="5722013"/>
            <a:ext cx="1675130" cy="731322"/>
          </a:xfrm>
          <a:prstGeom prst="roundRect">
            <a:avLst/>
          </a:prstGeom>
          <a:solidFill>
            <a:schemeClr val="tx1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국민 필수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+mn-ea"/>
              </a:rPr>
              <a:t>앱</a:t>
            </a:r>
            <a:endParaRPr lang="en-US" altLang="ko-KR" sz="1600" b="1" dirty="0" smtClean="0">
              <a:solidFill>
                <a:srgbClr val="FFFF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발돋</a:t>
            </a:r>
            <a:r>
              <a:rPr lang="ko-KR" altLang="en-US" sz="1600" b="1" dirty="0">
                <a:solidFill>
                  <a:srgbClr val="FFFF00"/>
                </a:solidFill>
                <a:latin typeface="+mn-ea"/>
              </a:rPr>
              <a:t>움</a:t>
            </a:r>
          </a:p>
        </p:txBody>
      </p:sp>
      <p:sp>
        <p:nvSpPr>
          <p:cNvPr id="49" name="대각선 방향의 모서리가 둥근 사각형 48"/>
          <p:cNvSpPr/>
          <p:nvPr/>
        </p:nvSpPr>
        <p:spPr>
          <a:xfrm>
            <a:off x="7413236" y="5722014"/>
            <a:ext cx="1506166" cy="731322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새로운 시장</a:t>
            </a:r>
            <a:endParaRPr lang="en-US" altLang="ko-KR" sz="1600" b="1" dirty="0" smtClean="0">
              <a:solidFill>
                <a:srgbClr val="0000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</a:rPr>
              <a:t>안정화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cxnSp>
        <p:nvCxnSpPr>
          <p:cNvPr id="51" name="직선 연결선 50"/>
          <p:cNvCxnSpPr>
            <a:endCxn id="37" idx="2"/>
          </p:cNvCxnSpPr>
          <p:nvPr/>
        </p:nvCxnSpPr>
        <p:spPr>
          <a:xfrm>
            <a:off x="5868144" y="2786549"/>
            <a:ext cx="15181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835197" y="4383595"/>
            <a:ext cx="15181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895066" y="6099494"/>
            <a:ext cx="151817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88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6512" y="-3588"/>
            <a:ext cx="9243279" cy="68666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투자유치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8-4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초기 자금소요 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296743" y="3091210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 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료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296742" y="3446943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지급수수료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296740" y="3802546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특허비용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96745" y="2011090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항     목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296744" y="2371130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 건  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296744" y="2740083"/>
            <a:ext cx="1708339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외주용역비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005087" y="3091210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 제작 재료비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005081" y="3451250"/>
            <a:ext cx="4519985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시험인증비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대관청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허가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보험료 등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3005081" y="3802546"/>
            <a:ext cx="4512136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무형자산 취득 수수료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005086" y="2011090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          역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3005083" y="2371130"/>
            <a:ext cx="4483241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연구개발인력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3500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 10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3005083" y="2731170"/>
            <a:ext cx="4483241" cy="36174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 제작비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7470137" y="1628800"/>
            <a:ext cx="1062303" cy="3330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만원 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7152519" y="2363918"/>
            <a:ext cx="1350749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35,000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7147551" y="2740083"/>
            <a:ext cx="135571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7169270" y="3092910"/>
            <a:ext cx="1333998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7182139" y="3430177"/>
            <a:ext cx="1326148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7177119" y="3818502"/>
            <a:ext cx="1326148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296738" y="4518228"/>
            <a:ext cx="1708340" cy="38593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임대보증금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296737" y="4891410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인테리어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291007" y="5244238"/>
            <a:ext cx="171407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마케팅비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296739" y="4165399"/>
            <a:ext cx="170834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기계장치비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3005078" y="4518228"/>
            <a:ext cx="4483237" cy="38593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공유오피스 임대보증금 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개소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017229" y="4891410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공유오피스 인테리어 및 집기일체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3017228" y="5248747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공유오피스 준비금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3005086" y="4171330"/>
            <a:ext cx="4490411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장비구입 및 소모품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7173194" y="4171331"/>
            <a:ext cx="1326148" cy="34689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7152519" y="4518227"/>
            <a:ext cx="1355768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7152519" y="4891410"/>
            <a:ext cx="1379921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7162334" y="5252471"/>
            <a:ext cx="1370106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1291007" y="5635644"/>
            <a:ext cx="1714070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      타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3005077" y="5610159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제비용 및 여비교통비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7147549" y="5605299"/>
            <a:ext cx="1384890" cy="3576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296744" y="5962987"/>
            <a:ext cx="1708332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      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3005076" y="5988472"/>
            <a:ext cx="4483237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제비용 및 여비교통비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7159267" y="5993619"/>
            <a:ext cx="1373173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270,000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7177120" y="2011090"/>
            <a:ext cx="1326148" cy="35282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    액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966971" y="2011090"/>
            <a:ext cx="0" cy="43353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331640" y="1982347"/>
            <a:ext cx="7200800" cy="64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36199" y="2363918"/>
            <a:ext cx="7556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532439" y="2019475"/>
            <a:ext cx="0" cy="432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732240" y="1982347"/>
            <a:ext cx="0" cy="4326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532439" y="1988840"/>
            <a:ext cx="0" cy="4326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3005077" y="1988840"/>
            <a:ext cx="6075" cy="4320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331640" y="6309320"/>
            <a:ext cx="7200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316687" y="2363918"/>
            <a:ext cx="72157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316687" y="1982347"/>
            <a:ext cx="0" cy="4326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57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90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6512" y="0"/>
            <a:ext cx="9243279" cy="686307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404663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투자유치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260648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80727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103751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8-5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투자 회수 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71600" y="1898284"/>
            <a:ext cx="8384" cy="44866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2207736" y="1772816"/>
            <a:ext cx="6612736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창업 초기 비용 및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크라우드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투자자금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224023" y="3429000"/>
            <a:ext cx="659644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벤처캐피탈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투자자금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2224024" y="5138644"/>
            <a:ext cx="6596448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자산운용사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및 대형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투자사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출구 전략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195736" y="2265536"/>
            <a:ext cx="56839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법인주식 지분 제공 및 이익배당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224023" y="5661248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기술특례상장을 통한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투자금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출구 전략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207736" y="6172516"/>
            <a:ext cx="6525716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재무적 투자로 이익 배당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207736" y="2788140"/>
            <a:ext cx="56839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현금흐름에 의한 분할 변제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이자율 포함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2207736" y="3953367"/>
            <a:ext cx="56839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상환 전환 우선주 발행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의결권 없는 주식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221662" y="1772816"/>
            <a:ext cx="77408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1205627" y="3429000"/>
            <a:ext cx="77408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1205627" y="5085184"/>
            <a:ext cx="77408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2207736" y="4437112"/>
            <a:ext cx="5683908" cy="424836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●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옵션 부여로 안전자산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96744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59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271" y="-11444"/>
            <a:ext cx="9243279" cy="68694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332655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마케팅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188640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0871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600" y="1052736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9-1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마케팅 기본계획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06542" y="2585897"/>
            <a:ext cx="1069514" cy="720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FFFF00"/>
                </a:solidFill>
              </a:rPr>
              <a:t>컨텐츠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2585897"/>
            <a:ext cx="1069514" cy="720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미디어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5776" y="1721801"/>
            <a:ext cx="1069514" cy="720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관   계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07772" y="2945937"/>
            <a:ext cx="1436172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34267" y="2041166"/>
            <a:ext cx="425430" cy="40071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964349" y="2041166"/>
            <a:ext cx="463922" cy="400716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580112" y="1721801"/>
            <a:ext cx="3312368" cy="316835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6124160" y="1865817"/>
            <a:ext cx="2264264" cy="3757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  고객에 대한  기본 원칙</a:t>
            </a:r>
            <a:endParaRPr lang="ko-KR" altLang="en-US" sz="14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652120" y="2444050"/>
            <a:ext cx="3105161" cy="3757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rgbClr val="FFFF00"/>
                </a:solidFill>
                <a:latin typeface="새굴림" pitchFamily="18" charset="-127"/>
                <a:ea typeface="새굴림" pitchFamily="18" charset="-127"/>
              </a:rPr>
              <a:t>   고객이 원하는      고객이 싫어하는</a:t>
            </a:r>
            <a:endParaRPr lang="ko-KR" altLang="en-US" sz="1400" b="1" dirty="0">
              <a:solidFill>
                <a:srgbClr val="FFFF00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5652120" y="2858263"/>
            <a:ext cx="3105161" cy="3757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      안전성                   불안감</a:t>
            </a:r>
            <a:endParaRPr lang="ko-KR" altLang="en-US" sz="1400" b="1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652120" y="3290311"/>
            <a:ext cx="3105161" cy="3757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      신뢰성                 의심</a:t>
            </a:r>
            <a:r>
              <a:rPr lang="en-US" altLang="ko-KR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경계</a:t>
            </a:r>
            <a:endParaRPr lang="ko-KR" altLang="en-US" sz="1400" b="1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652120" y="3738025"/>
            <a:ext cx="3105161" cy="3757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      간편성                   복잡성</a:t>
            </a:r>
            <a:endParaRPr lang="ko-KR" altLang="en-US" sz="1400" b="1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652120" y="4170073"/>
            <a:ext cx="3105161" cy="37570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      재미</a:t>
            </a:r>
            <a:r>
              <a:rPr lang="en-US" altLang="ko-KR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감성              단순</a:t>
            </a:r>
            <a:r>
              <a:rPr lang="en-US" altLang="ko-KR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외면</a:t>
            </a:r>
            <a:endParaRPr lang="ko-KR" altLang="en-US" sz="1400" b="1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580112" y="2369873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580112" y="2819756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308304" y="2369873"/>
            <a:ext cx="0" cy="2520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115616" y="4069894"/>
            <a:ext cx="944231" cy="532227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FF00"/>
                </a:solidFill>
              </a:rPr>
              <a:t>블로그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300924" y="4054228"/>
            <a:ext cx="1046940" cy="532227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FFFF00"/>
                </a:solidFill>
              </a:rPr>
              <a:t>소셜</a:t>
            </a:r>
            <a:endParaRPr lang="en-US" altLang="ko-KR" sz="14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네트워크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1880" y="4054228"/>
            <a:ext cx="936104" cy="532227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FF00"/>
                </a:solidFill>
              </a:rPr>
              <a:t>UCC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541298" y="4054228"/>
            <a:ext cx="894797" cy="532227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미디어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40" name="톱니 모양의 오른쪽 화살표 39"/>
          <p:cNvSpPr/>
          <p:nvPr/>
        </p:nvSpPr>
        <p:spPr>
          <a:xfrm rot="5400000">
            <a:off x="2752440" y="2846115"/>
            <a:ext cx="695245" cy="1376605"/>
          </a:xfrm>
          <a:prstGeom prst="notchedRightArrow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81001" y="2502446"/>
            <a:ext cx="1098911" cy="39549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생각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의견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403648" y="1902372"/>
            <a:ext cx="741299" cy="39549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경 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018506" y="1902372"/>
            <a:ext cx="741299" cy="39549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관 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971600" y="4818145"/>
            <a:ext cx="287234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9-2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단계별 마케팅 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87624" y="5859071"/>
            <a:ext cx="1829057" cy="837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「간편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편리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/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안전」</a:t>
            </a:r>
            <a:endParaRPr lang="en-US" altLang="ko-KR" sz="1600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2030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타켓집중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30456" y="5850696"/>
            <a:ext cx="1779996" cy="837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「감성마케팅」</a:t>
            </a:r>
            <a:endParaRPr lang="en-US" altLang="ko-KR" sz="1600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브랜드 인지도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UP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91272" y="5850697"/>
            <a:ext cx="1751747" cy="837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「상생마케팅」</a:t>
            </a:r>
            <a:endParaRPr lang="en-US" altLang="ko-KR" sz="1600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중개사와 상생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35488" y="5859069"/>
            <a:ext cx="1676636" cy="8376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「공감마케팅」</a:t>
            </a:r>
            <a:endParaRPr lang="en-US" altLang="ko-KR" sz="1600" b="1" dirty="0" smtClean="0">
              <a:solidFill>
                <a:srgbClr val="0000CC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사회적 기업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79276" y="5373216"/>
            <a:ext cx="1833351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1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227909" y="5373216"/>
            <a:ext cx="1774195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99620" y="5373217"/>
            <a:ext cx="1751748" cy="396491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3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143836" y="5373217"/>
            <a:ext cx="1676636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4 step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71600" y="1682553"/>
            <a:ext cx="0" cy="29195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732240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62" name="부제목 2"/>
          <p:cNvSpPr txBox="1">
            <a:spLocks/>
          </p:cNvSpPr>
          <p:nvPr/>
        </p:nvSpPr>
        <p:spPr>
          <a:xfrm>
            <a:off x="-41581" y="652534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213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271" y="-11443"/>
            <a:ext cx="9243279" cy="687451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332655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마케팅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188640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0871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599" y="1031743"/>
            <a:ext cx="309228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9-3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관계 마케팅 강화 계획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74531" y="1628801"/>
            <a:ext cx="4574036" cy="37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명확한 목표 설정과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+mn-ea"/>
              </a:rPr>
              <a:t>타켓설정의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단순화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79276" y="1628800"/>
            <a:ext cx="2664668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명확하고 쉬운 전달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971599" y="1628800"/>
            <a:ext cx="16704" cy="188433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82879" y="2114808"/>
            <a:ext cx="4574036" cy="37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고객관심도 높은 정보 또는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+mn-ea"/>
              </a:rPr>
              <a:t>컨텐츠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연계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624" y="2114807"/>
            <a:ext cx="2664668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고객이 반응하는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컨텐츠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82879" y="2618864"/>
            <a:ext cx="4574036" cy="37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주요 포털 및 공유오피스를 활용한 노출 효과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7624" y="2618863"/>
            <a:ext cx="2664668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거시적 네트워크 활용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2879" y="3122920"/>
            <a:ext cx="4574036" cy="3780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 『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거래는 사회의 신뢰성 회복</a:t>
            </a:r>
            <a:r>
              <a:rPr lang="en-US" altLang="ko-KR" sz="1600" b="1" dirty="0" smtClean="0">
                <a:solidFill>
                  <a:srgbClr val="0000CC"/>
                </a:solidFill>
                <a:latin typeface="+mn-ea"/>
              </a:rPr>
              <a:t>』</a:t>
            </a:r>
            <a:r>
              <a:rPr lang="ko-KR" altLang="en-US" sz="1600" b="1" dirty="0" smtClean="0">
                <a:solidFill>
                  <a:srgbClr val="0000CC"/>
                </a:solidFill>
                <a:latin typeface="+mn-ea"/>
              </a:rPr>
              <a:t> 화두 전제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87624" y="3122919"/>
            <a:ext cx="2664668" cy="378088"/>
          </a:xfrm>
          <a:prstGeom prst="rect">
            <a:avLst/>
          </a:prstGeom>
          <a:solidFill>
            <a:srgbClr val="0000CC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감성적 커뮤니케이션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971600" y="3933056"/>
            <a:ext cx="309228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9-4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확산 마케팅 목표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839500" y="6172516"/>
            <a:ext cx="195584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편리하네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20864935">
            <a:off x="1077180" y="4808880"/>
            <a:ext cx="1850000" cy="9810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3175">
            <a:solidFill>
              <a:schemeClr val="tx1"/>
            </a:solidFill>
            <a:prstDash val="sys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With1472 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잠실동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평형 전세아파트 전세 찾아 줘</a:t>
            </a:r>
            <a:r>
              <a:rPr lang="en-US" altLang="ko-KR" sz="1200" b="1" dirty="0">
                <a:solidFill>
                  <a:schemeClr val="tx1"/>
                </a:solidFill>
              </a:rPr>
              <a:t>!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21118337">
            <a:off x="3237658" y="4815889"/>
            <a:ext cx="1593084" cy="9670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With1472 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역삼동 주변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원룸찾아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!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361496">
            <a:off x="5173109" y="4810161"/>
            <a:ext cx="1593084" cy="967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  <a:prstDash val="sys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</a:rPr>
              <a:t>With1472 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CC"/>
                </a:solidFill>
              </a:rPr>
              <a:t>내 물건 팔아 줘</a:t>
            </a:r>
            <a:r>
              <a:rPr lang="en-US" altLang="ko-KR" sz="1200" b="1" dirty="0">
                <a:solidFill>
                  <a:srgbClr val="0000CC"/>
                </a:solidFill>
              </a:rPr>
              <a:t>!</a:t>
            </a:r>
            <a:endParaRPr lang="ko-KR" altLang="en-US" sz="1200" b="1" dirty="0">
              <a:solidFill>
                <a:srgbClr val="0000C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 rot="20524907">
            <a:off x="7117260" y="4791629"/>
            <a:ext cx="1593084" cy="96706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  <a:prstDash val="sys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With1472 !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내 물건 시세 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알아봐 줘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!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2639700" y="6183843"/>
            <a:ext cx="21483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믿을수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있어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4655924" y="6195170"/>
            <a:ext cx="21483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볼게많아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6672148" y="6206497"/>
            <a:ext cx="21483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수수료 없데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732240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5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271" y="-11443"/>
            <a:ext cx="9243279" cy="687451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484040" y="332655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회사의 미래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547936" y="188640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608" y="90871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71599" y="1031743"/>
            <a:ext cx="2880321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10-1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회사의 미래 가치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974558" y="1628800"/>
            <a:ext cx="7917922" cy="4320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「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신뢰받는 받는 기업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혁신으로 미래를 여는 기업이 되겠습니다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」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019743" y="2204864"/>
            <a:ext cx="6942771" cy="4320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투명한 공정한 기업이 되겠습니다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87624" y="2132856"/>
            <a:ext cx="530034" cy="504056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2019742" y="2852936"/>
            <a:ext cx="6880790" cy="4320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사회적 책임을 다하고 소외계층을 위하여 환원 하겠습니다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187624" y="2780928"/>
            <a:ext cx="530034" cy="504056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2</a:t>
            </a:r>
            <a:endParaRPr lang="ko-KR" altLang="en-US" sz="2800" b="1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019742" y="3429000"/>
            <a:ext cx="6880790" cy="50405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조세의 정의와 부동산 정책에 반영되도록 하겠습니다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87624" y="3429000"/>
            <a:ext cx="530034" cy="504056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3</a:t>
            </a:r>
            <a:endParaRPr lang="ko-KR" altLang="en-US" sz="2800" b="1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035769" y="4077072"/>
            <a:ext cx="6880790" cy="50405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쉬임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없는 변화와 혁신으로 미래를 여는 창조기업이 되겠습니다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203651" y="4077072"/>
            <a:ext cx="530034" cy="504056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4</a:t>
            </a:r>
            <a:endParaRPr lang="ko-KR" altLang="en-US" sz="2800" b="1" dirty="0"/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2035769" y="4725144"/>
            <a:ext cx="6880790" cy="50405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나무처럼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소리없이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조용히 성장하겠습니다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03651" y="4725144"/>
            <a:ext cx="530034" cy="504056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5</a:t>
            </a:r>
            <a:endParaRPr lang="ko-KR" altLang="en-US" sz="28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971600" y="2132856"/>
            <a:ext cx="0" cy="30963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971598" y="5517232"/>
            <a:ext cx="2880321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10-2  </a:t>
            </a:r>
            <a:r>
              <a:rPr lang="ko-KR" altLang="en-US" sz="1800" b="1" dirty="0" smtClean="0">
                <a:solidFill>
                  <a:srgbClr val="0000CC"/>
                </a:solidFill>
                <a:latin typeface="새굴림" pitchFamily="18" charset="-127"/>
                <a:ea typeface="새굴림" pitchFamily="18" charset="-127"/>
              </a:rPr>
              <a:t>회사의 혁신 다짐</a:t>
            </a:r>
            <a:endParaRPr lang="ko-KR" altLang="en-US" sz="1800" b="1" dirty="0">
              <a:solidFill>
                <a:srgbClr val="0000CC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971600" y="6093296"/>
            <a:ext cx="7917922" cy="4320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기술의 변화와 환경의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변화을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통한 안전하고 재미나는 </a:t>
            </a:r>
            <a:r>
              <a:rPr lang="ko-KR" altLang="en-US" sz="18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!!! 』</a:t>
            </a:r>
            <a:endParaRPr lang="ko-KR" altLang="en-US" sz="18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732240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88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271" y="-11443"/>
            <a:ext cx="9243279" cy="704915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9E64E0B-86AF-46A3-BAF8-898623AC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6008" cy="4075238"/>
          </a:xfrm>
          <a:prstGeom prst="rect">
            <a:avLst/>
          </a:prstGeom>
          <a:ln>
            <a:solidFill>
              <a:srgbClr val="3201AB"/>
            </a:solidFill>
          </a:ln>
        </p:spPr>
      </p:pic>
      <p:sp>
        <p:nvSpPr>
          <p:cNvPr id="6" name="사각형: 둥근 모서리 3">
            <a:extLst>
              <a:ext uri="{FF2B5EF4-FFF2-40B4-BE49-F238E27FC236}">
                <a16:creationId xmlns="" xmlns:a16="http://schemas.microsoft.com/office/drawing/2014/main" id="{3A352FAC-07FB-446F-A50A-E91EC177CE56}"/>
              </a:ext>
            </a:extLst>
          </p:cNvPr>
          <p:cNvSpPr/>
          <p:nvPr/>
        </p:nvSpPr>
        <p:spPr>
          <a:xfrm>
            <a:off x="278482" y="3606610"/>
            <a:ext cx="8613998" cy="1262550"/>
          </a:xfrm>
          <a:prstGeom prst="roundRect">
            <a:avLst/>
          </a:prstGeom>
          <a:solidFill>
            <a:schemeClr val="bg1"/>
          </a:solidFill>
          <a:ln>
            <a:solidFill>
              <a:srgbClr val="3201AB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돈을 </a:t>
            </a:r>
            <a:r>
              <a:rPr lang="ko-KR" altLang="en-US" sz="1400" b="1" dirty="0" err="1">
                <a:solidFill>
                  <a:schemeClr val="tx1"/>
                </a:solidFill>
              </a:rPr>
              <a:t>쫒기</a:t>
            </a:r>
            <a:r>
              <a:rPr lang="ko-KR" altLang="en-US" sz="1400" b="1" dirty="0">
                <a:solidFill>
                  <a:schemeClr val="tx1"/>
                </a:solidFill>
              </a:rPr>
              <a:t> 보다는  우리의 일이 사회에 가져다 줄 변화에 집중하며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우리의 목표는 혁신을 통하여 사회적 비용을 줄이는 것이며 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부대끼며 살아가는 세상에서 신뢰를 찾기 위한 노력이다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 !!!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="" xmlns:a16="http://schemas.microsoft.com/office/drawing/2014/main" id="{75C369B0-1F2C-4B61-8718-032956100BAD}"/>
              </a:ext>
            </a:extLst>
          </p:cNvPr>
          <p:cNvSpPr txBox="1">
            <a:spLocks/>
          </p:cNvSpPr>
          <p:nvPr/>
        </p:nvSpPr>
        <p:spPr>
          <a:xfrm>
            <a:off x="2387462" y="5640516"/>
            <a:ext cx="4441083" cy="684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2400" b="1" dirty="0" smtClean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 감사합니다</a:t>
            </a:r>
            <a:r>
              <a:rPr lang="en-US" altLang="ko-KR" sz="2400" b="1" dirty="0">
                <a:solidFill>
                  <a:schemeClr val="bg1"/>
                </a:solidFill>
                <a:latin typeface="새굴림" pitchFamily="18" charset="-127"/>
                <a:ea typeface="새굴림" pitchFamily="18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19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회사소개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1011267" y="134076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1-1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회사 개요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043608" y="1916832"/>
            <a:ext cx="0" cy="23042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1259632" y="227687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59632" y="263691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법인등록번호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1259632" y="299695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  표  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1259632" y="335699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주사무소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259632" y="37170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      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259632" y="19168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  사  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3448676" y="1925216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주식회사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피아이씨파트너스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3448676" y="227687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  비  중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448676" y="263691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  비  중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3448676" y="299695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길  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3448676" y="335699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서울 강남구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테헤란로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419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강남파이낸스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프라자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3448676" y="3717032"/>
            <a:ext cx="4651716" cy="64807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온라인 서비스업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전자상거래업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빅데이터분석업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웹사이트구축업 및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호스팅서비스업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1011267" y="442872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1-2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기술확보 노력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259632" y="500479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2019. 10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3448676" y="5013176"/>
            <a:ext cx="5371796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전자계약 중계방법 특허 출원  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( 2020. 8.18 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특허결정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043608" y="5013176"/>
            <a:ext cx="0" cy="144016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부제목 2"/>
          <p:cNvSpPr txBox="1">
            <a:spLocks/>
          </p:cNvSpPr>
          <p:nvPr/>
        </p:nvSpPr>
        <p:spPr>
          <a:xfrm>
            <a:off x="1259632" y="53648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2019. 11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3448676" y="5373216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부동산거래플랫폼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및 검색 방법 특허출원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259632" y="573325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2019. 12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3448676" y="574164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플랫폼 검색 방법 및 보안체계  특허출원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1259632" y="609329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2020. 09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3448676" y="610168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법인설립 및 기술연구소 설립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0" y="6525343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11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회사소개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1011267" y="1340768"/>
            <a:ext cx="305667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1-3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특허신청 및 출원 현황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43608" y="1916832"/>
            <a:ext cx="0" cy="44644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C:\Users\user\Desktop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1"/>
            <a:ext cx="4464496" cy="1440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user\Desktop\켑쳐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41168"/>
            <a:ext cx="4464497" cy="1440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부제목 2"/>
          <p:cNvSpPr txBox="1">
            <a:spLocks/>
          </p:cNvSpPr>
          <p:nvPr/>
        </p:nvSpPr>
        <p:spPr>
          <a:xfrm>
            <a:off x="6732240" y="1916832"/>
            <a:ext cx="2114473" cy="144016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● 신뢰성 및 검색의 편리성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 향상된 부동산 거래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플렛폼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서버 및 부동산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거래 중개방법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6748932" y="3461045"/>
            <a:ext cx="2114473" cy="1408116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● 맞춤검색이 가능한  부동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산 거래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플렛폼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서버 및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부동산 거래 중개방법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6759439" y="4963652"/>
            <a:ext cx="2114473" cy="1417676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● 부동산 전자계약 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플렛폼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서버 및 그 부동산 거래      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중개방법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1275907" y="1916832"/>
            <a:ext cx="70380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259632" y="3461045"/>
            <a:ext cx="70380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1259632" y="4941168"/>
            <a:ext cx="703805" cy="5760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50" y="1916832"/>
            <a:ext cx="4462167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77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회사소개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1011267" y="134076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1-4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기술진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43608" y="2060848"/>
            <a:ext cx="0" cy="20162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125963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길  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5963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종  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25963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명  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25963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선  화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25963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       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011267" y="442872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1-5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추진계획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59632" y="500479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2020.  09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3448676" y="5013176"/>
            <a:ext cx="5371796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법인설립 및  부설기술연구소 설립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43608" y="5080992"/>
            <a:ext cx="0" cy="122832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1259632" y="53648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2020.  12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3448676" y="5373216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웹프로그램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259632" y="573325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2021. 04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3448676" y="574164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벤처기업 인증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1259632" y="609329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2021. 06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3448676" y="610168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전용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상용화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상업화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269979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  E  O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269979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    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269979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   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269979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    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269979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     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13995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      계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413995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      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13995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정보통신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413995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디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자 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413995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      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558011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경영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58011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558011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58011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웹디자인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558011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7020272" y="2492896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국토교통부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7020272" y="2924944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삼성전자연구소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7020272" y="3356992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㈜서  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7020272" y="3789040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㈜미스터블루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7020272" y="2060848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    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57" name="부제목 2"/>
          <p:cNvSpPr txBox="1">
            <a:spLocks/>
          </p:cNvSpPr>
          <p:nvPr/>
        </p:nvSpPr>
        <p:spPr>
          <a:xfrm>
            <a:off x="-41581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57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사업개요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/>
          <p:cNvSpPr txBox="1">
            <a:spLocks/>
          </p:cNvSpPr>
          <p:nvPr/>
        </p:nvSpPr>
        <p:spPr>
          <a:xfrm>
            <a:off x="971600" y="1268760"/>
            <a:ext cx="1731475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개요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971600" y="1772816"/>
            <a:ext cx="808243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언제 어디서나 원하는 곳에서 안전한 부동산 거래를 시작한다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971600" y="5732904"/>
            <a:ext cx="3869682" cy="576416"/>
          </a:xfrm>
          <a:prstGeom prst="rect">
            <a:avLst/>
          </a:prstGeom>
          <a:solidFill>
            <a:srgbClr val="3201AB"/>
          </a:solidFill>
          <a:ln w="285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ANY   TIME !!! 』</a:t>
            </a:r>
            <a:endParaRPr lang="ko-KR" altLang="en-US" sz="24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971600" y="2379831"/>
            <a:ext cx="0" cy="284936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부제목 2"/>
          <p:cNvSpPr txBox="1">
            <a:spLocks/>
          </p:cNvSpPr>
          <p:nvPr/>
        </p:nvSpPr>
        <p:spPr>
          <a:xfrm>
            <a:off x="5006382" y="5733256"/>
            <a:ext cx="3869682" cy="576416"/>
          </a:xfrm>
          <a:prstGeom prst="rect">
            <a:avLst/>
          </a:prstGeom>
          <a:solidFill>
            <a:srgbClr val="3201AB"/>
          </a:solidFill>
          <a:ln w="285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『 ANY   WHERE !!! 』</a:t>
            </a:r>
            <a:endParaRPr lang="ko-KR" altLang="en-US" sz="24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87624" y="2379831"/>
            <a:ext cx="7612460" cy="28493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2473129" y="2665990"/>
            <a:ext cx="5460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비대면 전자계약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서비스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473129" y="3280107"/>
            <a:ext cx="490718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1588 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매도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매수 콜 서비스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(AI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2473129" y="3923098"/>
            <a:ext cx="4326802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공인중개사 전용 공유 오피스 서비스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2473129" y="4545410"/>
            <a:ext cx="4092776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전자계약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부대 운영 서비스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436359" y="2521975"/>
            <a:ext cx="903393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1436358" y="3149696"/>
            <a:ext cx="903393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1436359" y="3818119"/>
            <a:ext cx="903393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1403648" y="4445840"/>
            <a:ext cx="903393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99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사업개요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969173" y="1196752"/>
            <a:ext cx="3890859" cy="424836"/>
          </a:xfrm>
          <a:prstGeom prst="rect">
            <a:avLst/>
          </a:prstGeom>
          <a:solidFill>
            <a:schemeClr val="bg1"/>
          </a:solidFill>
          <a:ln w="31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2-2   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비대면 전자계약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서비스</a:t>
            </a:r>
            <a:endParaRPr lang="ko-KR" altLang="en-US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98810" y="1733206"/>
            <a:ext cx="7566298" cy="15445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763688" y="3284984"/>
            <a:ext cx="700142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완벽한 전자계약 </a:t>
            </a:r>
            <a:r>
              <a:rPr lang="ko-KR" altLang="en-US" sz="1600" b="1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플렛폼으로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구현되는 무한책임 서비스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969173" y="1733206"/>
            <a:ext cx="15221" cy="15445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1712640" y="1772816"/>
            <a:ext cx="561662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매도 신청에서 매수 완료까지  완벽한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 보안시스템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712640" y="2132856"/>
            <a:ext cx="5472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한번의 터치로 등기부등본부터 건축물대장 확인까지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712640" y="2492896"/>
            <a:ext cx="504055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대출부터 확정일자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등기까지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원스톱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서비스 제공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1730801" y="2852936"/>
            <a:ext cx="4374326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고비용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저효율의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부동산 거래수수료 개선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971600" y="3789040"/>
            <a:ext cx="3890859" cy="424836"/>
          </a:xfrm>
          <a:prstGeom prst="rect">
            <a:avLst/>
          </a:prstGeom>
          <a:solidFill>
            <a:schemeClr val="bg1"/>
          </a:solidFill>
          <a:ln w="31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2-3    1588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매도</a:t>
            </a:r>
            <a:r>
              <a:rPr lang="en-US" altLang="ko-KR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매수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콜서비스</a:t>
            </a:r>
            <a:endParaRPr lang="ko-KR" altLang="en-US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01237" y="4365104"/>
            <a:ext cx="7566298" cy="1720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1619672" y="6237312"/>
            <a:ext cx="700142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완벽한 신속한 의사결정 지원 시스템 구축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971600" y="4365104"/>
            <a:ext cx="12794" cy="17209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1715067" y="4404714"/>
            <a:ext cx="561662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유무선 전화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SNS,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문자메시지로 매도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매수 신청을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1715067" y="4797152"/>
            <a:ext cx="5472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통한 시세조회 및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알림미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매물 검색 회신 서비스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1715067" y="5229200"/>
            <a:ext cx="504055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소비자 요구에 부합하는 응답서비스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(AI, VR)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1733228" y="5661248"/>
            <a:ext cx="60071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소비자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니즈를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분석하여 제공되는 추천 매물서비스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622" y="6495819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99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사업개요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969173" y="1196752"/>
            <a:ext cx="4466923" cy="424836"/>
          </a:xfrm>
          <a:prstGeom prst="rect">
            <a:avLst/>
          </a:prstGeom>
          <a:solidFill>
            <a:schemeClr val="bg1"/>
          </a:solidFill>
          <a:ln w="31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2-4    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공인중개사 전용 공유오피스 운영</a:t>
            </a:r>
            <a:endParaRPr lang="ko-KR" altLang="en-US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98810" y="1812426"/>
            <a:ext cx="7566298" cy="15445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619672" y="3436212"/>
            <a:ext cx="700142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부동산 시장의 한계를 넘어선다 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69173" y="1812426"/>
            <a:ext cx="15221" cy="15445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1712640" y="1852036"/>
            <a:ext cx="561662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전자계약플렛폼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연착륙을 위한 마케팅 방안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712640" y="2212076"/>
            <a:ext cx="5472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운영난을 겪고 있는 공인중개사를 위한 협업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712640" y="2572116"/>
            <a:ext cx="504055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고비용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저효율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개선을 통한 경쟁력 강화 방안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730801" y="2932156"/>
            <a:ext cx="4374326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투명한 부동산 거래로 사회적 신뢰 개선 노력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971600" y="3940268"/>
            <a:ext cx="4086200" cy="424836"/>
          </a:xfrm>
          <a:prstGeom prst="rect">
            <a:avLst/>
          </a:prstGeom>
          <a:solidFill>
            <a:schemeClr val="bg1"/>
          </a:solidFill>
          <a:ln w="3175">
            <a:solidFill>
              <a:srgbClr val="3201A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2-5   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전자계약플렛폼</a:t>
            </a:r>
            <a:r>
              <a:rPr lang="ko-KR" altLang="en-US" sz="16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부대 운영 서비스</a:t>
            </a:r>
            <a:endParaRPr lang="ko-KR" altLang="en-US" sz="16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1237" y="4516332"/>
            <a:ext cx="7566298" cy="1720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403648" y="6316532"/>
            <a:ext cx="7001420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6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관련 서비스를 통한 시너지 확대로 사업모델 완성 </a:t>
            </a:r>
            <a:r>
              <a:rPr lang="en-US" altLang="ko-KR" sz="18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971600" y="4516332"/>
            <a:ext cx="12794" cy="17209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1715067" y="4555942"/>
            <a:ext cx="5616623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공인중개사를 위한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호스팅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인프라 제공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715067" y="4948380"/>
            <a:ext cx="547260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지속적인 시장분석을 통한 부동산컨설팅 서비스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1715067" y="5380428"/>
            <a:ext cx="5040559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 분석을 통한 부동산 투자사업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733228" y="5812476"/>
            <a:ext cx="6007124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정보를 토대로 하는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데이타베이스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구축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3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xmlns="" id="{9754B07F-7461-49BF-BAA2-37EFF0728EE6}"/>
              </a:ext>
            </a:extLst>
          </p:cNvPr>
          <p:cNvSpPr/>
          <p:nvPr/>
        </p:nvSpPr>
        <p:spPr>
          <a:xfrm>
            <a:off x="1331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사업모델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FA4A22-ACDB-4BA4-A11D-2421F92478F9}"/>
              </a:ext>
            </a:extLst>
          </p:cNvPr>
          <p:cNvSpPr/>
          <p:nvPr/>
        </p:nvSpPr>
        <p:spPr>
          <a:xfrm>
            <a:off x="395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124744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/>
          <p:cNvSpPr txBox="1">
            <a:spLocks/>
          </p:cNvSpPr>
          <p:nvPr/>
        </p:nvSpPr>
        <p:spPr>
          <a:xfrm>
            <a:off x="971600" y="1268760"/>
            <a:ext cx="237626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3-1  </a:t>
            </a:r>
            <a:r>
              <a:rPr lang="ko-KR" altLang="en-US" sz="18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모델 개요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84E0787A-FC8E-45F5-909B-D8AD53A7ECCE}"/>
              </a:ext>
            </a:extLst>
          </p:cNvPr>
          <p:cNvSpPr/>
          <p:nvPr/>
        </p:nvSpPr>
        <p:spPr>
          <a:xfrm>
            <a:off x="686916" y="3407147"/>
            <a:ext cx="1915858" cy="124598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 err="1" smtClean="0">
                <a:solidFill>
                  <a:schemeClr val="bg1"/>
                </a:solidFill>
              </a:rPr>
              <a:t>데이타센터</a:t>
            </a:r>
            <a:endParaRPr lang="ko-KR" altLang="en-US" sz="1625" b="1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9B66402-317F-498C-8516-B51F59BD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45" y="1847110"/>
            <a:ext cx="3290739" cy="17259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사각형: 위쪽 모서리의 한쪽은 둥글고 다른 한쪽은 잘림 5">
            <a:extLst>
              <a:ext uri="{FF2B5EF4-FFF2-40B4-BE49-F238E27FC236}">
                <a16:creationId xmlns="" xmlns:a16="http://schemas.microsoft.com/office/drawing/2014/main" id="{50BA74F6-4818-4F4D-AEBB-7FAEC76C80E5}"/>
              </a:ext>
            </a:extLst>
          </p:cNvPr>
          <p:cNvSpPr/>
          <p:nvPr/>
        </p:nvSpPr>
        <p:spPr>
          <a:xfrm>
            <a:off x="899592" y="1984430"/>
            <a:ext cx="3011011" cy="724490"/>
          </a:xfrm>
          <a:prstGeom prst="snipRoundRect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1588 </a:t>
            </a:r>
            <a:r>
              <a:rPr lang="ko-KR" altLang="en-US" b="1" dirty="0">
                <a:solidFill>
                  <a:schemeClr val="bg1"/>
                </a:solidFill>
              </a:rPr>
              <a:t>서비스</a:t>
            </a:r>
          </a:p>
        </p:txBody>
      </p:sp>
      <p:sp>
        <p:nvSpPr>
          <p:cNvPr id="28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E070F3FB-CA07-4E6A-A74F-6F421AC54EAC}"/>
              </a:ext>
            </a:extLst>
          </p:cNvPr>
          <p:cNvSpPr/>
          <p:nvPr/>
        </p:nvSpPr>
        <p:spPr>
          <a:xfrm flipH="1">
            <a:off x="5220072" y="1984430"/>
            <a:ext cx="3011011" cy="724490"/>
          </a:xfrm>
          <a:prstGeom prst="snipRoundRect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부동산거래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전자계약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서비스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07AB2AE5-5CA1-4CD4-815A-8B745692670A}"/>
              </a:ext>
            </a:extLst>
          </p:cNvPr>
          <p:cNvSpPr/>
          <p:nvPr/>
        </p:nvSpPr>
        <p:spPr>
          <a:xfrm>
            <a:off x="6688589" y="3405217"/>
            <a:ext cx="1915859" cy="12479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25" b="1" dirty="0" err="1" smtClean="0">
                <a:solidFill>
                  <a:schemeClr val="bg1"/>
                </a:solidFill>
              </a:rPr>
              <a:t>데이타센터</a:t>
            </a:r>
            <a:endParaRPr lang="ko-KR" altLang="en-US" sz="1625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2B1C9575-D547-4D26-9613-B3D73996E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815" y="4156709"/>
            <a:ext cx="3353377" cy="179257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1" name="사각형: 둥근 모서리 33">
            <a:extLst>
              <a:ext uri="{FF2B5EF4-FFF2-40B4-BE49-F238E27FC236}">
                <a16:creationId xmlns="" xmlns:a16="http://schemas.microsoft.com/office/drawing/2014/main" id="{4AB61B30-608C-4A9B-98EE-2FA70BCC3D37}"/>
              </a:ext>
            </a:extLst>
          </p:cNvPr>
          <p:cNvSpPr/>
          <p:nvPr/>
        </p:nvSpPr>
        <p:spPr>
          <a:xfrm>
            <a:off x="2946814" y="5947294"/>
            <a:ext cx="3353378" cy="6500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1475">
              <a:defRPr/>
            </a:pPr>
            <a:r>
              <a:rPr lang="ko-KR" altLang="en-US" sz="1625" b="1" dirty="0" smtClean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매매</a:t>
            </a:r>
            <a:r>
              <a:rPr lang="en-US" altLang="ko-KR" sz="1625" b="1" dirty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625" b="1" dirty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전세</a:t>
            </a:r>
            <a:r>
              <a:rPr lang="en-US" altLang="ko-KR" sz="1625" b="1" dirty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625" b="1" dirty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임대 등</a:t>
            </a:r>
            <a:endParaRPr lang="en-US" altLang="ko-KR" sz="1625" b="1" dirty="0">
              <a:solidFill>
                <a:schemeClr val="tx1"/>
              </a:solidFill>
              <a:latin typeface="Tw Cen MT" panose="020B0602020104020603"/>
              <a:ea typeface="맑은 고딕" panose="020B0503020000020004" pitchFamily="50" charset="-127"/>
            </a:endParaRPr>
          </a:p>
          <a:p>
            <a:pPr algn="ctr" defTabSz="371475">
              <a:defRPr/>
            </a:pPr>
            <a:r>
              <a:rPr lang="ko-KR" altLang="en-US" sz="1625" b="1" dirty="0">
                <a:solidFill>
                  <a:schemeClr val="tx1"/>
                </a:solidFill>
                <a:latin typeface="Tw Cen MT" panose="020B0602020104020603"/>
                <a:ea typeface="맑은 고딕" panose="020B0503020000020004" pitchFamily="50" charset="-127"/>
              </a:rPr>
              <a:t> 부동산 관련 서비스 제공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CD4FF57E-E99D-4E51-A40D-DC2C9A76A720}"/>
              </a:ext>
            </a:extLst>
          </p:cNvPr>
          <p:cNvCxnSpPr/>
          <p:nvPr/>
        </p:nvCxnSpPr>
        <p:spPr>
          <a:xfrm>
            <a:off x="1680210" y="4722465"/>
            <a:ext cx="0" cy="866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86241E62-8987-4968-9C63-F6F6C47C98A2}"/>
              </a:ext>
            </a:extLst>
          </p:cNvPr>
          <p:cNvCxnSpPr/>
          <p:nvPr/>
        </p:nvCxnSpPr>
        <p:spPr>
          <a:xfrm>
            <a:off x="1680210" y="5589240"/>
            <a:ext cx="1246505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6CF90CA5-D61F-4817-8D32-AF5C0E6E86F1}"/>
              </a:ext>
            </a:extLst>
          </p:cNvPr>
          <p:cNvCxnSpPr/>
          <p:nvPr/>
        </p:nvCxnSpPr>
        <p:spPr>
          <a:xfrm>
            <a:off x="7665859" y="4700707"/>
            <a:ext cx="0" cy="866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A4ED91E0-70D9-445D-AE54-EE0D549059B3}"/>
              </a:ext>
            </a:extLst>
          </p:cNvPr>
          <p:cNvCxnSpPr/>
          <p:nvPr/>
        </p:nvCxnSpPr>
        <p:spPr>
          <a:xfrm flipH="1">
            <a:off x="6328549" y="5567481"/>
            <a:ext cx="1337310" cy="2175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24">
            <a:extLst>
              <a:ext uri="{FF2B5EF4-FFF2-40B4-BE49-F238E27FC236}">
                <a16:creationId xmlns="" xmlns:a16="http://schemas.microsoft.com/office/drawing/2014/main" id="{7A30F208-27C4-4775-BA51-7E4E9B75BE87}"/>
              </a:ext>
            </a:extLst>
          </p:cNvPr>
          <p:cNvSpPr/>
          <p:nvPr/>
        </p:nvSpPr>
        <p:spPr>
          <a:xfrm>
            <a:off x="568152" y="5755225"/>
            <a:ext cx="2131640" cy="390966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71475">
              <a:defRPr/>
            </a:pPr>
            <a:r>
              <a:rPr lang="ko-KR" altLang="en-US" sz="1625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 </a:t>
            </a:r>
            <a:r>
              <a:rPr lang="ko-KR" altLang="en-US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대면</a:t>
            </a:r>
            <a:r>
              <a:rPr lang="en-US" altLang="ko-KR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비대면</a:t>
            </a:r>
            <a:r>
              <a:rPr lang="ko-KR" altLang="en-US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전자계약</a:t>
            </a:r>
          </a:p>
        </p:txBody>
      </p:sp>
      <p:sp>
        <p:nvSpPr>
          <p:cNvPr id="40" name="사각형: 둥근 모서리 25">
            <a:extLst>
              <a:ext uri="{FF2B5EF4-FFF2-40B4-BE49-F238E27FC236}">
                <a16:creationId xmlns="" xmlns:a16="http://schemas.microsoft.com/office/drawing/2014/main" id="{C94B581E-B56F-487C-BA89-A2B3DC229953}"/>
              </a:ext>
            </a:extLst>
          </p:cNvPr>
          <p:cNvSpPr/>
          <p:nvPr/>
        </p:nvSpPr>
        <p:spPr>
          <a:xfrm>
            <a:off x="6534994" y="5783444"/>
            <a:ext cx="2234441" cy="39096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71475">
              <a:defRPr/>
            </a:pPr>
            <a:r>
              <a:rPr lang="ko-KR" altLang="en-US" sz="1400" b="1" dirty="0" err="1" smtClean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모바일</a:t>
            </a:r>
            <a:r>
              <a:rPr lang="en-US" altLang="ko-KR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앱</a:t>
            </a:r>
            <a:r>
              <a:rPr lang="ko-KR" altLang="en-US" sz="1400" b="1" dirty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  </a:t>
            </a:r>
            <a:r>
              <a:rPr lang="ko-KR" altLang="en-US" sz="1400" b="1" dirty="0" err="1" smtClean="0">
                <a:solidFill>
                  <a:srgbClr val="FFFF00"/>
                </a:solidFill>
                <a:latin typeface="Tw Cen MT" panose="020B0602020104020603"/>
                <a:ea typeface="맑은 고딕" panose="020B0503020000020004" pitchFamily="50" charset="-127"/>
              </a:rPr>
              <a:t>원스톱서비스</a:t>
            </a:r>
            <a:endParaRPr lang="ko-KR" altLang="en-US" sz="1400" b="1" dirty="0">
              <a:solidFill>
                <a:srgbClr val="FFFF00"/>
              </a:solidFill>
              <a:latin typeface="Tw Cen MT" panose="020B0602020104020603"/>
              <a:ea typeface="맑은 고딕" panose="020B0503020000020004" pitchFamily="50" charset="-127"/>
            </a:endParaRPr>
          </a:p>
        </p:txBody>
      </p:sp>
      <p:sp>
        <p:nvSpPr>
          <p:cNvPr id="41" name="사각형: 둥근 모서리 35">
            <a:extLst>
              <a:ext uri="{FF2B5EF4-FFF2-40B4-BE49-F238E27FC236}">
                <a16:creationId xmlns="" xmlns:a16="http://schemas.microsoft.com/office/drawing/2014/main" id="{E6D45BF4-110C-4906-8E11-0CF6240E9D8D}"/>
              </a:ext>
            </a:extLst>
          </p:cNvPr>
          <p:cNvSpPr/>
          <p:nvPr/>
        </p:nvSpPr>
        <p:spPr>
          <a:xfrm>
            <a:off x="1304730" y="4857203"/>
            <a:ext cx="767561" cy="469401"/>
          </a:xfrm>
          <a:prstGeom prst="roundRect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2" name="사각형: 둥근 모서리 40">
            <a:extLst>
              <a:ext uri="{FF2B5EF4-FFF2-40B4-BE49-F238E27FC236}">
                <a16:creationId xmlns="" xmlns:a16="http://schemas.microsoft.com/office/drawing/2014/main" id="{B38AFEE8-9362-4FB7-968C-462A5D21B94B}"/>
              </a:ext>
            </a:extLst>
          </p:cNvPr>
          <p:cNvSpPr/>
          <p:nvPr/>
        </p:nvSpPr>
        <p:spPr>
          <a:xfrm>
            <a:off x="7285934" y="4806870"/>
            <a:ext cx="767561" cy="469401"/>
          </a:xfrm>
          <a:prstGeom prst="roundRect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검색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7524328" y="2789312"/>
            <a:ext cx="0" cy="48027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812360" y="2780928"/>
            <a:ext cx="0" cy="5124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547664" y="2789312"/>
            <a:ext cx="0" cy="4802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755942" y="2780928"/>
            <a:ext cx="0" cy="5124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>
            <a:extLst>
              <a:ext uri="{FF2B5EF4-FFF2-40B4-BE49-F238E27FC236}">
                <a16:creationId xmlns:a16="http://schemas.microsoft.com/office/drawing/2014/main" xmlns="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6660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 smtClean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 smtClean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0" y="653041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1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2465</Words>
  <Application>Microsoft Office PowerPoint</Application>
  <PresentationFormat>화면 슬라이드 쇼(4:3)</PresentationFormat>
  <Paragraphs>674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HY견고딕</vt:lpstr>
      <vt:lpstr>HY헤드라인M</vt:lpstr>
      <vt:lpstr>맑은 고딕</vt:lpstr>
      <vt:lpstr>Batang</vt:lpstr>
      <vt:lpstr>새굴림</vt:lpstr>
      <vt:lpstr>Arial</vt:lpstr>
      <vt:lpstr>Bahnschrift Condensed</vt:lpstr>
      <vt:lpstr>Bell MT</vt:lpstr>
      <vt:lpstr>Tw Cen MT</vt:lpstr>
      <vt:lpstr>Wingdings</vt:lpstr>
      <vt:lpstr>Office 테마</vt:lpstr>
      <vt:lpstr>          사업계획서                                            「 부동산 전자계약 플렛폼 」</vt:lpstr>
      <vt:lpstr>                                        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사업계획서                                             부동산 전자계약 플렛폼</dc:title>
  <dc:creator>user</dc:creator>
  <cp:lastModifiedBy>821082600509</cp:lastModifiedBy>
  <cp:revision>82</cp:revision>
  <cp:lastPrinted>2020-08-31T02:08:30Z</cp:lastPrinted>
  <dcterms:created xsi:type="dcterms:W3CDTF">2020-08-28T12:43:31Z</dcterms:created>
  <dcterms:modified xsi:type="dcterms:W3CDTF">2020-11-23T09:58:08Z</dcterms:modified>
</cp:coreProperties>
</file>