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43" r:id="rId2"/>
    <p:sldId id="444" r:id="rId3"/>
  </p:sldIdLst>
  <p:sldSz cx="12192000" cy="6858000"/>
  <p:notesSz cx="6858000" cy="9144000"/>
  <p:embeddedFontLst>
    <p:embeddedFont>
      <p:font typeface="Poppins Medium" panose="020B0600000101010101" charset="-127"/>
      <p:regular r:id="rId6"/>
      <p:italic r:id="rId7"/>
    </p:embeddedFont>
    <p:embeddedFont>
      <p:font typeface="나눔바른고딕" panose="020B0603020101020101" pitchFamily="50" charset="-127"/>
      <p:regular r:id="rId8"/>
      <p:bold r:id="rId9"/>
    </p:embeddedFont>
    <p:embeddedFont>
      <p:font typeface="MankSans" panose="020B0600000101010101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471CC"/>
    <a:srgbClr val="2C57CE"/>
    <a:srgbClr val="A8BAEC"/>
    <a:srgbClr val="0070C0"/>
    <a:srgbClr val="D0DAE1"/>
    <a:srgbClr val="81C181"/>
    <a:srgbClr val="90CCA4"/>
    <a:srgbClr val="92D050"/>
    <a:srgbClr val="4A4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01" autoAdjust="0"/>
    <p:restoredTop sz="96391" autoAdjust="0"/>
  </p:normalViewPr>
  <p:slideViewPr>
    <p:cSldViewPr>
      <p:cViewPr varScale="1">
        <p:scale>
          <a:sx n="102" d="100"/>
          <a:sy n="102" d="100"/>
        </p:scale>
        <p:origin x="90" y="378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428601"/>
            <a:ext cx="11377264" cy="6000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468061" y="2852936"/>
            <a:ext cx="6316572" cy="8085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2000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5447928" y="1772815"/>
            <a:ext cx="6336704" cy="116860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6500" b="1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6383338" y="260350"/>
            <a:ext cx="5545137" cy="63373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4871865" y="0"/>
            <a:ext cx="7324650" cy="68580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08489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5447928" y="0"/>
            <a:ext cx="6744072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0016" y="1700808"/>
            <a:ext cx="5256584" cy="1152128"/>
          </a:xfr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227316" y="3068960"/>
            <a:ext cx="5272090" cy="1512168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  <a:lvl2pPr marL="457200" indent="0">
              <a:buNone/>
              <a:defRPr sz="2000" baseline="0">
                <a:latin typeface="MankSans" panose="02000603020000020003" pitchFamily="2" charset="-127"/>
              </a:defRPr>
            </a:lvl2pPr>
            <a:lvl3pPr marL="914400" indent="0">
              <a:buNone/>
              <a:defRPr sz="2000" baseline="0">
                <a:latin typeface="MankSans" panose="02000603020000020003" pitchFamily="2" charset="-127"/>
              </a:defRPr>
            </a:lvl3pPr>
            <a:lvl4pPr marL="1371600" indent="0">
              <a:buNone/>
              <a:defRPr sz="2000" baseline="0">
                <a:latin typeface="MankSans" panose="02000603020000020003" pitchFamily="2" charset="-127"/>
              </a:defRPr>
            </a:lvl4pPr>
            <a:lvl5pPr marL="1828800" indent="0">
              <a:buNone/>
              <a:defRPr sz="2000" baseline="0">
                <a:latin typeface="MankSans" panose="02000603020000020003" pitchFamily="2" charset="-127"/>
              </a:defRPr>
            </a:lvl5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4"/>
          </p:nvPr>
        </p:nvSpPr>
        <p:spPr>
          <a:xfrm>
            <a:off x="369888" y="333016"/>
            <a:ext cx="5108128" cy="6191969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6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207568" y="908720"/>
            <a:ext cx="7776864" cy="13681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5F59C7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3169542"/>
            <a:ext cx="11377264" cy="328843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9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8" r:id="rId4"/>
    <p:sldLayoutId id="2147483671" r:id="rId5"/>
    <p:sldLayoutId id="2147483667" r:id="rId6"/>
    <p:sldLayoutId id="2147483669" r:id="rId7"/>
    <p:sldLayoutId id="2147483657" r:id="rId8"/>
    <p:sldLayoutId id="2147483670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47528" y="5589240"/>
            <a:ext cx="8784976" cy="7920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Risk factor analysis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312094" y="1249387"/>
            <a:ext cx="9248402" cy="37941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 시장 변화 분석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055439" y="2165095"/>
            <a:ext cx="3288962" cy="773944"/>
            <a:chOff x="1055439" y="2165095"/>
            <a:chExt cx="3288962" cy="773944"/>
          </a:xfrm>
        </p:grpSpPr>
        <p:sp>
          <p:nvSpPr>
            <p:cNvPr id="33" name="TextBox 32"/>
            <p:cNvSpPr txBox="1"/>
            <p:nvPr/>
          </p:nvSpPr>
          <p:spPr>
            <a:xfrm>
              <a:off x="1055439" y="2631262"/>
              <a:ext cx="3288961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고정적 정책 실현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1775521" y="2165095"/>
              <a:ext cx="2568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r">
                <a:defRPr sz="20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정부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24</a:t>
              </a:r>
              <a:endPara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826831" y="2165095"/>
            <a:ext cx="3288961" cy="773944"/>
            <a:chOff x="7826831" y="2165095"/>
            <a:chExt cx="3288961" cy="773944"/>
          </a:xfrm>
        </p:grpSpPr>
        <p:sp>
          <p:nvSpPr>
            <p:cNvPr id="36" name="TextBox 35"/>
            <p:cNvSpPr txBox="1"/>
            <p:nvPr/>
          </p:nvSpPr>
          <p:spPr>
            <a:xfrm>
              <a:off x="7826831" y="2631262"/>
              <a:ext cx="3288961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고도화 개발 진행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7826831" y="2165095"/>
              <a:ext cx="291898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0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직방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다방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537868" y="2114361"/>
            <a:ext cx="1160810" cy="1160810"/>
          </a:xfrm>
          <a:prstGeom prst="rect">
            <a:avLst/>
          </a:prstGeom>
          <a:solidFill>
            <a:srgbClr val="90C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526833" y="2114361"/>
            <a:ext cx="1160810" cy="1160810"/>
            <a:chOff x="6526833" y="2114361"/>
            <a:chExt cx="1160810" cy="1160810"/>
          </a:xfrm>
          <a:solidFill>
            <a:schemeClr val="accent4"/>
          </a:solidFill>
        </p:grpSpPr>
        <p:sp>
          <p:nvSpPr>
            <p:cNvPr id="44" name="직사각형 43"/>
            <p:cNvSpPr/>
            <p:nvPr/>
          </p:nvSpPr>
          <p:spPr>
            <a:xfrm>
              <a:off x="6526833" y="2114361"/>
              <a:ext cx="1160810" cy="11608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61"/>
            <p:cNvSpPr>
              <a:spLocks noEditPoints="1"/>
            </p:cNvSpPr>
            <p:nvPr/>
          </p:nvSpPr>
          <p:spPr bwMode="auto">
            <a:xfrm>
              <a:off x="6875163" y="2447936"/>
              <a:ext cx="464150" cy="468330"/>
            </a:xfrm>
            <a:custGeom>
              <a:avLst/>
              <a:gdLst/>
              <a:ahLst/>
              <a:cxnLst>
                <a:cxn ang="0">
                  <a:pos x="18" y="184"/>
                </a:cxn>
                <a:cxn ang="0">
                  <a:pos x="72" y="184"/>
                </a:cxn>
                <a:cxn ang="0">
                  <a:pos x="72" y="184"/>
                </a:cxn>
                <a:cxn ang="0">
                  <a:pos x="64" y="196"/>
                </a:cxn>
                <a:cxn ang="0">
                  <a:pos x="56" y="212"/>
                </a:cxn>
                <a:cxn ang="0">
                  <a:pos x="56" y="212"/>
                </a:cxn>
                <a:cxn ang="0">
                  <a:pos x="54" y="218"/>
                </a:cxn>
                <a:cxn ang="0">
                  <a:pos x="54" y="222"/>
                </a:cxn>
                <a:cxn ang="0">
                  <a:pos x="58" y="224"/>
                </a:cxn>
                <a:cxn ang="0">
                  <a:pos x="64" y="224"/>
                </a:cxn>
                <a:cxn ang="0">
                  <a:pos x="106" y="224"/>
                </a:cxn>
                <a:cxn ang="0">
                  <a:pos x="118" y="224"/>
                </a:cxn>
                <a:cxn ang="0">
                  <a:pos x="160" y="224"/>
                </a:cxn>
                <a:cxn ang="0">
                  <a:pos x="160" y="224"/>
                </a:cxn>
                <a:cxn ang="0">
                  <a:pos x="166" y="224"/>
                </a:cxn>
                <a:cxn ang="0">
                  <a:pos x="168" y="222"/>
                </a:cxn>
                <a:cxn ang="0">
                  <a:pos x="170" y="218"/>
                </a:cxn>
                <a:cxn ang="0">
                  <a:pos x="168" y="212"/>
                </a:cxn>
                <a:cxn ang="0">
                  <a:pos x="168" y="212"/>
                </a:cxn>
                <a:cxn ang="0">
                  <a:pos x="160" y="196"/>
                </a:cxn>
                <a:cxn ang="0">
                  <a:pos x="152" y="184"/>
                </a:cxn>
                <a:cxn ang="0">
                  <a:pos x="206" y="184"/>
                </a:cxn>
                <a:cxn ang="0">
                  <a:pos x="206" y="184"/>
                </a:cxn>
                <a:cxn ang="0">
                  <a:pos x="212" y="182"/>
                </a:cxn>
                <a:cxn ang="0">
                  <a:pos x="218" y="178"/>
                </a:cxn>
                <a:cxn ang="0">
                  <a:pos x="222" y="174"/>
                </a:cxn>
                <a:cxn ang="0">
                  <a:pos x="222" y="166"/>
                </a:cxn>
                <a:cxn ang="0">
                  <a:pos x="222" y="18"/>
                </a:cxn>
                <a:cxn ang="0">
                  <a:pos x="222" y="18"/>
                </a:cxn>
                <a:cxn ang="0">
                  <a:pos x="222" y="12"/>
                </a:cxn>
                <a:cxn ang="0">
                  <a:pos x="218" y="6"/>
                </a:cxn>
                <a:cxn ang="0">
                  <a:pos x="212" y="2"/>
                </a:cxn>
                <a:cxn ang="0">
                  <a:pos x="206" y="0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2" y="174"/>
                </a:cxn>
                <a:cxn ang="0">
                  <a:pos x="6" y="178"/>
                </a:cxn>
                <a:cxn ang="0">
                  <a:pos x="12" y="182"/>
                </a:cxn>
                <a:cxn ang="0">
                  <a:pos x="18" y="184"/>
                </a:cxn>
                <a:cxn ang="0">
                  <a:pos x="18" y="18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206" y="16"/>
                </a:cxn>
                <a:cxn ang="0">
                  <a:pos x="206" y="16"/>
                </a:cxn>
                <a:cxn ang="0">
                  <a:pos x="206" y="168"/>
                </a:cxn>
                <a:cxn ang="0">
                  <a:pos x="206" y="168"/>
                </a:cxn>
                <a:cxn ang="0">
                  <a:pos x="16" y="168"/>
                </a:cxn>
                <a:cxn ang="0">
                  <a:pos x="16" y="16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222" h="224">
                  <a:moveTo>
                    <a:pt x="18" y="184"/>
                  </a:moveTo>
                  <a:lnTo>
                    <a:pt x="72" y="184"/>
                  </a:lnTo>
                  <a:lnTo>
                    <a:pt x="72" y="184"/>
                  </a:lnTo>
                  <a:lnTo>
                    <a:pt x="64" y="196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4" y="218"/>
                  </a:lnTo>
                  <a:lnTo>
                    <a:pt x="54" y="222"/>
                  </a:lnTo>
                  <a:lnTo>
                    <a:pt x="58" y="224"/>
                  </a:lnTo>
                  <a:lnTo>
                    <a:pt x="64" y="224"/>
                  </a:lnTo>
                  <a:lnTo>
                    <a:pt x="106" y="224"/>
                  </a:lnTo>
                  <a:lnTo>
                    <a:pt x="118" y="224"/>
                  </a:lnTo>
                  <a:lnTo>
                    <a:pt x="160" y="224"/>
                  </a:lnTo>
                  <a:lnTo>
                    <a:pt x="160" y="224"/>
                  </a:lnTo>
                  <a:lnTo>
                    <a:pt x="166" y="224"/>
                  </a:lnTo>
                  <a:lnTo>
                    <a:pt x="168" y="222"/>
                  </a:lnTo>
                  <a:lnTo>
                    <a:pt x="170" y="218"/>
                  </a:lnTo>
                  <a:lnTo>
                    <a:pt x="168" y="212"/>
                  </a:lnTo>
                  <a:lnTo>
                    <a:pt x="168" y="212"/>
                  </a:lnTo>
                  <a:lnTo>
                    <a:pt x="160" y="196"/>
                  </a:lnTo>
                  <a:lnTo>
                    <a:pt x="152" y="184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12" y="182"/>
                  </a:lnTo>
                  <a:lnTo>
                    <a:pt x="218" y="178"/>
                  </a:lnTo>
                  <a:lnTo>
                    <a:pt x="222" y="174"/>
                  </a:lnTo>
                  <a:lnTo>
                    <a:pt x="222" y="166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18" y="6"/>
                  </a:lnTo>
                  <a:lnTo>
                    <a:pt x="212" y="2"/>
                  </a:lnTo>
                  <a:lnTo>
                    <a:pt x="20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2" y="174"/>
                  </a:lnTo>
                  <a:lnTo>
                    <a:pt x="6" y="178"/>
                  </a:lnTo>
                  <a:lnTo>
                    <a:pt x="12" y="182"/>
                  </a:lnTo>
                  <a:lnTo>
                    <a:pt x="18" y="184"/>
                  </a:lnTo>
                  <a:lnTo>
                    <a:pt x="18" y="184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06" y="16"/>
                  </a:lnTo>
                  <a:lnTo>
                    <a:pt x="206" y="16"/>
                  </a:lnTo>
                  <a:lnTo>
                    <a:pt x="206" y="168"/>
                  </a:lnTo>
                  <a:lnTo>
                    <a:pt x="20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부제목 2"/>
          <p:cNvSpPr txBox="1">
            <a:spLocks/>
          </p:cNvSpPr>
          <p:nvPr/>
        </p:nvSpPr>
        <p:spPr>
          <a:xfrm>
            <a:off x="1020702" y="3516665"/>
            <a:ext cx="4677975" cy="207257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 중개사용으로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상용화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공인인증서의 사용불편으로 인한 시장 진입 실패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시장에서의 마케팅 부족으로 인한 이용률 저조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LH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공사  및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공사 등 공영 주택 시장 활 성화 </a:t>
            </a:r>
            <a:r>
              <a:rPr lang="ko-KR" altLang="en-US" sz="1200" b="1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노력중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20000"/>
              </a:lnSpc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6487534" y="3516665"/>
            <a:ext cx="4677975" cy="257663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전 월세 거래용 어플리케이션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상용화 도전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보안시스템은 지문인식만 가능함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간편인증으로 대체 </a:t>
            </a:r>
            <a:r>
              <a:rPr lang="ko-KR" altLang="en-US" sz="1200" b="1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하려함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 또는 토스 등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매도자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 와의 공유 </a:t>
            </a:r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전자결제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상용화 추진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590807" y="5632405"/>
            <a:ext cx="5606022" cy="748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▣  정형화된 물건만 가능하여 한계 예상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아파트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오피스텔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도시생활주택 등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▣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중개사의 개입으로 효율성 저하가 예상되고 고비용에 대한 반감으로 외면 가능성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</a:t>
            </a:r>
            <a:endParaRPr lang="ko-KR" altLang="en-US" sz="1200" u="sng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1847528" y="5632184"/>
            <a:ext cx="2555136" cy="411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74295" tIns="37148" rIns="74295" bIns="37148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『 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스타업체 분석의견  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』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4" y="2142869"/>
            <a:ext cx="1480676" cy="10463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8" y="2032543"/>
            <a:ext cx="1312186" cy="12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767936" y="2116347"/>
            <a:ext cx="3599872" cy="1305224"/>
            <a:chOff x="1792148" y="2674871"/>
            <a:chExt cx="3349487" cy="1221099"/>
          </a:xfrm>
        </p:grpSpPr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2811405" y="2674871"/>
              <a:ext cx="2330229" cy="345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집토스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2148" y="3108935"/>
              <a:ext cx="3349487" cy="7870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defTabSz="742950">
                <a:lnSpc>
                  <a:spcPct val="100000"/>
                </a:lnSpc>
                <a:spcBef>
                  <a:spcPts val="813"/>
                </a:spcBef>
                <a:buClr>
                  <a:prstClr val="black"/>
                </a:buClr>
                <a:defRPr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거래의 비용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매물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신뢰 기업 이미지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defTabSz="742950">
                <a:lnSpc>
                  <a:spcPct val="100000"/>
                </a:lnSpc>
                <a:spcBef>
                  <a:spcPts val="813"/>
                </a:spcBef>
                <a:buClr>
                  <a:prstClr val="black"/>
                </a:buClr>
                <a:defRPr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원룸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소형주택 거래로 특화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서울 지역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</a:t>
              </a:r>
              <a:r>
                <a:rPr lang="ko-KR" altLang="en-US" b="1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개지점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752185" y="1916832"/>
            <a:ext cx="3814729" cy="3024337"/>
            <a:chOff x="6987035" y="3102136"/>
            <a:chExt cx="3568864" cy="2829414"/>
          </a:xfrm>
        </p:grpSpPr>
        <p:sp>
          <p:nvSpPr>
            <p:cNvPr id="60" name="Text Box 8"/>
            <p:cNvSpPr txBox="1">
              <a:spLocks noChangeArrowheads="1"/>
            </p:cNvSpPr>
            <p:nvPr/>
          </p:nvSpPr>
          <p:spPr bwMode="auto">
            <a:xfrm>
              <a:off x="6987035" y="3102136"/>
              <a:ext cx="2893940" cy="604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직방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,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다방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,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호갱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노노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  <a:p>
              <a:pPr lvl="0">
                <a:defRPr/>
              </a:pP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87035" y="3628031"/>
              <a:ext cx="3568864" cy="23035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모바일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온라인 매물 검색 서비스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전국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8,000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중개사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O2O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 제휴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빅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데이타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이용 서비스범위 강화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분야의 필요 정책 실행 모색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기업가치 상승 중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유니콘을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향한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발돋음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벤처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캐피탈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 유치 활발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Risk factor 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312094" y="1249387"/>
            <a:ext cx="9248402" cy="37941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 업체 분석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423072" y="1744287"/>
            <a:ext cx="2897064" cy="3484913"/>
            <a:chOff x="3919016" y="2104327"/>
            <a:chExt cx="2897064" cy="3484913"/>
          </a:xfrm>
        </p:grpSpPr>
        <p:grpSp>
          <p:nvGrpSpPr>
            <p:cNvPr id="4" name="그룹 3"/>
            <p:cNvGrpSpPr/>
            <p:nvPr/>
          </p:nvGrpSpPr>
          <p:grpSpPr>
            <a:xfrm>
              <a:off x="5187328" y="4624607"/>
              <a:ext cx="1609591" cy="964633"/>
              <a:chOff x="5965116" y="4922751"/>
              <a:chExt cx="2261699" cy="1355444"/>
            </a:xfrm>
          </p:grpSpPr>
          <p:sp>
            <p:nvSpPr>
              <p:cNvPr id="7" name="자유형 6"/>
              <p:cNvSpPr/>
              <p:nvPr/>
            </p:nvSpPr>
            <p:spPr>
              <a:xfrm flipH="1">
                <a:off x="5965116" y="4951229"/>
                <a:ext cx="508292" cy="1293477"/>
              </a:xfrm>
              <a:custGeom>
                <a:avLst/>
                <a:gdLst>
                  <a:gd name="connsiteX0" fmla="*/ 0 w 432048"/>
                  <a:gd name="connsiteY0" fmla="*/ 0 h 1152128"/>
                  <a:gd name="connsiteX1" fmla="*/ 240023 w 432048"/>
                  <a:gd name="connsiteY1" fmla="*/ 0 h 1152128"/>
                  <a:gd name="connsiteX2" fmla="*/ 432048 w 432048"/>
                  <a:gd name="connsiteY2" fmla="*/ 192025 h 1152128"/>
                  <a:gd name="connsiteX3" fmla="*/ 432048 w 432048"/>
                  <a:gd name="connsiteY3" fmla="*/ 960103 h 1152128"/>
                  <a:gd name="connsiteX4" fmla="*/ 240023 w 432048"/>
                  <a:gd name="connsiteY4" fmla="*/ 1152128 h 1152128"/>
                  <a:gd name="connsiteX5" fmla="*/ 0 w 432048"/>
                  <a:gd name="connsiteY5" fmla="*/ 1152128 h 1152128"/>
                  <a:gd name="connsiteX6" fmla="*/ 0 w 432048"/>
                  <a:gd name="connsiteY6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" h="1152128">
                    <a:moveTo>
                      <a:pt x="0" y="0"/>
                    </a:moveTo>
                    <a:lnTo>
                      <a:pt x="240023" y="0"/>
                    </a:lnTo>
                    <a:cubicBezTo>
                      <a:pt x="346075" y="0"/>
                      <a:pt x="432048" y="85973"/>
                      <a:pt x="432048" y="192025"/>
                    </a:cubicBezTo>
                    <a:lnTo>
                      <a:pt x="432048" y="960103"/>
                    </a:lnTo>
                    <a:cubicBezTo>
                      <a:pt x="432048" y="1066155"/>
                      <a:pt x="346075" y="1152128"/>
                      <a:pt x="240023" y="1152128"/>
                    </a:cubicBezTo>
                    <a:lnTo>
                      <a:pt x="0" y="11521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자유형 37"/>
              <p:cNvSpPr/>
              <p:nvPr/>
            </p:nvSpPr>
            <p:spPr>
              <a:xfrm flipH="1">
                <a:off x="6473408" y="4922751"/>
                <a:ext cx="1753407" cy="1355444"/>
              </a:xfrm>
              <a:custGeom>
                <a:avLst/>
                <a:gdLst>
                  <a:gd name="connsiteX0" fmla="*/ 1753407 w 1753407"/>
                  <a:gd name="connsiteY0" fmla="*/ 0 h 1355444"/>
                  <a:gd name="connsiteX1" fmla="*/ 454444 w 1753407"/>
                  <a:gd name="connsiteY1" fmla="*/ 0 h 1355444"/>
                  <a:gd name="connsiteX2" fmla="*/ 228532 w 1753407"/>
                  <a:gd name="connsiteY2" fmla="*/ 225912 h 1355444"/>
                  <a:gd name="connsiteX3" fmla="*/ 228532 w 1753407"/>
                  <a:gd name="connsiteY3" fmla="*/ 545175 h 1355444"/>
                  <a:gd name="connsiteX4" fmla="*/ 0 w 1753407"/>
                  <a:gd name="connsiteY4" fmla="*/ 677723 h 1355444"/>
                  <a:gd name="connsiteX5" fmla="*/ 228532 w 1753407"/>
                  <a:gd name="connsiteY5" fmla="*/ 810271 h 1355444"/>
                  <a:gd name="connsiteX6" fmla="*/ 228532 w 1753407"/>
                  <a:gd name="connsiteY6" fmla="*/ 1129533 h 1355444"/>
                  <a:gd name="connsiteX7" fmla="*/ 454444 w 1753407"/>
                  <a:gd name="connsiteY7" fmla="*/ 1355444 h 1355444"/>
                  <a:gd name="connsiteX8" fmla="*/ 1753407 w 1753407"/>
                  <a:gd name="connsiteY8" fmla="*/ 1355444 h 13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3407" h="1355444">
                    <a:moveTo>
                      <a:pt x="1753407" y="0"/>
                    </a:moveTo>
                    <a:lnTo>
                      <a:pt x="454444" y="0"/>
                    </a:lnTo>
                    <a:cubicBezTo>
                      <a:pt x="329677" y="0"/>
                      <a:pt x="228532" y="101145"/>
                      <a:pt x="228532" y="225912"/>
                    </a:cubicBezTo>
                    <a:lnTo>
                      <a:pt x="228532" y="545175"/>
                    </a:lnTo>
                    <a:lnTo>
                      <a:pt x="0" y="677723"/>
                    </a:lnTo>
                    <a:lnTo>
                      <a:pt x="228532" y="810271"/>
                    </a:lnTo>
                    <a:lnTo>
                      <a:pt x="228532" y="1129533"/>
                    </a:lnTo>
                    <a:cubicBezTo>
                      <a:pt x="228532" y="1254300"/>
                      <a:pt x="329677" y="1355444"/>
                      <a:pt x="454444" y="1355444"/>
                    </a:cubicBezTo>
                    <a:lnTo>
                      <a:pt x="1753407" y="13554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919016" y="3978077"/>
              <a:ext cx="1609591" cy="964634"/>
              <a:chOff x="3919016" y="3978076"/>
              <a:chExt cx="2261699" cy="1355445"/>
            </a:xfrm>
          </p:grpSpPr>
          <p:sp>
            <p:nvSpPr>
              <p:cNvPr id="37" name="자유형 36"/>
              <p:cNvSpPr/>
              <p:nvPr/>
            </p:nvSpPr>
            <p:spPr>
              <a:xfrm rot="16200000">
                <a:off x="4117997" y="3779095"/>
                <a:ext cx="1355445" cy="1753408"/>
              </a:xfrm>
              <a:custGeom>
                <a:avLst/>
                <a:gdLst>
                  <a:gd name="connsiteX0" fmla="*/ 1355445 w 1355445"/>
                  <a:gd name="connsiteY0" fmla="*/ 454444 h 1753408"/>
                  <a:gd name="connsiteX1" fmla="*/ 1355445 w 1355445"/>
                  <a:gd name="connsiteY1" fmla="*/ 1753408 h 1753408"/>
                  <a:gd name="connsiteX2" fmla="*/ 0 w 1355445"/>
                  <a:gd name="connsiteY2" fmla="*/ 1753408 h 1753408"/>
                  <a:gd name="connsiteX3" fmla="*/ 0 w 1355445"/>
                  <a:gd name="connsiteY3" fmla="*/ 454444 h 1753408"/>
                  <a:gd name="connsiteX4" fmla="*/ 225912 w 1355445"/>
                  <a:gd name="connsiteY4" fmla="*/ 228533 h 1753408"/>
                  <a:gd name="connsiteX5" fmla="*/ 545173 w 1355445"/>
                  <a:gd name="connsiteY5" fmla="*/ 228533 h 1753408"/>
                  <a:gd name="connsiteX6" fmla="*/ 677722 w 1355445"/>
                  <a:gd name="connsiteY6" fmla="*/ 0 h 1753408"/>
                  <a:gd name="connsiteX7" fmla="*/ 810270 w 1355445"/>
                  <a:gd name="connsiteY7" fmla="*/ 228533 h 1753408"/>
                  <a:gd name="connsiteX8" fmla="*/ 1129533 w 1355445"/>
                  <a:gd name="connsiteY8" fmla="*/ 228533 h 1753408"/>
                  <a:gd name="connsiteX9" fmla="*/ 1355445 w 1355445"/>
                  <a:gd name="connsiteY9" fmla="*/ 454444 h 175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5445" h="1753408">
                    <a:moveTo>
                      <a:pt x="1355445" y="454444"/>
                    </a:moveTo>
                    <a:lnTo>
                      <a:pt x="1355445" y="1753408"/>
                    </a:lnTo>
                    <a:lnTo>
                      <a:pt x="0" y="1753408"/>
                    </a:lnTo>
                    <a:lnTo>
                      <a:pt x="0" y="454444"/>
                    </a:lnTo>
                    <a:cubicBezTo>
                      <a:pt x="0" y="329677"/>
                      <a:pt x="101145" y="228533"/>
                      <a:pt x="225912" y="228533"/>
                    </a:cubicBezTo>
                    <a:lnTo>
                      <a:pt x="545173" y="228533"/>
                    </a:lnTo>
                    <a:lnTo>
                      <a:pt x="677722" y="0"/>
                    </a:lnTo>
                    <a:lnTo>
                      <a:pt x="810270" y="228533"/>
                    </a:lnTo>
                    <a:lnTo>
                      <a:pt x="1129533" y="228533"/>
                    </a:lnTo>
                    <a:cubicBezTo>
                      <a:pt x="1254300" y="228533"/>
                      <a:pt x="1355445" y="329677"/>
                      <a:pt x="1355445" y="4544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5672423" y="4006555"/>
                <a:ext cx="508292" cy="1293478"/>
              </a:xfrm>
              <a:custGeom>
                <a:avLst/>
                <a:gdLst>
                  <a:gd name="connsiteX0" fmla="*/ 0 w 432048"/>
                  <a:gd name="connsiteY0" fmla="*/ 0 h 1152128"/>
                  <a:gd name="connsiteX1" fmla="*/ 240023 w 432048"/>
                  <a:gd name="connsiteY1" fmla="*/ 0 h 1152128"/>
                  <a:gd name="connsiteX2" fmla="*/ 432048 w 432048"/>
                  <a:gd name="connsiteY2" fmla="*/ 192025 h 1152128"/>
                  <a:gd name="connsiteX3" fmla="*/ 432048 w 432048"/>
                  <a:gd name="connsiteY3" fmla="*/ 960103 h 1152128"/>
                  <a:gd name="connsiteX4" fmla="*/ 240023 w 432048"/>
                  <a:gd name="connsiteY4" fmla="*/ 1152128 h 1152128"/>
                  <a:gd name="connsiteX5" fmla="*/ 0 w 432048"/>
                  <a:gd name="connsiteY5" fmla="*/ 1152128 h 1152128"/>
                  <a:gd name="connsiteX6" fmla="*/ 0 w 432048"/>
                  <a:gd name="connsiteY6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" h="1152128">
                    <a:moveTo>
                      <a:pt x="0" y="0"/>
                    </a:moveTo>
                    <a:lnTo>
                      <a:pt x="240023" y="0"/>
                    </a:lnTo>
                    <a:cubicBezTo>
                      <a:pt x="346075" y="0"/>
                      <a:pt x="432048" y="85973"/>
                      <a:pt x="432048" y="192025"/>
                    </a:cubicBezTo>
                    <a:lnTo>
                      <a:pt x="432048" y="960103"/>
                    </a:lnTo>
                    <a:cubicBezTo>
                      <a:pt x="432048" y="1066155"/>
                      <a:pt x="346075" y="1152128"/>
                      <a:pt x="240023" y="1152128"/>
                    </a:cubicBezTo>
                    <a:lnTo>
                      <a:pt x="0" y="11521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197345" y="3356992"/>
              <a:ext cx="1609591" cy="964633"/>
              <a:chOff x="5979190" y="2974301"/>
              <a:chExt cx="2261699" cy="1355444"/>
            </a:xfrm>
          </p:grpSpPr>
          <p:sp>
            <p:nvSpPr>
              <p:cNvPr id="15" name="자유형 14"/>
              <p:cNvSpPr/>
              <p:nvPr/>
            </p:nvSpPr>
            <p:spPr>
              <a:xfrm flipH="1">
                <a:off x="5979190" y="3002779"/>
                <a:ext cx="508292" cy="1293477"/>
              </a:xfrm>
              <a:custGeom>
                <a:avLst/>
                <a:gdLst>
                  <a:gd name="connsiteX0" fmla="*/ 0 w 432048"/>
                  <a:gd name="connsiteY0" fmla="*/ 0 h 1152128"/>
                  <a:gd name="connsiteX1" fmla="*/ 240023 w 432048"/>
                  <a:gd name="connsiteY1" fmla="*/ 0 h 1152128"/>
                  <a:gd name="connsiteX2" fmla="*/ 432048 w 432048"/>
                  <a:gd name="connsiteY2" fmla="*/ 192025 h 1152128"/>
                  <a:gd name="connsiteX3" fmla="*/ 432048 w 432048"/>
                  <a:gd name="connsiteY3" fmla="*/ 960103 h 1152128"/>
                  <a:gd name="connsiteX4" fmla="*/ 240023 w 432048"/>
                  <a:gd name="connsiteY4" fmla="*/ 1152128 h 1152128"/>
                  <a:gd name="connsiteX5" fmla="*/ 0 w 432048"/>
                  <a:gd name="connsiteY5" fmla="*/ 1152128 h 1152128"/>
                  <a:gd name="connsiteX6" fmla="*/ 0 w 432048"/>
                  <a:gd name="connsiteY6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" h="1152128">
                    <a:moveTo>
                      <a:pt x="0" y="0"/>
                    </a:moveTo>
                    <a:lnTo>
                      <a:pt x="240023" y="0"/>
                    </a:lnTo>
                    <a:cubicBezTo>
                      <a:pt x="346075" y="0"/>
                      <a:pt x="432048" y="85973"/>
                      <a:pt x="432048" y="192025"/>
                    </a:cubicBezTo>
                    <a:lnTo>
                      <a:pt x="432048" y="960103"/>
                    </a:lnTo>
                    <a:cubicBezTo>
                      <a:pt x="432048" y="1066155"/>
                      <a:pt x="346075" y="1152128"/>
                      <a:pt x="240023" y="1152128"/>
                    </a:cubicBezTo>
                    <a:lnTo>
                      <a:pt x="0" y="11521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자유형 34"/>
              <p:cNvSpPr/>
              <p:nvPr/>
            </p:nvSpPr>
            <p:spPr>
              <a:xfrm flipH="1">
                <a:off x="6487482" y="2974301"/>
                <a:ext cx="1753407" cy="1355444"/>
              </a:xfrm>
              <a:custGeom>
                <a:avLst/>
                <a:gdLst>
                  <a:gd name="connsiteX0" fmla="*/ 1753407 w 1753407"/>
                  <a:gd name="connsiteY0" fmla="*/ 0 h 1355444"/>
                  <a:gd name="connsiteX1" fmla="*/ 454444 w 1753407"/>
                  <a:gd name="connsiteY1" fmla="*/ 0 h 1355444"/>
                  <a:gd name="connsiteX2" fmla="*/ 228532 w 1753407"/>
                  <a:gd name="connsiteY2" fmla="*/ 225912 h 1355444"/>
                  <a:gd name="connsiteX3" fmla="*/ 228532 w 1753407"/>
                  <a:gd name="connsiteY3" fmla="*/ 545175 h 1355444"/>
                  <a:gd name="connsiteX4" fmla="*/ 0 w 1753407"/>
                  <a:gd name="connsiteY4" fmla="*/ 677723 h 1355444"/>
                  <a:gd name="connsiteX5" fmla="*/ 228532 w 1753407"/>
                  <a:gd name="connsiteY5" fmla="*/ 810271 h 1355444"/>
                  <a:gd name="connsiteX6" fmla="*/ 228532 w 1753407"/>
                  <a:gd name="connsiteY6" fmla="*/ 1129533 h 1355444"/>
                  <a:gd name="connsiteX7" fmla="*/ 454444 w 1753407"/>
                  <a:gd name="connsiteY7" fmla="*/ 1355444 h 1355444"/>
                  <a:gd name="connsiteX8" fmla="*/ 1753407 w 1753407"/>
                  <a:gd name="connsiteY8" fmla="*/ 1355444 h 13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3407" h="1355444">
                    <a:moveTo>
                      <a:pt x="1753407" y="0"/>
                    </a:moveTo>
                    <a:lnTo>
                      <a:pt x="454444" y="0"/>
                    </a:lnTo>
                    <a:cubicBezTo>
                      <a:pt x="329677" y="0"/>
                      <a:pt x="228532" y="101145"/>
                      <a:pt x="228532" y="225912"/>
                    </a:cubicBezTo>
                    <a:lnTo>
                      <a:pt x="228532" y="545175"/>
                    </a:lnTo>
                    <a:lnTo>
                      <a:pt x="0" y="677723"/>
                    </a:lnTo>
                    <a:lnTo>
                      <a:pt x="228532" y="810271"/>
                    </a:lnTo>
                    <a:lnTo>
                      <a:pt x="228532" y="1129533"/>
                    </a:lnTo>
                    <a:cubicBezTo>
                      <a:pt x="228532" y="1254300"/>
                      <a:pt x="329677" y="1355444"/>
                      <a:pt x="454444" y="1355444"/>
                    </a:cubicBezTo>
                    <a:lnTo>
                      <a:pt x="1753407" y="13554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919016" y="2746891"/>
              <a:ext cx="1609591" cy="964634"/>
              <a:chOff x="3919016" y="1983331"/>
              <a:chExt cx="2261699" cy="1355445"/>
            </a:xfrm>
          </p:grpSpPr>
          <p:sp>
            <p:nvSpPr>
              <p:cNvPr id="36" name="자유형 35"/>
              <p:cNvSpPr/>
              <p:nvPr/>
            </p:nvSpPr>
            <p:spPr>
              <a:xfrm rot="16200000">
                <a:off x="4117997" y="1784350"/>
                <a:ext cx="1355445" cy="1753408"/>
              </a:xfrm>
              <a:custGeom>
                <a:avLst/>
                <a:gdLst>
                  <a:gd name="connsiteX0" fmla="*/ 1355445 w 1355445"/>
                  <a:gd name="connsiteY0" fmla="*/ 454444 h 1753408"/>
                  <a:gd name="connsiteX1" fmla="*/ 1355445 w 1355445"/>
                  <a:gd name="connsiteY1" fmla="*/ 1753408 h 1753408"/>
                  <a:gd name="connsiteX2" fmla="*/ 0 w 1355445"/>
                  <a:gd name="connsiteY2" fmla="*/ 1753407 h 1753408"/>
                  <a:gd name="connsiteX3" fmla="*/ 0 w 1355445"/>
                  <a:gd name="connsiteY3" fmla="*/ 454444 h 1753408"/>
                  <a:gd name="connsiteX4" fmla="*/ 225912 w 1355445"/>
                  <a:gd name="connsiteY4" fmla="*/ 228533 h 1753408"/>
                  <a:gd name="connsiteX5" fmla="*/ 545173 w 1355445"/>
                  <a:gd name="connsiteY5" fmla="*/ 228533 h 1753408"/>
                  <a:gd name="connsiteX6" fmla="*/ 677722 w 1355445"/>
                  <a:gd name="connsiteY6" fmla="*/ 0 h 1753408"/>
                  <a:gd name="connsiteX7" fmla="*/ 810270 w 1355445"/>
                  <a:gd name="connsiteY7" fmla="*/ 228533 h 1753408"/>
                  <a:gd name="connsiteX8" fmla="*/ 1129533 w 1355445"/>
                  <a:gd name="connsiteY8" fmla="*/ 228533 h 1753408"/>
                  <a:gd name="connsiteX9" fmla="*/ 1355445 w 1355445"/>
                  <a:gd name="connsiteY9" fmla="*/ 454444 h 175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5445" h="1753408">
                    <a:moveTo>
                      <a:pt x="1355445" y="454444"/>
                    </a:moveTo>
                    <a:lnTo>
                      <a:pt x="1355445" y="1753408"/>
                    </a:lnTo>
                    <a:lnTo>
                      <a:pt x="0" y="1753407"/>
                    </a:lnTo>
                    <a:lnTo>
                      <a:pt x="0" y="454444"/>
                    </a:lnTo>
                    <a:cubicBezTo>
                      <a:pt x="0" y="329677"/>
                      <a:pt x="101145" y="228533"/>
                      <a:pt x="225912" y="228533"/>
                    </a:cubicBezTo>
                    <a:lnTo>
                      <a:pt x="545173" y="228533"/>
                    </a:lnTo>
                    <a:lnTo>
                      <a:pt x="677722" y="0"/>
                    </a:lnTo>
                    <a:lnTo>
                      <a:pt x="810270" y="228533"/>
                    </a:lnTo>
                    <a:lnTo>
                      <a:pt x="1129533" y="228533"/>
                    </a:lnTo>
                    <a:cubicBezTo>
                      <a:pt x="1254300" y="228533"/>
                      <a:pt x="1355445" y="329677"/>
                      <a:pt x="1355445" y="454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자유형 30"/>
              <p:cNvSpPr/>
              <p:nvPr/>
            </p:nvSpPr>
            <p:spPr>
              <a:xfrm>
                <a:off x="5672423" y="2011810"/>
                <a:ext cx="508292" cy="1293478"/>
              </a:xfrm>
              <a:custGeom>
                <a:avLst/>
                <a:gdLst>
                  <a:gd name="connsiteX0" fmla="*/ 0 w 432048"/>
                  <a:gd name="connsiteY0" fmla="*/ 0 h 1152128"/>
                  <a:gd name="connsiteX1" fmla="*/ 240023 w 432048"/>
                  <a:gd name="connsiteY1" fmla="*/ 0 h 1152128"/>
                  <a:gd name="connsiteX2" fmla="*/ 432048 w 432048"/>
                  <a:gd name="connsiteY2" fmla="*/ 192025 h 1152128"/>
                  <a:gd name="connsiteX3" fmla="*/ 432048 w 432048"/>
                  <a:gd name="connsiteY3" fmla="*/ 960103 h 1152128"/>
                  <a:gd name="connsiteX4" fmla="*/ 240023 w 432048"/>
                  <a:gd name="connsiteY4" fmla="*/ 1152128 h 1152128"/>
                  <a:gd name="connsiteX5" fmla="*/ 0 w 432048"/>
                  <a:gd name="connsiteY5" fmla="*/ 1152128 h 1152128"/>
                  <a:gd name="connsiteX6" fmla="*/ 0 w 432048"/>
                  <a:gd name="connsiteY6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" h="1152128">
                    <a:moveTo>
                      <a:pt x="0" y="0"/>
                    </a:moveTo>
                    <a:lnTo>
                      <a:pt x="240023" y="0"/>
                    </a:lnTo>
                    <a:cubicBezTo>
                      <a:pt x="346075" y="0"/>
                      <a:pt x="432048" y="85973"/>
                      <a:pt x="432048" y="192025"/>
                    </a:cubicBezTo>
                    <a:lnTo>
                      <a:pt x="432048" y="960103"/>
                    </a:lnTo>
                    <a:cubicBezTo>
                      <a:pt x="432048" y="1066155"/>
                      <a:pt x="346075" y="1152128"/>
                      <a:pt x="240023" y="1152128"/>
                    </a:cubicBezTo>
                    <a:lnTo>
                      <a:pt x="0" y="11521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206489" y="2104327"/>
              <a:ext cx="1609591" cy="964633"/>
              <a:chOff x="5926569" y="4922751"/>
              <a:chExt cx="2261699" cy="1355444"/>
            </a:xfrm>
          </p:grpSpPr>
          <p:sp>
            <p:nvSpPr>
              <p:cNvPr id="52" name="자유형 51"/>
              <p:cNvSpPr/>
              <p:nvPr/>
            </p:nvSpPr>
            <p:spPr>
              <a:xfrm flipH="1">
                <a:off x="5926569" y="4951229"/>
                <a:ext cx="508292" cy="1293478"/>
              </a:xfrm>
              <a:custGeom>
                <a:avLst/>
                <a:gdLst>
                  <a:gd name="connsiteX0" fmla="*/ 0 w 432048"/>
                  <a:gd name="connsiteY0" fmla="*/ 0 h 1152128"/>
                  <a:gd name="connsiteX1" fmla="*/ 240023 w 432048"/>
                  <a:gd name="connsiteY1" fmla="*/ 0 h 1152128"/>
                  <a:gd name="connsiteX2" fmla="*/ 432048 w 432048"/>
                  <a:gd name="connsiteY2" fmla="*/ 192025 h 1152128"/>
                  <a:gd name="connsiteX3" fmla="*/ 432048 w 432048"/>
                  <a:gd name="connsiteY3" fmla="*/ 960103 h 1152128"/>
                  <a:gd name="connsiteX4" fmla="*/ 240023 w 432048"/>
                  <a:gd name="connsiteY4" fmla="*/ 1152128 h 1152128"/>
                  <a:gd name="connsiteX5" fmla="*/ 0 w 432048"/>
                  <a:gd name="connsiteY5" fmla="*/ 1152128 h 1152128"/>
                  <a:gd name="connsiteX6" fmla="*/ 0 w 432048"/>
                  <a:gd name="connsiteY6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" h="1152128">
                    <a:moveTo>
                      <a:pt x="0" y="0"/>
                    </a:moveTo>
                    <a:lnTo>
                      <a:pt x="240023" y="0"/>
                    </a:lnTo>
                    <a:cubicBezTo>
                      <a:pt x="346075" y="0"/>
                      <a:pt x="432048" y="85973"/>
                      <a:pt x="432048" y="192025"/>
                    </a:cubicBezTo>
                    <a:lnTo>
                      <a:pt x="432048" y="960103"/>
                    </a:lnTo>
                    <a:cubicBezTo>
                      <a:pt x="432048" y="1066155"/>
                      <a:pt x="346075" y="1152128"/>
                      <a:pt x="240023" y="1152128"/>
                    </a:cubicBezTo>
                    <a:lnTo>
                      <a:pt x="0" y="11521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4" name="자유형 83"/>
              <p:cNvSpPr/>
              <p:nvPr/>
            </p:nvSpPr>
            <p:spPr>
              <a:xfrm flipH="1">
                <a:off x="6434861" y="4922751"/>
                <a:ext cx="1753407" cy="1355444"/>
              </a:xfrm>
              <a:custGeom>
                <a:avLst/>
                <a:gdLst>
                  <a:gd name="connsiteX0" fmla="*/ 1753407 w 1753407"/>
                  <a:gd name="connsiteY0" fmla="*/ 0 h 1355444"/>
                  <a:gd name="connsiteX1" fmla="*/ 454444 w 1753407"/>
                  <a:gd name="connsiteY1" fmla="*/ 0 h 1355444"/>
                  <a:gd name="connsiteX2" fmla="*/ 228532 w 1753407"/>
                  <a:gd name="connsiteY2" fmla="*/ 225912 h 1355444"/>
                  <a:gd name="connsiteX3" fmla="*/ 228532 w 1753407"/>
                  <a:gd name="connsiteY3" fmla="*/ 545175 h 1355444"/>
                  <a:gd name="connsiteX4" fmla="*/ 0 w 1753407"/>
                  <a:gd name="connsiteY4" fmla="*/ 677723 h 1355444"/>
                  <a:gd name="connsiteX5" fmla="*/ 228532 w 1753407"/>
                  <a:gd name="connsiteY5" fmla="*/ 810271 h 1355444"/>
                  <a:gd name="connsiteX6" fmla="*/ 228532 w 1753407"/>
                  <a:gd name="connsiteY6" fmla="*/ 1129533 h 1355444"/>
                  <a:gd name="connsiteX7" fmla="*/ 454444 w 1753407"/>
                  <a:gd name="connsiteY7" fmla="*/ 1355444 h 1355444"/>
                  <a:gd name="connsiteX8" fmla="*/ 1753407 w 1753407"/>
                  <a:gd name="connsiteY8" fmla="*/ 1355444 h 13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3407" h="1355444">
                    <a:moveTo>
                      <a:pt x="1753407" y="0"/>
                    </a:moveTo>
                    <a:lnTo>
                      <a:pt x="454444" y="0"/>
                    </a:lnTo>
                    <a:cubicBezTo>
                      <a:pt x="329677" y="0"/>
                      <a:pt x="228532" y="101145"/>
                      <a:pt x="228532" y="225912"/>
                    </a:cubicBezTo>
                    <a:lnTo>
                      <a:pt x="228532" y="545175"/>
                    </a:lnTo>
                    <a:lnTo>
                      <a:pt x="0" y="677723"/>
                    </a:lnTo>
                    <a:lnTo>
                      <a:pt x="228532" y="810271"/>
                    </a:lnTo>
                    <a:lnTo>
                      <a:pt x="228532" y="1129533"/>
                    </a:lnTo>
                    <a:cubicBezTo>
                      <a:pt x="228532" y="1254300"/>
                      <a:pt x="329677" y="1355444"/>
                      <a:pt x="454444" y="1355444"/>
                    </a:cubicBezTo>
                    <a:lnTo>
                      <a:pt x="1753407" y="13554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270407" y="3573017"/>
            <a:ext cx="4385432" cy="1305224"/>
            <a:chOff x="1359195" y="4524873"/>
            <a:chExt cx="4102784" cy="1221099"/>
          </a:xfrm>
        </p:grpSpPr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3029170" y="4524873"/>
              <a:ext cx="2432809" cy="345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피터팬의 좋은 방 구하기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59195" y="4958937"/>
              <a:ext cx="3833317" cy="7870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defTabSz="742950">
                <a:lnSpc>
                  <a:spcPct val="100000"/>
                </a:lnSpc>
                <a:spcBef>
                  <a:spcPts val="813"/>
                </a:spcBef>
                <a:buClr>
                  <a:prstClr val="black"/>
                </a:buClr>
                <a:defRPr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직거래지원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보증금 보증 및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,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등기부확인서비스  특화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defTabSz="742950">
                <a:lnSpc>
                  <a:spcPct val="100000"/>
                </a:lnSpc>
                <a:spcBef>
                  <a:spcPts val="813"/>
                </a:spcBef>
                <a:buClr>
                  <a:prstClr val="black"/>
                </a:buClr>
                <a:defRPr/>
              </a:pPr>
              <a:r>
                <a:rPr lang="ko-KR" altLang="en-US" b="1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타켓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20-30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세대  위주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공유하우스 </a:t>
              </a:r>
            </a:p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</p:txBody>
        </p:sp>
      </p:grpSp>
      <p:sp>
        <p:nvSpPr>
          <p:cNvPr id="93" name="부제목 2">
            <a:extLst>
              <a:ext uri="{FF2B5EF4-FFF2-40B4-BE49-F238E27FC236}">
                <a16:creationId xmlns:a16="http://schemas.microsoft.com/office/drawing/2014/main" id="{39BBC1BD-FF06-48CF-9A7B-5AEAC03DDDAF}"/>
              </a:ext>
            </a:extLst>
          </p:cNvPr>
          <p:cNvSpPr txBox="1">
            <a:spLocks/>
          </p:cNvSpPr>
          <p:nvPr/>
        </p:nvSpPr>
        <p:spPr>
          <a:xfrm>
            <a:off x="527684" y="5445224"/>
            <a:ext cx="5784340" cy="11521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▣ 시장을 선도하는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업체들은  대부분 매물소개 및 틈새시장 공략 중계 거래에 한정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▣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직방과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호갱노노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는 외부투자로  신 사업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제한적 전자계약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고려 중이나 </a:t>
            </a:r>
            <a:r>
              <a:rPr lang="ko-KR" altLang="en-US" sz="1200" u="sng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u="sng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 외로 분석함</a:t>
            </a:r>
          </a:p>
        </p:txBody>
      </p:sp>
      <p:sp>
        <p:nvSpPr>
          <p:cNvPr id="94" name="부제목 2">
            <a:extLst>
              <a:ext uri="{FF2B5EF4-FFF2-40B4-BE49-F238E27FC236}">
                <a16:creationId xmlns:a16="http://schemas.microsoft.com/office/drawing/2014/main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599692" y="5013176"/>
            <a:ext cx="1504046" cy="411723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lIns="74295" tIns="37148" rIns="74295" bIns="37148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스타업체 분석의견  </a:t>
            </a: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39BBC1BD-FF06-48CF-9A7B-5AEAC03DDDAF}"/>
              </a:ext>
            </a:extLst>
          </p:cNvPr>
          <p:cNvSpPr txBox="1">
            <a:spLocks/>
          </p:cNvSpPr>
          <p:nvPr/>
        </p:nvSpPr>
        <p:spPr>
          <a:xfrm>
            <a:off x="7320136" y="5633027"/>
            <a:ext cx="4968552" cy="8923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▣  부동산 거래시장이 플랫폼 시장으로  점진적 이동에 따른 공인중개사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반발이 예상되나 공유오피스를 통한 합법적 시장 질서 확립 가능하고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앱으로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공인중개사를 유도하여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창출 </a:t>
            </a:r>
            <a:endParaRPr lang="ko-KR" altLang="en-US" sz="1200" u="sng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부제목 2">
            <a:extLst>
              <a:ext uri="{FF2B5EF4-FFF2-40B4-BE49-F238E27FC236}">
                <a16:creationId xmlns:a16="http://schemas.microsoft.com/office/drawing/2014/main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7379390" y="5157192"/>
            <a:ext cx="1668938" cy="411723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vert="horz" lIns="74295" tIns="37148" rIns="74295" bIns="37148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반발 예상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05" y="3705705"/>
            <a:ext cx="1108840" cy="746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33" y="3155749"/>
            <a:ext cx="1403310" cy="7362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25" y="4409362"/>
            <a:ext cx="671476" cy="6714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87" y="2361287"/>
            <a:ext cx="1048418" cy="104841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75" y="1806352"/>
            <a:ext cx="964076" cy="9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88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2">
      <a:dk1>
        <a:sysClr val="windowText" lastClr="000000"/>
      </a:dk1>
      <a:lt1>
        <a:sysClr val="window" lastClr="FFFFFF"/>
      </a:lt1>
      <a:dk2>
        <a:srgbClr val="8AA3B4"/>
      </a:dk2>
      <a:lt2>
        <a:srgbClr val="E6EAEE"/>
      </a:lt2>
      <a:accent1>
        <a:srgbClr val="5F59C7"/>
      </a:accent1>
      <a:accent2>
        <a:srgbClr val="A4A1DF"/>
      </a:accent2>
      <a:accent3>
        <a:srgbClr val="5471CC"/>
      </a:accent3>
      <a:accent4>
        <a:srgbClr val="8C9DD4"/>
      </a:accent4>
      <a:accent5>
        <a:srgbClr val="635F83"/>
      </a:accent5>
      <a:accent6>
        <a:srgbClr val="6E8CE0"/>
      </a:accent6>
      <a:hlink>
        <a:srgbClr val="7F7F7F"/>
      </a:hlink>
      <a:folHlink>
        <a:srgbClr val="3F3F3F"/>
      </a:folHlink>
    </a:clrScheme>
    <a:fontScheme name="사용자 지정 1">
      <a:majorFont>
        <a:latin typeface="Gidole"/>
        <a:ea typeface="맑은 고딕"/>
        <a:cs typeface=""/>
      </a:majorFont>
      <a:minorFont>
        <a:latin typeface="Gidole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16042</TotalTime>
  <Words>260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Poppins Medium</vt:lpstr>
      <vt:lpstr>나눔바른고딕</vt:lpstr>
      <vt:lpstr>MankSans</vt:lpstr>
      <vt:lpstr>Arial</vt:lpstr>
      <vt:lpstr>맑은 고딕</vt:lpstr>
      <vt:lpstr>Wingdings</vt:lpstr>
      <vt:lpstr>굴림체</vt:lpstr>
      <vt:lpstr>Office 테마</vt:lpstr>
      <vt:lpstr>Risk factor analysis</vt:lpstr>
      <vt:lpstr>Risk factor analysis</vt:lpstr>
    </vt:vector>
  </TitlesOfParts>
  <Manager>DocsTemplates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DocsTemplates</dc:title>
  <dc:subject>Powerpoint templates , Diagram, Chart</dc:subject>
  <dc:creator>DocsTemplates by DH.KIM</dc:creator>
  <cp:keywords>ppt, Docstemplates, ppttemplates, yesform, docs, templates, diagram, chart</cp:keywords>
  <dc:description>The copyright of this document is at DOCSTEMPLATES. Unauthorized copying may result in legal sanctions.</dc:description>
  <cp:lastModifiedBy>AFFINITY05</cp:lastModifiedBy>
  <cp:revision>157</cp:revision>
  <dcterms:created xsi:type="dcterms:W3CDTF">2010-02-01T08:03:16Z</dcterms:created>
  <dcterms:modified xsi:type="dcterms:W3CDTF">2021-01-14T08:17:25Z</dcterms:modified>
  <cp:category>www.docstemplates.com</cp:category>
</cp:coreProperties>
</file>