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8EC220"/>
    <a:srgbClr val="767476"/>
    <a:srgbClr val="171C6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135" autoAdjust="0"/>
  </p:normalViewPr>
  <p:slideViewPr>
    <p:cSldViewPr snapToGrid="0">
      <p:cViewPr>
        <p:scale>
          <a:sx n="50" d="100"/>
          <a:sy n="50" d="100"/>
        </p:scale>
        <p:origin x="2184" y="1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3665E-E1A5-47CE-BECC-033F53274B87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3AC50-729D-43FA-9C29-05AF05798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25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3AC50-729D-43FA-9C29-05AF05798B2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591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3AC50-729D-43FA-9C29-05AF05798B2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087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3AC50-729D-43FA-9C29-05AF05798B2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559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0221-A5FA-4A36-B4B9-D44FEB19DE9A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872A-E7FC-498A-B2A9-46A90090A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0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0221-A5FA-4A36-B4B9-D44FEB19DE9A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872A-E7FC-498A-B2A9-46A90090A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0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0221-A5FA-4A36-B4B9-D44FEB19DE9A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872A-E7FC-498A-B2A9-46A90090A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71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0221-A5FA-4A36-B4B9-D44FEB19DE9A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872A-E7FC-498A-B2A9-46A90090A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0221-A5FA-4A36-B4B9-D44FEB19DE9A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872A-E7FC-498A-B2A9-46A90090A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62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0221-A5FA-4A36-B4B9-D44FEB19DE9A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872A-E7FC-498A-B2A9-46A90090A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79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0221-A5FA-4A36-B4B9-D44FEB19DE9A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872A-E7FC-498A-B2A9-46A90090A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66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0221-A5FA-4A36-B4B9-D44FEB19DE9A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872A-E7FC-498A-B2A9-46A90090A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0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0221-A5FA-4A36-B4B9-D44FEB19DE9A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872A-E7FC-498A-B2A9-46A90090A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84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0221-A5FA-4A36-B4B9-D44FEB19DE9A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872A-E7FC-498A-B2A9-46A90090A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79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0221-A5FA-4A36-B4B9-D44FEB19DE9A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872A-E7FC-498A-B2A9-46A90090A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23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0221-A5FA-4A36-B4B9-D44FEB19DE9A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9872A-E7FC-498A-B2A9-46A90090A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24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gradFill flip="none" rotWithShape="1">
            <a:gsLst>
              <a:gs pos="86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264" y="1249907"/>
            <a:ext cx="7171472" cy="403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7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순서도: 처리 8"/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gradFill flip="none" rotWithShape="1">
            <a:gsLst>
              <a:gs pos="86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3916" y="12367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04.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경영 이념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27" name="순서도: 처리 26"/>
          <p:cNvSpPr/>
          <p:nvPr/>
        </p:nvSpPr>
        <p:spPr>
          <a:xfrm>
            <a:off x="2103119" y="4638680"/>
            <a:ext cx="1219183" cy="1135101"/>
          </a:xfrm>
          <a:prstGeom prst="flowChartProcess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90311" y="2330356"/>
            <a:ext cx="76113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신뢰받는 기업 혁신으로 미래를 여는 기업이 되겠습니다</a:t>
            </a:r>
            <a: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투명하고 공정한 기업이 되겠습니다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사회적 책임을 다하고 소외계층을 위하여 환원 하겠습니다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조세의 정의와 부동산 정책에 반영되도록 하겠습니다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쉼 없는 변화와 혁신으로 미래를 여는 창조기업이 되겠습니다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나무처럼 소리없이 조용히 성장하겠습니다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089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순서도: 처리 8"/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gradFill flip="none" rotWithShape="1">
            <a:gsLst>
              <a:gs pos="86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3916" y="12367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04.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경영 이념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27" name="순서도: 처리 26"/>
          <p:cNvSpPr/>
          <p:nvPr/>
        </p:nvSpPr>
        <p:spPr>
          <a:xfrm>
            <a:off x="2103119" y="4638680"/>
            <a:ext cx="1219183" cy="1135101"/>
          </a:xfrm>
          <a:prstGeom prst="flowChartProcess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197075" y="2769631"/>
            <a:ext cx="97978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돈을 쫓기 보다는 우리의 일이 사회에 가져다 줄 </a:t>
            </a:r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변화에 집중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하며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우리의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목표는 혁신을 통하여 </a:t>
            </a:r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사회적 비용을 줄이는 것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이며 부대끼며 살아가는 세상에서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신뢰를 찾기 위한 노력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algn="ctr"/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11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gradFill flip="none" rotWithShape="1">
            <a:gsLst>
              <a:gs pos="86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970020" y="1897380"/>
            <a:ext cx="4251960" cy="45720"/>
          </a:xfrm>
          <a:prstGeom prst="rect">
            <a:avLst/>
          </a:prstGeom>
          <a:gradFill flip="none" rotWithShape="1">
            <a:gsLst>
              <a:gs pos="28000">
                <a:schemeClr val="bg1">
                  <a:lumMod val="95000"/>
                </a:schemeClr>
              </a:gs>
              <a:gs pos="81000">
                <a:schemeClr val="bg1">
                  <a:lumMod val="85000"/>
                </a:schemeClr>
              </a:gs>
              <a:gs pos="59000">
                <a:srgbClr val="92D050"/>
              </a:gs>
              <a:gs pos="0">
                <a:srgbClr val="002060">
                  <a:alpha val="44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14853" y="1292032"/>
            <a:ext cx="15622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7711" y="2462803"/>
            <a:ext cx="22765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회사소개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보유 기술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디자인 정의 및 개요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경영이념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758453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7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순서도: 처리 8"/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gradFill flip="none" rotWithShape="1">
            <a:gsLst>
              <a:gs pos="86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0004"/>
            <a:ext cx="7171472" cy="40379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960" y="2190307"/>
            <a:ext cx="22028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회사 소개</a:t>
            </a:r>
            <a:endParaRPr lang="en-US" altLang="ko-KR" sz="36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회사명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픽스어빌리티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주소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강남구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선릉로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전화번호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찾아오시는 길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3916" y="123678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01.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회사소개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5951349" y="1921790"/>
            <a:ext cx="0" cy="29136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04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순서도: 처리 8"/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gradFill flip="none" rotWithShape="1">
            <a:gsLst>
              <a:gs pos="86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3916" y="12367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02.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보유 기술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016" y="2402957"/>
            <a:ext cx="2475640" cy="1658679"/>
          </a:xfrm>
          <a:prstGeom prst="rect">
            <a:avLst/>
          </a:prstGeom>
        </p:spPr>
      </p:pic>
      <p:sp>
        <p:nvSpPr>
          <p:cNvPr id="2" name="순서도: 처리 1"/>
          <p:cNvSpPr/>
          <p:nvPr/>
        </p:nvSpPr>
        <p:spPr>
          <a:xfrm>
            <a:off x="1071016" y="2402955"/>
            <a:ext cx="2475640" cy="1658679"/>
          </a:xfrm>
          <a:prstGeom prst="flowChartProcess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911" y="2402956"/>
            <a:ext cx="2475640" cy="165867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806" y="2402956"/>
            <a:ext cx="2475640" cy="165867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701" y="2402956"/>
            <a:ext cx="2475640" cy="1658679"/>
          </a:xfrm>
          <a:prstGeom prst="rect">
            <a:avLst/>
          </a:prstGeom>
        </p:spPr>
      </p:pic>
      <p:sp>
        <p:nvSpPr>
          <p:cNvPr id="19" name="순서도: 처리 18"/>
          <p:cNvSpPr/>
          <p:nvPr/>
        </p:nvSpPr>
        <p:spPr>
          <a:xfrm>
            <a:off x="3712911" y="2402955"/>
            <a:ext cx="2475640" cy="1658679"/>
          </a:xfrm>
          <a:prstGeom prst="flowChartProcess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처리 19"/>
          <p:cNvSpPr/>
          <p:nvPr/>
        </p:nvSpPr>
        <p:spPr>
          <a:xfrm>
            <a:off x="6354806" y="2402954"/>
            <a:ext cx="2475640" cy="1658679"/>
          </a:xfrm>
          <a:prstGeom prst="flowChartProcess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처리 20"/>
          <p:cNvSpPr/>
          <p:nvPr/>
        </p:nvSpPr>
        <p:spPr>
          <a:xfrm>
            <a:off x="8996701" y="2391742"/>
            <a:ext cx="2475640" cy="1658679"/>
          </a:xfrm>
          <a:prstGeom prst="flowChartProcess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42071" y="4193309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특허출원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 algn="ctr"/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</a:rPr>
              <a:t>abcdefghijk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55669" y="4193309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특허출원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 algn="ctr"/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</a:rPr>
              <a:t>abcdefghijk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69267" y="4193309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특허출원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 algn="ctr"/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</a:rPr>
              <a:t>abcdefghijk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539459" y="4193309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특허출원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 algn="ctr"/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</a:rPr>
              <a:t>abcdefghijk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83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순서도: 처리 8"/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gradFill flip="none" rotWithShape="1">
            <a:gsLst>
              <a:gs pos="86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3916" y="12367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02.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보유 기술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4" name="순서도: 처리 3"/>
          <p:cNvSpPr/>
          <p:nvPr/>
        </p:nvSpPr>
        <p:spPr>
          <a:xfrm>
            <a:off x="2103121" y="1233377"/>
            <a:ext cx="1219183" cy="1135101"/>
          </a:xfrm>
          <a:prstGeom prst="flowChartProcess">
            <a:avLst/>
          </a:prstGeom>
          <a:solidFill>
            <a:srgbClr val="171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처리 24"/>
          <p:cNvSpPr/>
          <p:nvPr/>
        </p:nvSpPr>
        <p:spPr>
          <a:xfrm>
            <a:off x="2103119" y="3493122"/>
            <a:ext cx="1219183" cy="1135101"/>
          </a:xfrm>
          <a:prstGeom prst="flowChartProcess">
            <a:avLst/>
          </a:prstGeom>
          <a:solidFill>
            <a:srgbClr val="8EC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처리 25"/>
          <p:cNvSpPr/>
          <p:nvPr/>
        </p:nvSpPr>
        <p:spPr>
          <a:xfrm>
            <a:off x="2103119" y="2364187"/>
            <a:ext cx="1219183" cy="1135101"/>
          </a:xfrm>
          <a:prstGeom prst="flowChartProcess">
            <a:avLst/>
          </a:prstGeom>
          <a:solidFill>
            <a:srgbClr val="767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처리 26"/>
          <p:cNvSpPr/>
          <p:nvPr/>
        </p:nvSpPr>
        <p:spPr>
          <a:xfrm>
            <a:off x="2103119" y="4638680"/>
            <a:ext cx="1219183" cy="113510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030435" y="1233377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171C60"/>
                </a:solidFill>
              </a:rPr>
              <a:t>비대면 </a:t>
            </a:r>
            <a:r>
              <a:rPr lang="ko-KR" altLang="en-US" dirty="0" err="1" smtClean="0">
                <a:solidFill>
                  <a:srgbClr val="171C60"/>
                </a:solidFill>
              </a:rPr>
              <a:t>전자계약</a:t>
            </a:r>
            <a:r>
              <a:rPr lang="ko-KR" altLang="en-US" dirty="0" smtClean="0">
                <a:solidFill>
                  <a:srgbClr val="171C60"/>
                </a:solidFill>
              </a:rPr>
              <a:t> 플랫폼</a:t>
            </a:r>
            <a:endParaRPr lang="ko-KR" altLang="en-US" dirty="0">
              <a:solidFill>
                <a:srgbClr val="171C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30435" y="1602709"/>
            <a:ext cx="389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</a:rPr>
              <a:t>비대면을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통한 전자계약으로 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처음부터 끝까지 한번에 진행됩니다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7084" y="990386"/>
            <a:ext cx="1621256" cy="162125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12" y="2224788"/>
            <a:ext cx="1371600" cy="13716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075053" y="2354483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67476"/>
                </a:solidFill>
              </a:rPr>
              <a:t>1588 </a:t>
            </a:r>
            <a:r>
              <a:rPr lang="ko-KR" altLang="en-US" dirty="0" smtClean="0">
                <a:solidFill>
                  <a:srgbClr val="767476"/>
                </a:solidFill>
              </a:rPr>
              <a:t>매도 </a:t>
            </a:r>
            <a:r>
              <a:rPr lang="en-US" altLang="ko-KR" dirty="0" smtClean="0">
                <a:solidFill>
                  <a:srgbClr val="767476"/>
                </a:solidFill>
              </a:rPr>
              <a:t>/ </a:t>
            </a:r>
            <a:r>
              <a:rPr lang="ko-KR" altLang="en-US" dirty="0" smtClean="0">
                <a:solidFill>
                  <a:srgbClr val="767476"/>
                </a:solidFill>
              </a:rPr>
              <a:t>매수 </a:t>
            </a:r>
            <a:r>
              <a:rPr lang="ko-KR" altLang="en-US" dirty="0" err="1" smtClean="0">
                <a:solidFill>
                  <a:srgbClr val="767476"/>
                </a:solidFill>
              </a:rPr>
              <a:t>콜서비스</a:t>
            </a:r>
            <a:endParaRPr lang="ko-KR" altLang="en-US" dirty="0">
              <a:solidFill>
                <a:srgbClr val="76747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75053" y="2723815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내용을 입력하세요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84" y="3292088"/>
            <a:ext cx="1640435" cy="164043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075053" y="3493122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8EC220"/>
                </a:solidFill>
              </a:rPr>
              <a:t>공인중개사 전용 공용 오피스 운영</a:t>
            </a:r>
            <a:endParaRPr lang="ko-KR" altLang="en-US" dirty="0">
              <a:solidFill>
                <a:srgbClr val="8EC22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75053" y="3862454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내용을 입력하세요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75053" y="4621563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전자계약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 플랫폼 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부대운영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 서비스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75053" y="4990895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내용을 입력하세요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03" y="4388556"/>
            <a:ext cx="1990241" cy="1990241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3674455" y="1233377"/>
            <a:ext cx="0" cy="4540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0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순서도: 처리 8"/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gradFill flip="none" rotWithShape="1">
            <a:gsLst>
              <a:gs pos="86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3916" y="123678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02.1588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매도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매수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콜서비스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27" name="순서도: 처리 26"/>
          <p:cNvSpPr/>
          <p:nvPr/>
        </p:nvSpPr>
        <p:spPr>
          <a:xfrm>
            <a:off x="2103119" y="4638680"/>
            <a:ext cx="1219183" cy="1135101"/>
          </a:xfrm>
          <a:prstGeom prst="flowChartProcess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92102" y="2537015"/>
            <a:ext cx="740779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유무선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SNS,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문자메시지로 매도 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매수 신청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앱으로 </a:t>
            </a:r>
            <a:r>
              <a:rPr lang="ko-KR" alt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시세조회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및 알림이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매물 검색 회신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소비자 요구에 부합하는 서비스 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(VR / AR)</a:t>
            </a:r>
          </a:p>
          <a:p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소비자의 </a:t>
            </a:r>
            <a:r>
              <a:rPr lang="ko-KR" alt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니즈를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분석하여 추천 매물 서비스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6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순서도: 처리 8"/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gradFill flip="none" rotWithShape="1">
            <a:gsLst>
              <a:gs pos="86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3916" y="123678"/>
            <a:ext cx="380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02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공인중개사 전용 공유 오피스 서비스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27" name="순서도: 처리 26"/>
          <p:cNvSpPr/>
          <p:nvPr/>
        </p:nvSpPr>
        <p:spPr>
          <a:xfrm>
            <a:off x="2103119" y="4638680"/>
            <a:ext cx="1219183" cy="1135101"/>
          </a:xfrm>
          <a:prstGeom prst="flowChartProcess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92102" y="2537015"/>
            <a:ext cx="636103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전자계약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연착률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마케팅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운영난 겪는 공인중개사 협업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고비용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저효율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개선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경쟁력 강화 방안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투명한 부동산 거래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사회적 신뢰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07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순서도: 처리 8"/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gradFill flip="none" rotWithShape="1">
            <a:gsLst>
              <a:gs pos="86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3916" y="123678"/>
            <a:ext cx="360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02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전자계약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플랫폼 부대 운영 서비스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27" name="순서도: 처리 26"/>
          <p:cNvSpPr/>
          <p:nvPr/>
        </p:nvSpPr>
        <p:spPr>
          <a:xfrm>
            <a:off x="2103119" y="4638680"/>
            <a:ext cx="1219183" cy="1135101"/>
          </a:xfrm>
          <a:prstGeom prst="flowChartProcess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92102" y="2537015"/>
            <a:ext cx="799930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공인중개사를 위한 호스팅 인프라 제공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지속적인 시장분석을 통한 부동산 컨설팅 서비스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정보분석을 통한 부동산 투자사업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플랫폼 정보를 토대로 하는 데이터베이스 구축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83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순서도: 처리 8"/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gradFill flip="none" rotWithShape="1">
            <a:gsLst>
              <a:gs pos="86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3916" y="123678"/>
            <a:ext cx="277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03.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기업 디자인 정의 및 소개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27" name="순서도: 처리 26"/>
          <p:cNvSpPr/>
          <p:nvPr/>
        </p:nvSpPr>
        <p:spPr>
          <a:xfrm>
            <a:off x="2103119" y="4638680"/>
            <a:ext cx="1219183" cy="1135101"/>
          </a:xfrm>
          <a:prstGeom prst="flowChartProcess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650255" y="1002456"/>
            <a:ext cx="5344094" cy="4482964"/>
          </a:xfrm>
          <a:prstGeom prst="rect">
            <a:avLst/>
          </a:prstGeom>
        </p:spPr>
      </p:pic>
      <p:cxnSp>
        <p:nvCxnSpPr>
          <p:cNvPr id="5" name="꺾인 연결선 4"/>
          <p:cNvCxnSpPr/>
          <p:nvPr/>
        </p:nvCxnSpPr>
        <p:spPr>
          <a:xfrm>
            <a:off x="3322302" y="1932039"/>
            <a:ext cx="3550446" cy="170550"/>
          </a:xfrm>
          <a:prstGeom prst="bentConnector3">
            <a:avLst>
              <a:gd name="adj1" fmla="val 54985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/>
          <p:nvPr/>
        </p:nvCxnSpPr>
        <p:spPr>
          <a:xfrm flipV="1">
            <a:off x="3908323" y="3058876"/>
            <a:ext cx="2964425" cy="370124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>
            <a:off x="3613355" y="2271252"/>
            <a:ext cx="3259393" cy="339213"/>
          </a:xfrm>
          <a:prstGeom prst="bentConnector3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3870915" y="3391592"/>
            <a:ext cx="74816" cy="74816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575947" y="2233844"/>
            <a:ext cx="74816" cy="74816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284894" y="1894631"/>
            <a:ext cx="74816" cy="74816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7115765" y="2071531"/>
            <a:ext cx="74816" cy="74816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115765" y="2573057"/>
            <a:ext cx="74816" cy="74816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7115765" y="3037175"/>
            <a:ext cx="74816" cy="74816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꺾인 연결선 32"/>
          <p:cNvCxnSpPr/>
          <p:nvPr/>
        </p:nvCxnSpPr>
        <p:spPr>
          <a:xfrm flipV="1">
            <a:off x="2019300" y="4050141"/>
            <a:ext cx="4853448" cy="340106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7153173" y="4035830"/>
            <a:ext cx="74816" cy="74816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019300" y="4352839"/>
            <a:ext cx="74816" cy="74816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163746" y="3888572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부동산 거래 고정 플랫폼</a:t>
            </a:r>
            <a:endParaRPr lang="ko-KR" altLang="en-US" sz="1050" dirty="0"/>
          </a:p>
        </p:txBody>
      </p:sp>
      <p:sp>
        <p:nvSpPr>
          <p:cNvPr id="43" name="TextBox 42"/>
          <p:cNvSpPr txBox="1"/>
          <p:nvPr/>
        </p:nvSpPr>
        <p:spPr>
          <a:xfrm>
            <a:off x="7363394" y="3946280"/>
            <a:ext cx="8867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고정시키다</a:t>
            </a:r>
            <a:endParaRPr lang="ko-KR" altLang="en-US" sz="1050" dirty="0"/>
          </a:p>
        </p:txBody>
      </p:sp>
      <p:cxnSp>
        <p:nvCxnSpPr>
          <p:cNvPr id="44" name="꺾인 연결선 43"/>
          <p:cNvCxnSpPr/>
          <p:nvPr/>
        </p:nvCxnSpPr>
        <p:spPr>
          <a:xfrm flipV="1">
            <a:off x="3091018" y="4482702"/>
            <a:ext cx="3781730" cy="124950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7153173" y="4445294"/>
            <a:ext cx="74816" cy="74816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380987" y="435574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능력</a:t>
            </a:r>
            <a:endParaRPr lang="ko-KR" altLang="en-US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7229514" y="2492676"/>
            <a:ext cx="8867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고정시키다</a:t>
            </a:r>
            <a:endParaRPr lang="ko-KR" altLang="en-US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7227989" y="296264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능력</a:t>
            </a:r>
            <a:endParaRPr lang="ko-KR" altLang="en-US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7229514" y="1984726"/>
            <a:ext cx="8867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고정시키다</a:t>
            </a:r>
            <a:endParaRPr lang="ko-KR" alt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8163746" y="4352839"/>
            <a:ext cx="1882247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거래의 패러다임</a:t>
            </a:r>
            <a:endParaRPr lang="en-US" altLang="ko-KR" dirty="0" smtClean="0"/>
          </a:p>
          <a:p>
            <a:r>
              <a:rPr lang="ko-KR" altLang="en-US" sz="1050" dirty="0" err="1" smtClean="0"/>
              <a:t>전자계약</a:t>
            </a:r>
            <a:r>
              <a:rPr lang="ko-KR" altLang="en-US" sz="1050" dirty="0" smtClean="0"/>
              <a:t> 플랫폼</a:t>
            </a:r>
            <a:endParaRPr lang="ko-KR" altLang="en-US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7146968" y="5200420"/>
            <a:ext cx="3892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부동산 거래의 </a:t>
            </a:r>
            <a:r>
              <a:rPr lang="ko-KR" altLang="en-US" dirty="0" err="1" smtClean="0"/>
              <a:t>고정플랫폼</a:t>
            </a:r>
            <a:r>
              <a:rPr lang="ko-KR" altLang="en-US" dirty="0" smtClean="0"/>
              <a:t> 패러다임</a:t>
            </a:r>
            <a:endParaRPr lang="en-US" altLang="ko-KR" dirty="0" smtClean="0"/>
          </a:p>
          <a:p>
            <a:r>
              <a:rPr lang="ko-KR" altLang="en-US" dirty="0" smtClean="0"/>
              <a:t>부동산 안전거래 플랫폼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5" name="타원 54"/>
          <p:cNvSpPr/>
          <p:nvPr/>
        </p:nvSpPr>
        <p:spPr>
          <a:xfrm>
            <a:off x="3091018" y="4563864"/>
            <a:ext cx="74816" cy="74816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274</Words>
  <Application>Microsoft Office PowerPoint</Application>
  <PresentationFormat>와이드스크린</PresentationFormat>
  <Paragraphs>72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나눔바른고딕</vt:lpstr>
      <vt:lpstr>나눔바른고딕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AFFINITY05</dc:creator>
  <cp:lastModifiedBy>AFFINITY05</cp:lastModifiedBy>
  <cp:revision>16</cp:revision>
  <dcterms:created xsi:type="dcterms:W3CDTF">2020-11-25T07:17:30Z</dcterms:created>
  <dcterms:modified xsi:type="dcterms:W3CDTF">2020-11-25T09:27:51Z</dcterms:modified>
</cp:coreProperties>
</file>