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61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645-6B18-4AA4-8636-2C4CD7DF34C7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D29D-A946-4023-A86C-FAD42CFC5B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205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645-6B18-4AA4-8636-2C4CD7DF34C7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D29D-A946-4023-A86C-FAD42CFC5B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617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645-6B18-4AA4-8636-2C4CD7DF34C7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D29D-A946-4023-A86C-FAD42CFC5B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13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645-6B18-4AA4-8636-2C4CD7DF34C7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D29D-A946-4023-A86C-FAD42CFC5B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472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645-6B18-4AA4-8636-2C4CD7DF34C7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D29D-A946-4023-A86C-FAD42CFC5B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870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645-6B18-4AA4-8636-2C4CD7DF34C7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D29D-A946-4023-A86C-FAD42CFC5B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484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645-6B18-4AA4-8636-2C4CD7DF34C7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D29D-A946-4023-A86C-FAD42CFC5B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54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645-6B18-4AA4-8636-2C4CD7DF34C7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D29D-A946-4023-A86C-FAD42CFC5B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99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645-6B18-4AA4-8636-2C4CD7DF34C7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D29D-A946-4023-A86C-FAD42CFC5B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77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645-6B18-4AA4-8636-2C4CD7DF34C7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D29D-A946-4023-A86C-FAD42CFC5B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795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645-6B18-4AA4-8636-2C4CD7DF34C7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D29D-A946-4023-A86C-FAD42CFC5B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335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3D645-6B18-4AA4-8636-2C4CD7DF34C7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6D29D-A946-4023-A86C-FAD42CFC5B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455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브랜드 홈페이지 기획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구성 내용 정리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8520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인사말</a:t>
            </a:r>
            <a:endParaRPr lang="ko-KR" altLang="en-US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908262" y="1690688"/>
            <a:ext cx="4615460" cy="113648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400" b="1" dirty="0" smtClean="0">
                <a:solidFill>
                  <a:schemeClr val="tx1"/>
                </a:solidFill>
              </a:rPr>
              <a:t>수익만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쫒기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보다는 </a:t>
            </a:r>
            <a:r>
              <a:rPr lang="ko-KR" altLang="en-US" sz="1400" b="1" dirty="0">
                <a:solidFill>
                  <a:schemeClr val="tx1"/>
                </a:solidFill>
              </a:rPr>
              <a:t>우리의 일이 사회에 가져다 줄 변화에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집중하여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혁신을 </a:t>
            </a:r>
            <a:r>
              <a:rPr lang="ko-KR" altLang="en-US" sz="1400" b="1" dirty="0">
                <a:solidFill>
                  <a:schemeClr val="tx1"/>
                </a:solidFill>
              </a:rPr>
              <a:t>통하여 사회적 비용을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줄이고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부대끼며 </a:t>
            </a:r>
            <a:r>
              <a:rPr lang="ko-KR" altLang="en-US" sz="1400" b="1" dirty="0">
                <a:solidFill>
                  <a:schemeClr val="tx1"/>
                </a:solidFill>
              </a:rPr>
              <a:t>살아가는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세상에서 신뢰를 찾기 위해 노력하는 기업이 되겠습니다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  <a:endParaRPr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908262" y="3016251"/>
            <a:ext cx="4615460" cy="113648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400" dirty="0" smtClean="0">
                <a:solidFill>
                  <a:schemeClr val="tx1"/>
                </a:solidFill>
              </a:rPr>
              <a:t>감사합니다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  <a:endParaRPr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72604" y="3256384"/>
            <a:ext cx="5119396" cy="3601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070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사업분야</a:t>
            </a:r>
            <a:endParaRPr lang="ko-KR" altLang="en-US" dirty="0"/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827584" y="980728"/>
            <a:ext cx="3890859" cy="424836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ko-KR" altLang="en-US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비대면 전자계약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플렛폼</a:t>
            </a:r>
            <a:r>
              <a:rPr lang="ko-KR" altLang="en-US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서비스</a:t>
            </a:r>
            <a:endParaRPr lang="ko-KR" altLang="en-US" sz="1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1622099" y="3068960"/>
            <a:ext cx="7001420" cy="42483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『 </a:t>
            </a:r>
            <a:r>
              <a:rPr lang="ko-KR" altLang="en-US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완벽한 전자계약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플렛폼으로</a:t>
            </a:r>
            <a:r>
              <a:rPr lang="ko-KR" altLang="en-US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구현되는 무한책임 서비스  </a:t>
            </a: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』</a:t>
            </a:r>
            <a:endParaRPr lang="ko-KR" altLang="en-US" sz="1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827584" y="1517182"/>
            <a:ext cx="15221" cy="154456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부제목 2"/>
          <p:cNvSpPr txBox="1">
            <a:spLocks/>
          </p:cNvSpPr>
          <p:nvPr/>
        </p:nvSpPr>
        <p:spPr>
          <a:xfrm>
            <a:off x="1571051" y="1556792"/>
            <a:ext cx="5616623" cy="424836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매도 신청에서 매수 완료까지  완벽한 </a:t>
            </a:r>
            <a:r>
              <a:rPr lang="en-US" altLang="ko-KR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단계 보안시스템</a:t>
            </a:r>
            <a:endParaRPr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1571051" y="1916832"/>
            <a:ext cx="5472607" cy="424836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한번의 터치로 등기부등본부터 건축물대장 확인까지</a:t>
            </a:r>
            <a:endParaRPr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1571051" y="2276872"/>
            <a:ext cx="5040559" cy="424836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대출부터 확정일자</a:t>
            </a:r>
            <a:r>
              <a:rPr lang="en-US" altLang="ko-KR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등기까지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원스톱</a:t>
            </a: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서비스 제공</a:t>
            </a:r>
            <a:endParaRPr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부제목 2"/>
          <p:cNvSpPr txBox="1">
            <a:spLocks/>
          </p:cNvSpPr>
          <p:nvPr/>
        </p:nvSpPr>
        <p:spPr>
          <a:xfrm>
            <a:off x="1589212" y="2636912"/>
            <a:ext cx="4374326" cy="424836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고비용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저효율의</a:t>
            </a: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부동산 거래수수료 개선</a:t>
            </a:r>
            <a:endParaRPr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부제목 2"/>
          <p:cNvSpPr txBox="1">
            <a:spLocks/>
          </p:cNvSpPr>
          <p:nvPr/>
        </p:nvSpPr>
        <p:spPr>
          <a:xfrm>
            <a:off x="830011" y="3573016"/>
            <a:ext cx="3890859" cy="424836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1588 </a:t>
            </a:r>
            <a:r>
              <a:rPr lang="ko-KR" altLang="en-US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매도</a:t>
            </a: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매수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콜서비스</a:t>
            </a:r>
            <a:endParaRPr lang="ko-KR" altLang="en-US" sz="1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1478083" y="6021288"/>
            <a:ext cx="7001420" cy="42483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『 </a:t>
            </a:r>
            <a:r>
              <a:rPr lang="ko-KR" altLang="en-US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완벽한 신속한 의사결정 지원 시스템 구축  </a:t>
            </a: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』</a:t>
            </a:r>
            <a:endParaRPr lang="ko-KR" altLang="en-US" sz="1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830011" y="4149080"/>
            <a:ext cx="12794" cy="172098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부제목 2"/>
          <p:cNvSpPr txBox="1">
            <a:spLocks/>
          </p:cNvSpPr>
          <p:nvPr/>
        </p:nvSpPr>
        <p:spPr>
          <a:xfrm>
            <a:off x="1573478" y="4188690"/>
            <a:ext cx="5616623" cy="424836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유무선 전화</a:t>
            </a:r>
            <a:r>
              <a:rPr lang="en-US" altLang="ko-KR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SNS, </a:t>
            </a: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문자메시지로 매도</a:t>
            </a:r>
            <a:r>
              <a:rPr lang="en-US" altLang="ko-KR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매수 신청을</a:t>
            </a:r>
            <a:r>
              <a:rPr lang="en-US" altLang="ko-KR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부제목 2"/>
          <p:cNvSpPr txBox="1">
            <a:spLocks/>
          </p:cNvSpPr>
          <p:nvPr/>
        </p:nvSpPr>
        <p:spPr>
          <a:xfrm>
            <a:off x="1573478" y="4581128"/>
            <a:ext cx="5472607" cy="424836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앱을</a:t>
            </a: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통한 시세조회 및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알림미</a:t>
            </a:r>
            <a:r>
              <a:rPr lang="en-US" altLang="ko-KR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매물 검색 회신 서비스</a:t>
            </a:r>
            <a:endParaRPr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부제목 2"/>
          <p:cNvSpPr txBox="1">
            <a:spLocks/>
          </p:cNvSpPr>
          <p:nvPr/>
        </p:nvSpPr>
        <p:spPr>
          <a:xfrm>
            <a:off x="1573478" y="5013176"/>
            <a:ext cx="5040559" cy="424836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소비자 요구에 부합하는 응답서비스</a:t>
            </a:r>
            <a:r>
              <a:rPr lang="en-US" altLang="ko-KR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(AI, VR)</a:t>
            </a:r>
            <a:endParaRPr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부제목 2"/>
          <p:cNvSpPr txBox="1">
            <a:spLocks/>
          </p:cNvSpPr>
          <p:nvPr/>
        </p:nvSpPr>
        <p:spPr>
          <a:xfrm>
            <a:off x="1591639" y="5445224"/>
            <a:ext cx="6007124" cy="424836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소비자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니즈를</a:t>
            </a: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분석하여 제공되는 추천 매물서비스</a:t>
            </a:r>
            <a:endParaRPr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1092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기업현황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1941020" y="2373710"/>
            <a:ext cx="1753985" cy="1753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거래의 안전성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5290357" y="2373710"/>
            <a:ext cx="1753985" cy="1753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거래의 편리성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8639694" y="2373710"/>
            <a:ext cx="1753985" cy="1753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중개사법</a:t>
            </a:r>
            <a:r>
              <a:rPr lang="ko-KR" altLang="en-US" dirty="0" smtClean="0"/>
              <a:t> 관련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22069" y="4651090"/>
            <a:ext cx="3212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●  </a:t>
            </a:r>
            <a:r>
              <a:rPr lang="en-US" altLang="ko-KR" sz="1200" dirty="0" smtClean="0"/>
              <a:t>4</a:t>
            </a:r>
            <a:r>
              <a:rPr lang="ko-KR" altLang="en-US" sz="1200" dirty="0" smtClean="0"/>
              <a:t>단계의 보안체계 </a:t>
            </a:r>
            <a:r>
              <a:rPr lang="en-US" altLang="ko-KR" sz="1200" dirty="0" smtClean="0"/>
              <a:t>– </a:t>
            </a:r>
            <a:r>
              <a:rPr lang="ko-KR" altLang="en-US" sz="1200" dirty="0" err="1" smtClean="0"/>
              <a:t>안면인식</a:t>
            </a:r>
            <a:r>
              <a:rPr lang="ko-KR" altLang="en-US" sz="1200" dirty="0" smtClean="0"/>
              <a:t> 기술</a:t>
            </a:r>
          </a:p>
          <a:p>
            <a:r>
              <a:rPr lang="ko-KR" altLang="en-US" sz="1200" dirty="0" smtClean="0"/>
              <a:t>●  계약 실행과 관련한 </a:t>
            </a:r>
            <a:r>
              <a:rPr lang="ko-KR" altLang="en-US" sz="1200" dirty="0" err="1" smtClean="0"/>
              <a:t>무한책임제</a:t>
            </a:r>
            <a:endParaRPr lang="ko-KR" altLang="en-US" sz="1200" dirty="0" smtClean="0"/>
          </a:p>
          <a:p>
            <a:r>
              <a:rPr lang="ko-KR" altLang="en-US" sz="1200" dirty="0" smtClean="0"/>
              <a:t>●  </a:t>
            </a:r>
            <a:r>
              <a:rPr lang="ko-KR" altLang="en-US" sz="1200" dirty="0" err="1" smtClean="0"/>
              <a:t>가상계좌을</a:t>
            </a:r>
            <a:r>
              <a:rPr lang="ko-KR" altLang="en-US" sz="1200" dirty="0" smtClean="0"/>
              <a:t> 활용한 </a:t>
            </a:r>
            <a:r>
              <a:rPr lang="ko-KR" altLang="en-US" sz="1200" dirty="0" err="1" smtClean="0"/>
              <a:t>결재방식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4677987" y="4651091"/>
            <a:ext cx="29787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●  </a:t>
            </a:r>
            <a:r>
              <a:rPr lang="en-US" altLang="ko-KR" sz="1200" dirty="0" smtClean="0"/>
              <a:t>VR</a:t>
            </a:r>
            <a:r>
              <a:rPr lang="ko-KR" altLang="en-US" sz="1200" dirty="0" smtClean="0"/>
              <a:t>서비스로  물건 탐방 갈증 해소</a:t>
            </a:r>
          </a:p>
          <a:p>
            <a:r>
              <a:rPr lang="ko-KR" altLang="en-US" sz="1200" dirty="0" smtClean="0"/>
              <a:t>●  중개사 </a:t>
            </a:r>
            <a:r>
              <a:rPr lang="ko-KR" altLang="en-US" sz="1200" dirty="0" err="1" smtClean="0"/>
              <a:t>개입없는</a:t>
            </a:r>
            <a:r>
              <a:rPr lang="ko-KR" altLang="en-US" sz="1200" dirty="0" smtClean="0"/>
              <a:t> 쉬운 계약 </a:t>
            </a:r>
          </a:p>
          <a:p>
            <a:r>
              <a:rPr lang="ko-KR" altLang="en-US" sz="1200" dirty="0" smtClean="0"/>
              <a:t>●  </a:t>
            </a:r>
            <a:r>
              <a:rPr lang="ko-KR" altLang="en-US" sz="1200" dirty="0" err="1" smtClean="0"/>
              <a:t>관심물건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등록시</a:t>
            </a:r>
            <a:r>
              <a:rPr lang="ko-KR" altLang="en-US" sz="1200" dirty="0" smtClean="0"/>
              <a:t> 정보 수신 </a:t>
            </a:r>
            <a:r>
              <a:rPr lang="en-US" altLang="ko-KR" sz="1200" dirty="0" smtClean="0"/>
              <a:t>(SNS)</a:t>
            </a:r>
          </a:p>
          <a:p>
            <a:r>
              <a:rPr lang="en-US" altLang="ko-KR" sz="1200" dirty="0" smtClean="0"/>
              <a:t>●  </a:t>
            </a:r>
            <a:r>
              <a:rPr lang="ko-KR" altLang="en-US" sz="1200" dirty="0" smtClean="0"/>
              <a:t>유동적 환경에서 서비스 실현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7942810" y="4651090"/>
            <a:ext cx="34109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●  중개사무소 개설 활성화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플렛폼</a:t>
            </a:r>
            <a:r>
              <a:rPr lang="ko-KR" altLang="en-US" sz="1200" dirty="0" smtClean="0"/>
              <a:t> 호스팅</a:t>
            </a:r>
            <a:r>
              <a:rPr lang="en-US" altLang="ko-KR" sz="1200" dirty="0" smtClean="0"/>
              <a:t>)</a:t>
            </a:r>
            <a:endParaRPr lang="ko-KR" altLang="en-US" sz="1200" dirty="0" smtClean="0"/>
          </a:p>
          <a:p>
            <a:r>
              <a:rPr lang="ko-KR" altLang="en-US" sz="1200" dirty="0" smtClean="0"/>
              <a:t>●  계약에 필요한 각종 서식 및 전자결재</a:t>
            </a:r>
          </a:p>
          <a:p>
            <a:r>
              <a:rPr lang="ko-KR" altLang="en-US" sz="1200" dirty="0" smtClean="0"/>
              <a:t>●  중개사 </a:t>
            </a:r>
            <a:r>
              <a:rPr lang="ko-KR" altLang="en-US" sz="1200" dirty="0" err="1" smtClean="0"/>
              <a:t>플렛폼</a:t>
            </a:r>
            <a:r>
              <a:rPr lang="ko-KR" altLang="en-US" sz="1200" dirty="0" smtClean="0"/>
              <a:t> 앱 제공</a:t>
            </a:r>
          </a:p>
          <a:p>
            <a:r>
              <a:rPr lang="ko-KR" altLang="en-US" sz="1200" dirty="0" smtClean="0"/>
              <a:t>●  </a:t>
            </a:r>
            <a:r>
              <a:rPr lang="ko-KR" altLang="en-US" sz="1200" dirty="0" err="1" smtClean="0"/>
              <a:t>공유사무실</a:t>
            </a:r>
            <a:r>
              <a:rPr lang="ko-KR" altLang="en-US" sz="1200" dirty="0" smtClean="0"/>
              <a:t> 및 중개법인  운영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40623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부제목 2"/>
          <p:cNvSpPr txBox="1">
            <a:spLocks/>
          </p:cNvSpPr>
          <p:nvPr/>
        </p:nvSpPr>
        <p:spPr>
          <a:xfrm>
            <a:off x="771952" y="723737"/>
            <a:ext cx="1609124" cy="2880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2019. 10</a:t>
            </a:r>
            <a:endParaRPr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부제목 2"/>
          <p:cNvSpPr txBox="1">
            <a:spLocks/>
          </p:cNvSpPr>
          <p:nvPr/>
        </p:nvSpPr>
        <p:spPr>
          <a:xfrm>
            <a:off x="2960996" y="732121"/>
            <a:ext cx="5371796" cy="27964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부동산 전자계약 중계방법 특허 출원   </a:t>
            </a: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( 2020. 8.18  </a:t>
            </a:r>
            <a:r>
              <a:rPr lang="ko-KR" altLang="en-US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특허결정</a:t>
            </a: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771952" y="1083777"/>
            <a:ext cx="1609124" cy="2880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2019. 11</a:t>
            </a:r>
            <a:endParaRPr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부제목 2"/>
          <p:cNvSpPr txBox="1">
            <a:spLocks/>
          </p:cNvSpPr>
          <p:nvPr/>
        </p:nvSpPr>
        <p:spPr>
          <a:xfrm>
            <a:off x="2960996" y="1092161"/>
            <a:ext cx="4507700" cy="27964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부동산거래플랫폼 </a:t>
            </a:r>
            <a:r>
              <a:rPr lang="ko-KR" altLang="en-US" sz="14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서비</a:t>
            </a:r>
            <a:r>
              <a:rPr lang="ko-KR" altLang="en-US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및 검색 방법 특허출원</a:t>
            </a:r>
          </a:p>
        </p:txBody>
      </p:sp>
      <p:sp>
        <p:nvSpPr>
          <p:cNvPr id="20" name="부제목 2"/>
          <p:cNvSpPr txBox="1">
            <a:spLocks/>
          </p:cNvSpPr>
          <p:nvPr/>
        </p:nvSpPr>
        <p:spPr>
          <a:xfrm>
            <a:off x="771952" y="1452201"/>
            <a:ext cx="1609124" cy="2880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2019. 12</a:t>
            </a:r>
            <a:endParaRPr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부제목 2"/>
          <p:cNvSpPr txBox="1">
            <a:spLocks/>
          </p:cNvSpPr>
          <p:nvPr/>
        </p:nvSpPr>
        <p:spPr>
          <a:xfrm>
            <a:off x="2960996" y="1460585"/>
            <a:ext cx="4507700" cy="27964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플랫폼 검색 방법 및 보안체계  특허출원</a:t>
            </a:r>
          </a:p>
        </p:txBody>
      </p:sp>
      <p:sp>
        <p:nvSpPr>
          <p:cNvPr id="22" name="부제목 2"/>
          <p:cNvSpPr txBox="1">
            <a:spLocks/>
          </p:cNvSpPr>
          <p:nvPr/>
        </p:nvSpPr>
        <p:spPr>
          <a:xfrm>
            <a:off x="771952" y="1812241"/>
            <a:ext cx="1609124" cy="2880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2020. 09</a:t>
            </a:r>
            <a:endParaRPr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부제목 2"/>
          <p:cNvSpPr txBox="1">
            <a:spLocks/>
          </p:cNvSpPr>
          <p:nvPr/>
        </p:nvSpPr>
        <p:spPr>
          <a:xfrm>
            <a:off x="2960996" y="1820625"/>
            <a:ext cx="4507700" cy="27964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법인설립 및 기술연구소 설립</a:t>
            </a:r>
          </a:p>
        </p:txBody>
      </p:sp>
      <p:sp>
        <p:nvSpPr>
          <p:cNvPr id="24" name="부제목 2"/>
          <p:cNvSpPr txBox="1">
            <a:spLocks/>
          </p:cNvSpPr>
          <p:nvPr/>
        </p:nvSpPr>
        <p:spPr>
          <a:xfrm>
            <a:off x="771952" y="2427847"/>
            <a:ext cx="1609124" cy="288032"/>
          </a:xfrm>
          <a:prstGeom prst="rect">
            <a:avLst/>
          </a:prstGeom>
          <a:noFill/>
          <a:ln w="28575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2020.  09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부제목 2"/>
          <p:cNvSpPr txBox="1">
            <a:spLocks/>
          </p:cNvSpPr>
          <p:nvPr/>
        </p:nvSpPr>
        <p:spPr>
          <a:xfrm>
            <a:off x="2960996" y="2436231"/>
            <a:ext cx="5371796" cy="279648"/>
          </a:xfrm>
          <a:prstGeom prst="rect">
            <a:avLst/>
          </a:prstGeom>
          <a:noFill/>
          <a:ln w="28575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법인설립 및  부설기술연구소 설립</a:t>
            </a:r>
          </a:p>
        </p:txBody>
      </p:sp>
      <p:sp>
        <p:nvSpPr>
          <p:cNvPr id="26" name="부제목 2"/>
          <p:cNvSpPr txBox="1">
            <a:spLocks/>
          </p:cNvSpPr>
          <p:nvPr/>
        </p:nvSpPr>
        <p:spPr>
          <a:xfrm>
            <a:off x="771952" y="2787887"/>
            <a:ext cx="1609124" cy="288032"/>
          </a:xfrm>
          <a:prstGeom prst="rect">
            <a:avLst/>
          </a:prstGeom>
          <a:noFill/>
          <a:ln w="28575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2020.  12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부제목 2"/>
          <p:cNvSpPr txBox="1">
            <a:spLocks/>
          </p:cNvSpPr>
          <p:nvPr/>
        </p:nvSpPr>
        <p:spPr>
          <a:xfrm>
            <a:off x="2960996" y="2796271"/>
            <a:ext cx="4507700" cy="279648"/>
          </a:xfrm>
          <a:prstGeom prst="rect">
            <a:avLst/>
          </a:prstGeom>
          <a:noFill/>
          <a:ln w="28575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관련 </a:t>
            </a:r>
            <a:r>
              <a:rPr lang="ko-KR" altLang="en-US" sz="1400" b="1" dirty="0" err="1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웹프로그램</a:t>
            </a:r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개발</a:t>
            </a:r>
          </a:p>
        </p:txBody>
      </p:sp>
      <p:sp>
        <p:nvSpPr>
          <p:cNvPr id="28" name="부제목 2"/>
          <p:cNvSpPr txBox="1">
            <a:spLocks/>
          </p:cNvSpPr>
          <p:nvPr/>
        </p:nvSpPr>
        <p:spPr>
          <a:xfrm>
            <a:off x="771952" y="3156311"/>
            <a:ext cx="1609124" cy="288032"/>
          </a:xfrm>
          <a:prstGeom prst="rect">
            <a:avLst/>
          </a:prstGeom>
          <a:noFill/>
          <a:ln w="28575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2021. 04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부제목 2"/>
          <p:cNvSpPr txBox="1">
            <a:spLocks/>
          </p:cNvSpPr>
          <p:nvPr/>
        </p:nvSpPr>
        <p:spPr>
          <a:xfrm>
            <a:off x="2960996" y="3164695"/>
            <a:ext cx="4507700" cy="279648"/>
          </a:xfrm>
          <a:prstGeom prst="rect">
            <a:avLst/>
          </a:prstGeom>
          <a:noFill/>
          <a:ln w="28575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벤처기업 인증</a:t>
            </a:r>
          </a:p>
        </p:txBody>
      </p:sp>
      <p:sp>
        <p:nvSpPr>
          <p:cNvPr id="30" name="부제목 2"/>
          <p:cNvSpPr txBox="1">
            <a:spLocks/>
          </p:cNvSpPr>
          <p:nvPr/>
        </p:nvSpPr>
        <p:spPr>
          <a:xfrm>
            <a:off x="771952" y="3516351"/>
            <a:ext cx="1609124" cy="288032"/>
          </a:xfrm>
          <a:prstGeom prst="rect">
            <a:avLst/>
          </a:prstGeom>
          <a:noFill/>
          <a:ln w="28575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2021. 06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2960996" y="3524735"/>
            <a:ext cx="4507700" cy="279648"/>
          </a:xfrm>
          <a:prstGeom prst="rect">
            <a:avLst/>
          </a:prstGeom>
          <a:noFill/>
          <a:ln w="28575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전용 </a:t>
            </a:r>
            <a:r>
              <a:rPr lang="ko-KR" altLang="en-US" sz="1400" b="1" dirty="0" err="1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앱</a:t>
            </a:r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상용화</a:t>
            </a:r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상업화</a:t>
            </a:r>
          </a:p>
        </p:txBody>
      </p:sp>
    </p:spTree>
    <p:extLst>
      <p:ext uri="{BB962C8B-B14F-4D97-AF65-F5344CB8AC3E}">
        <p14:creationId xmlns:p14="http://schemas.microsoft.com/office/powerpoint/2010/main" val="1710785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427514" cy="1325563"/>
          </a:xfrm>
        </p:spPr>
        <p:txBody>
          <a:bodyPr/>
          <a:lstStyle/>
          <a:p>
            <a:r>
              <a:rPr lang="ko-KR" altLang="en-US" dirty="0" smtClean="0"/>
              <a:t>경영이념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1420199" y="4770803"/>
            <a:ext cx="1171928" cy="11719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4136444" y="4770803"/>
            <a:ext cx="1171928" cy="11719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852689" y="4750801"/>
            <a:ext cx="1171928" cy="11719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9499964" y="4622390"/>
            <a:ext cx="1171928" cy="11719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420202" y="2331840"/>
            <a:ext cx="1171928" cy="11719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136445" y="2331840"/>
            <a:ext cx="1171928" cy="11719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6852689" y="2331840"/>
            <a:ext cx="1171928" cy="11719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9447008" y="2331841"/>
            <a:ext cx="1171928" cy="11719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84204" y="3753014"/>
            <a:ext cx="187015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b="1" dirty="0" smtClean="0">
                <a:latin typeface="맑은 고딕" pitchFamily="50" charset="-127"/>
              </a:rPr>
              <a:t>계약 방식 </a:t>
            </a:r>
            <a:r>
              <a:rPr lang="en-US" altLang="ko-KR" sz="1200" b="1" dirty="0" smtClean="0">
                <a:latin typeface="맑은 고딕" pitchFamily="50" charset="-127"/>
              </a:rPr>
              <a:t>/</a:t>
            </a:r>
            <a:r>
              <a:rPr lang="ko-KR" altLang="en-US" sz="1200" b="1" dirty="0" smtClean="0">
                <a:latin typeface="맑은 고딕" pitchFamily="50" charset="-127"/>
              </a:rPr>
              <a:t> 형식 단순화</a:t>
            </a:r>
            <a:endParaRPr lang="ko-KR" altLang="en-US" sz="1200" b="1" dirty="0">
              <a:latin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5075" y="3739914"/>
            <a:ext cx="205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2950">
              <a:lnSpc>
                <a:spcPct val="15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200" b="1" dirty="0" smtClean="0">
                <a:latin typeface="맑은 고딕" pitchFamily="50" charset="-127"/>
              </a:rPr>
              <a:t>안전한 </a:t>
            </a:r>
            <a:r>
              <a:rPr lang="ko-KR" altLang="en-US" sz="1200" b="1" dirty="0">
                <a:latin typeface="맑은 고딕" pitchFamily="50" charset="-127"/>
              </a:rPr>
              <a:t>비대면 계약을 </a:t>
            </a:r>
            <a:r>
              <a:rPr lang="ko-KR" altLang="en-US" sz="1200" b="1" dirty="0" smtClean="0">
                <a:latin typeface="맑은 고딕" pitchFamily="50" charset="-127"/>
              </a:rPr>
              <a:t>추구</a:t>
            </a:r>
            <a:endParaRPr lang="en-US" altLang="ko-KR" sz="1200" b="1" dirty="0">
              <a:latin typeface="Bahnschrift Condensed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8265" y="6148404"/>
            <a:ext cx="2327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2950">
              <a:lnSpc>
                <a:spcPct val="15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200" b="1" dirty="0" smtClean="0">
                <a:latin typeface="맑은 고딕" pitchFamily="50" charset="-127"/>
              </a:rPr>
              <a:t>수수료 없는</a:t>
            </a:r>
            <a:r>
              <a:rPr lang="ko-KR" altLang="en-US" sz="1200" b="1" dirty="0">
                <a:latin typeface="맑은 고딕" pitchFamily="50" charset="-127"/>
              </a:rPr>
              <a:t> 부동산 거래 </a:t>
            </a:r>
            <a:r>
              <a:rPr lang="ko-KR" altLang="en-US" sz="1200" b="1" dirty="0" smtClean="0">
                <a:latin typeface="맑은 고딕" pitchFamily="50" charset="-127"/>
              </a:rPr>
              <a:t>추구</a:t>
            </a:r>
            <a:endParaRPr lang="en-US" altLang="ko-KR" sz="1200" b="1" dirty="0">
              <a:latin typeface="Bahnschrift Condensed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94917" y="6148404"/>
            <a:ext cx="2099388" cy="513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b="1" dirty="0" smtClean="0">
                <a:latin typeface="맑은 고딕" pitchFamily="50" charset="-127"/>
              </a:rPr>
              <a:t>저렴한 유지비용</a:t>
            </a:r>
            <a:endParaRPr lang="en-US" altLang="ko-KR" sz="1200" b="1" dirty="0" smtClean="0">
              <a:latin typeface="맑은 고딕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200" b="1" dirty="0" smtClean="0">
                <a:latin typeface="맑은 고딕" pitchFamily="50" charset="-127"/>
              </a:rPr>
              <a:t>(</a:t>
            </a:r>
            <a:r>
              <a:rPr lang="ko-KR" altLang="en-US" sz="1200" b="1" dirty="0" smtClean="0">
                <a:latin typeface="맑은 고딕" pitchFamily="50" charset="-127"/>
              </a:rPr>
              <a:t>플랫폼 이용 공인중개사</a:t>
            </a:r>
            <a:r>
              <a:rPr lang="en-US" altLang="ko-KR" sz="1200" b="1" dirty="0" smtClean="0">
                <a:latin typeface="맑은 고딕" pitchFamily="50" charset="-127"/>
              </a:rPr>
              <a:t>)</a:t>
            </a:r>
            <a:endParaRPr lang="ko-KR" altLang="en-US" sz="1200" b="1" dirty="0">
              <a:latin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03201" y="3753014"/>
            <a:ext cx="187090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b="1" dirty="0" smtClean="0">
                <a:latin typeface="맑은 고딕" pitchFamily="50" charset="-127"/>
              </a:rPr>
              <a:t>논스톱 </a:t>
            </a:r>
            <a:r>
              <a:rPr lang="ko-KR" altLang="en-US" sz="1200" b="1" smtClean="0">
                <a:latin typeface="맑은 고딕" pitchFamily="50" charset="-127"/>
              </a:rPr>
              <a:t>통합 서비스 제공</a:t>
            </a:r>
            <a:endParaRPr lang="ko-KR" altLang="en-US" sz="1200" b="1" dirty="0">
              <a:latin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62296" y="6148403"/>
            <a:ext cx="140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2950">
              <a:lnSpc>
                <a:spcPct val="15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200" b="1" dirty="0" smtClean="0">
                <a:latin typeface="맑은 고딕" pitchFamily="50" charset="-127"/>
              </a:rPr>
              <a:t>투명한 거래 지향</a:t>
            </a:r>
            <a:endParaRPr lang="en-US" altLang="ko-KR" sz="1200" b="1" dirty="0">
              <a:latin typeface="Bahnschrift Condensed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327648" y="6148403"/>
            <a:ext cx="157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2950">
              <a:lnSpc>
                <a:spcPct val="15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200" b="1" dirty="0" smtClean="0">
                <a:latin typeface="맑은 고딕" pitchFamily="50" charset="-127"/>
              </a:rPr>
              <a:t>허위매물 사전 예방</a:t>
            </a:r>
            <a:endParaRPr lang="en-US" altLang="ko-KR" sz="1200" b="1" dirty="0">
              <a:latin typeface="Bahnschrift Condensed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871424" y="3739914"/>
            <a:ext cx="2381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2950">
              <a:lnSpc>
                <a:spcPct val="15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200" b="1" dirty="0" smtClean="0">
                <a:latin typeface="맑은 고딕" pitchFamily="50" charset="-127"/>
              </a:rPr>
              <a:t>기존 플랫폼과 차별화된 서비스</a:t>
            </a:r>
            <a:endParaRPr lang="en-US" altLang="ko-KR" sz="1200" b="1" dirty="0">
              <a:latin typeface="Bahnschrift Condensed" panose="020B0502040204020203" pitchFamily="34" charset="0"/>
            </a:endParaRPr>
          </a:p>
        </p:txBody>
      </p:sp>
      <p:sp>
        <p:nvSpPr>
          <p:cNvPr id="23" name="부제목 2"/>
          <p:cNvSpPr txBox="1">
            <a:spLocks/>
          </p:cNvSpPr>
          <p:nvPr/>
        </p:nvSpPr>
        <p:spPr>
          <a:xfrm>
            <a:off x="4836614" y="1361382"/>
            <a:ext cx="2502156" cy="38071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Any time Any where</a:t>
            </a:r>
            <a:endParaRPr lang="ko-KR" altLang="en-US" sz="18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부제목 2"/>
          <p:cNvSpPr txBox="1">
            <a:spLocks/>
          </p:cNvSpPr>
          <p:nvPr/>
        </p:nvSpPr>
        <p:spPr>
          <a:xfrm>
            <a:off x="5200503" y="1791470"/>
            <a:ext cx="1648168" cy="38071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언제 어디서나</a:t>
            </a:r>
            <a:endParaRPr lang="ko-KR" altLang="en-US" sz="18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3536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1456788" y="826128"/>
            <a:ext cx="2448272" cy="432048"/>
          </a:xfrm>
          <a:prstGeom prst="rect">
            <a:avLst/>
          </a:prstGeom>
          <a:noFill/>
          <a:ln w="3175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ko-KR" altLang="en-US" sz="18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현재환경</a:t>
            </a:r>
            <a:endParaRPr lang="ko-KR" altLang="en-US" sz="18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1475656" y="1470894"/>
            <a:ext cx="7139515" cy="424836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많은 공인중개사 양산으로 경쟁력 심화  </a:t>
            </a:r>
            <a:endParaRPr lang="ko-KR" altLang="en-US" sz="1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1457603" y="5336056"/>
            <a:ext cx="7329998" cy="424836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부동산 중개 서비스 시장에서의 혁신을 바라는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스타업</a:t>
            </a:r>
            <a:r>
              <a:rPr lang="ko-KR" altLang="en-US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출현</a:t>
            </a:r>
            <a:endParaRPr lang="ko-KR" altLang="en-US" sz="1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1457604" y="2334990"/>
            <a:ext cx="7133280" cy="424836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고비용</a:t>
            </a: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저효율의</a:t>
            </a:r>
            <a:r>
              <a:rPr lang="ko-KR" altLang="en-US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변화를 위한 체질 개선 필요 인식</a:t>
            </a:r>
            <a:endParaRPr lang="ko-KR" altLang="en-US" sz="1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1475656" y="4514592"/>
            <a:ext cx="7300188" cy="424836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부동산 관련 스타업체 매물 검색 정보 한계 노출</a:t>
            </a:r>
            <a:endParaRPr lang="ko-KR" altLang="en-US" sz="1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1448276" y="4918385"/>
            <a:ext cx="7300188" cy="424836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정부의 공인중개 전용 전자계약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플렛폼</a:t>
            </a:r>
            <a:r>
              <a:rPr lang="ko-KR" altLang="en-US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사업 부진</a:t>
            </a:r>
            <a:endParaRPr lang="ko-KR" altLang="en-US" sz="1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1465172" y="3938528"/>
            <a:ext cx="1707236" cy="432048"/>
          </a:xfrm>
          <a:prstGeom prst="rect">
            <a:avLst/>
          </a:prstGeom>
          <a:noFill/>
          <a:ln w="3175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ko-KR" altLang="en-US" sz="18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서비스 필요성</a:t>
            </a:r>
            <a:endParaRPr lang="ko-KR" altLang="en-US" sz="18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1475656" y="1902942"/>
            <a:ext cx="7139515" cy="424836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경제성장에 따른 지역별</a:t>
            </a: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물건별</a:t>
            </a:r>
            <a:r>
              <a:rPr lang="ko-KR" altLang="en-US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불안전한 시장 형성과 양극화 심화</a:t>
            </a:r>
            <a:endParaRPr lang="ko-KR" altLang="en-US" sz="1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457603" y="3199086"/>
            <a:ext cx="7157568" cy="424836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투자의 대상이 주거아파트에 집중된 부동산 시장의 심한 불균형</a:t>
            </a:r>
            <a:endParaRPr lang="ko-KR" altLang="en-US" sz="1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1475656" y="2774250"/>
            <a:ext cx="7115227" cy="424836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6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혼족의</a:t>
            </a:r>
            <a:r>
              <a:rPr lang="ko-KR" altLang="en-US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증가로 인한 주거문화와 다양한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트랜드</a:t>
            </a:r>
            <a:r>
              <a:rPr lang="ko-KR" altLang="en-US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형성</a:t>
            </a:r>
            <a:endParaRPr lang="ko-KR" altLang="en-US" sz="1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1475656" y="5736981"/>
            <a:ext cx="6874674" cy="424836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정보화의 발달로 부동산 정책의 수립 및 개선 확충 공감대 형성</a:t>
            </a:r>
            <a:endParaRPr lang="ko-KR" altLang="en-US" sz="1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7274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377</Words>
  <Application>Microsoft Office PowerPoint</Application>
  <PresentationFormat>와이드스크린</PresentationFormat>
  <Paragraphs>72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Bahnschrift Condensed</vt:lpstr>
      <vt:lpstr>Wingdings</vt:lpstr>
      <vt:lpstr>Office 테마</vt:lpstr>
      <vt:lpstr>브랜드 홈페이지 기획</vt:lpstr>
      <vt:lpstr>인사말</vt:lpstr>
      <vt:lpstr>사업분야</vt:lpstr>
      <vt:lpstr>기업현황</vt:lpstr>
      <vt:lpstr>PowerPoint 프레젠테이션</vt:lpstr>
      <vt:lpstr>경영이념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브랜드 홈페이지 기획</dc:title>
  <dc:creator>AFFINITY7</dc:creator>
  <cp:lastModifiedBy>AFFINITY7</cp:lastModifiedBy>
  <cp:revision>17</cp:revision>
  <dcterms:created xsi:type="dcterms:W3CDTF">2020-11-11T01:53:57Z</dcterms:created>
  <dcterms:modified xsi:type="dcterms:W3CDTF">2020-11-23T11:29:24Z</dcterms:modified>
</cp:coreProperties>
</file>