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B61"/>
    <a:srgbClr val="6573C9"/>
    <a:srgbClr val="B0BAEA"/>
    <a:srgbClr val="3C36A2"/>
    <a:srgbClr val="5471CC"/>
    <a:srgbClr val="00B0F0"/>
    <a:srgbClr val="1D3A8A"/>
    <a:srgbClr val="2C57CE"/>
    <a:srgbClr val="A8BAEC"/>
    <a:srgbClr val="D0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7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5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B9A2-5F5E-4562-BB23-7F530D74CC6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06BC-4B77-4313-AEC2-662A2B7AE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전자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플랫폼 서비스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47976" y="1705994"/>
            <a:ext cx="2610750" cy="967040"/>
            <a:chOff x="947976" y="2420888"/>
            <a:chExt cx="2610750" cy="967040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매도 신청에서 매수 완료까지         완벽한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 보안 시스템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보안 시스템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964642" y="1739465"/>
            <a:ext cx="2610750" cy="1182484"/>
            <a:chOff x="9029866" y="2214206"/>
            <a:chExt cx="2610750" cy="1182484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43409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관련 서류 열람 및          대출 서류 확정 일자 등기 까지               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원스톱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원 터치 서류 제공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53046" y="5271924"/>
            <a:ext cx="2610750" cy="1397927"/>
            <a:chOff x="8290553" y="4406176"/>
            <a:chExt cx="2610750" cy="1397927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4849996"/>
              <a:ext cx="243409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 공인중개사를 통한           거래 수수료 율을 조정하고         비대면 영상 솔루션을 활용한   안전한 거래 방식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거래 수수료 개선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sp>
        <p:nvSpPr>
          <p:cNvPr id="6" name="도넛 5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073149" y="2119206"/>
            <a:ext cx="451362" cy="468392"/>
            <a:chOff x="4224871" y="5191621"/>
            <a:chExt cx="336551" cy="349251"/>
          </a:xfrm>
          <a:solidFill>
            <a:schemeClr val="bg1"/>
          </a:solidFill>
        </p:grpSpPr>
        <p:sp>
          <p:nvSpPr>
            <p:cNvPr id="60" name="Freeform 212"/>
            <p:cNvSpPr>
              <a:spLocks noEditPoints="1"/>
            </p:cNvSpPr>
            <p:nvPr/>
          </p:nvSpPr>
          <p:spPr bwMode="auto">
            <a:xfrm>
              <a:off x="4224871" y="5191621"/>
              <a:ext cx="336551" cy="3492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204"/>
                </a:cxn>
                <a:cxn ang="0">
                  <a:pos x="0" y="204"/>
                </a:cxn>
                <a:cxn ang="0">
                  <a:pos x="0" y="210"/>
                </a:cxn>
                <a:cxn ang="0">
                  <a:pos x="4" y="216"/>
                </a:cxn>
                <a:cxn ang="0">
                  <a:pos x="8" y="218"/>
                </a:cxn>
                <a:cxn ang="0">
                  <a:pos x="14" y="220"/>
                </a:cxn>
                <a:cxn ang="0">
                  <a:pos x="198" y="220"/>
                </a:cxn>
                <a:cxn ang="0">
                  <a:pos x="198" y="220"/>
                </a:cxn>
                <a:cxn ang="0">
                  <a:pos x="204" y="218"/>
                </a:cxn>
                <a:cxn ang="0">
                  <a:pos x="208" y="216"/>
                </a:cxn>
                <a:cxn ang="0">
                  <a:pos x="212" y="210"/>
                </a:cxn>
                <a:cxn ang="0">
                  <a:pos x="212" y="204"/>
                </a:cxn>
                <a:cxn ang="0">
                  <a:pos x="212" y="14"/>
                </a:cxn>
                <a:cxn ang="0">
                  <a:pos x="212" y="14"/>
                </a:cxn>
                <a:cxn ang="0">
                  <a:pos x="212" y="8"/>
                </a:cxn>
                <a:cxn ang="0">
                  <a:pos x="208" y="4"/>
                </a:cxn>
                <a:cxn ang="0">
                  <a:pos x="204" y="0"/>
                </a:cxn>
                <a:cxn ang="0">
                  <a:pos x="198" y="0"/>
                </a:cxn>
                <a:cxn ang="0">
                  <a:pos x="14" y="0"/>
                </a:cxn>
                <a:cxn ang="0">
                  <a:pos x="196" y="60"/>
                </a:cxn>
                <a:cxn ang="0">
                  <a:pos x="196" y="204"/>
                </a:cxn>
                <a:cxn ang="0">
                  <a:pos x="14" y="204"/>
                </a:cxn>
                <a:cxn ang="0">
                  <a:pos x="14" y="14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6" y="16"/>
                </a:cxn>
                <a:cxn ang="0">
                  <a:pos x="46" y="84"/>
                </a:cxn>
                <a:cxn ang="0">
                  <a:pos x="46" y="84"/>
                </a:cxn>
                <a:cxn ang="0">
                  <a:pos x="50" y="90"/>
                </a:cxn>
                <a:cxn ang="0">
                  <a:pos x="54" y="92"/>
                </a:cxn>
                <a:cxn ang="0">
                  <a:pos x="158" y="92"/>
                </a:cxn>
                <a:cxn ang="0">
                  <a:pos x="158" y="92"/>
                </a:cxn>
                <a:cxn ang="0">
                  <a:pos x="162" y="90"/>
                </a:cxn>
                <a:cxn ang="0">
                  <a:pos x="164" y="84"/>
                </a:cxn>
                <a:cxn ang="0">
                  <a:pos x="164" y="16"/>
                </a:cxn>
                <a:cxn ang="0">
                  <a:pos x="164" y="16"/>
                </a:cxn>
                <a:cxn ang="0">
                  <a:pos x="164" y="14"/>
                </a:cxn>
                <a:cxn ang="0">
                  <a:pos x="196" y="14"/>
                </a:cxn>
                <a:cxn ang="0">
                  <a:pos x="196" y="38"/>
                </a:cxn>
                <a:cxn ang="0">
                  <a:pos x="178" y="38"/>
                </a:cxn>
                <a:cxn ang="0">
                  <a:pos x="178" y="60"/>
                </a:cxn>
                <a:cxn ang="0">
                  <a:pos x="196" y="60"/>
                </a:cxn>
              </a:cxnLst>
              <a:rect l="0" t="0" r="r" b="b"/>
              <a:pathLst>
                <a:path w="212" h="220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4" y="216"/>
                  </a:lnTo>
                  <a:lnTo>
                    <a:pt x="8" y="218"/>
                  </a:lnTo>
                  <a:lnTo>
                    <a:pt x="14" y="220"/>
                  </a:lnTo>
                  <a:lnTo>
                    <a:pt x="198" y="220"/>
                  </a:lnTo>
                  <a:lnTo>
                    <a:pt x="198" y="220"/>
                  </a:lnTo>
                  <a:lnTo>
                    <a:pt x="204" y="218"/>
                  </a:lnTo>
                  <a:lnTo>
                    <a:pt x="208" y="216"/>
                  </a:lnTo>
                  <a:lnTo>
                    <a:pt x="212" y="210"/>
                  </a:lnTo>
                  <a:lnTo>
                    <a:pt x="212" y="204"/>
                  </a:lnTo>
                  <a:lnTo>
                    <a:pt x="212" y="14"/>
                  </a:lnTo>
                  <a:lnTo>
                    <a:pt x="212" y="14"/>
                  </a:lnTo>
                  <a:lnTo>
                    <a:pt x="212" y="8"/>
                  </a:lnTo>
                  <a:lnTo>
                    <a:pt x="208" y="4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4" y="0"/>
                  </a:lnTo>
                  <a:close/>
                  <a:moveTo>
                    <a:pt x="196" y="60"/>
                  </a:moveTo>
                  <a:lnTo>
                    <a:pt x="196" y="204"/>
                  </a:lnTo>
                  <a:lnTo>
                    <a:pt x="14" y="204"/>
                  </a:lnTo>
                  <a:lnTo>
                    <a:pt x="14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6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50" y="90"/>
                  </a:lnTo>
                  <a:lnTo>
                    <a:pt x="54" y="92"/>
                  </a:lnTo>
                  <a:lnTo>
                    <a:pt x="158" y="92"/>
                  </a:lnTo>
                  <a:lnTo>
                    <a:pt x="158" y="92"/>
                  </a:lnTo>
                  <a:lnTo>
                    <a:pt x="162" y="90"/>
                  </a:lnTo>
                  <a:lnTo>
                    <a:pt x="164" y="8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4" y="14"/>
                  </a:lnTo>
                  <a:lnTo>
                    <a:pt x="196" y="14"/>
                  </a:lnTo>
                  <a:lnTo>
                    <a:pt x="196" y="38"/>
                  </a:lnTo>
                  <a:lnTo>
                    <a:pt x="178" y="38"/>
                  </a:lnTo>
                  <a:lnTo>
                    <a:pt x="178" y="60"/>
                  </a:lnTo>
                  <a:lnTo>
                    <a:pt x="196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Freeform 213"/>
            <p:cNvSpPr>
              <a:spLocks noEditPoints="1"/>
            </p:cNvSpPr>
            <p:nvPr/>
          </p:nvSpPr>
          <p:spPr bwMode="auto">
            <a:xfrm>
              <a:off x="4278834" y="5388449"/>
              <a:ext cx="228600" cy="98425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4" y="60"/>
                </a:cxn>
                <a:cxn ang="0">
                  <a:pos x="8" y="62"/>
                </a:cxn>
                <a:cxn ang="0">
                  <a:pos x="14" y="62"/>
                </a:cxn>
                <a:cxn ang="0">
                  <a:pos x="130" y="62"/>
                </a:cxn>
                <a:cxn ang="0">
                  <a:pos x="130" y="62"/>
                </a:cxn>
                <a:cxn ang="0">
                  <a:pos x="136" y="62"/>
                </a:cxn>
                <a:cxn ang="0">
                  <a:pos x="140" y="60"/>
                </a:cxn>
                <a:cxn ang="0">
                  <a:pos x="142" y="56"/>
                </a:cxn>
                <a:cxn ang="0">
                  <a:pos x="144" y="52"/>
                </a:cxn>
                <a:cxn ang="0">
                  <a:pos x="144" y="1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40" y="2"/>
                </a:cxn>
                <a:cxn ang="0">
                  <a:pos x="136" y="0"/>
                </a:cxn>
                <a:cxn ang="0">
                  <a:pos x="130" y="0"/>
                </a:cxn>
                <a:cxn ang="0">
                  <a:pos x="130" y="0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0" y="52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0"/>
                </a:cxn>
                <a:cxn ang="0">
                  <a:pos x="130" y="10"/>
                </a:cxn>
                <a:cxn ang="0">
                  <a:pos x="130" y="10"/>
                </a:cxn>
                <a:cxn ang="0">
                  <a:pos x="132" y="10"/>
                </a:cxn>
                <a:cxn ang="0">
                  <a:pos x="132" y="52"/>
                </a:cxn>
                <a:cxn ang="0">
                  <a:pos x="132" y="52"/>
                </a:cxn>
                <a:cxn ang="0">
                  <a:pos x="130" y="52"/>
                </a:cxn>
                <a:cxn ang="0">
                  <a:pos x="14" y="52"/>
                </a:cxn>
              </a:cxnLst>
              <a:rect l="0" t="0" r="r" b="b"/>
              <a:pathLst>
                <a:path w="144" h="62">
                  <a:moveTo>
                    <a:pt x="130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6" y="62"/>
                  </a:lnTo>
                  <a:lnTo>
                    <a:pt x="140" y="60"/>
                  </a:lnTo>
                  <a:lnTo>
                    <a:pt x="142" y="56"/>
                  </a:lnTo>
                  <a:lnTo>
                    <a:pt x="144" y="52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40" y="2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30" y="0"/>
                  </a:lnTo>
                  <a:close/>
                  <a:moveTo>
                    <a:pt x="14" y="52"/>
                  </a:moveTo>
                  <a:lnTo>
                    <a:pt x="14" y="52"/>
                  </a:lnTo>
                  <a:lnTo>
                    <a:pt x="10" y="5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2" y="10"/>
                  </a:lnTo>
                  <a:lnTo>
                    <a:pt x="132" y="52"/>
                  </a:lnTo>
                  <a:lnTo>
                    <a:pt x="132" y="52"/>
                  </a:lnTo>
                  <a:lnTo>
                    <a:pt x="13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661538" y="2109923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11424" y="5492510"/>
            <a:ext cx="2724820" cy="1182484"/>
            <a:chOff x="947976" y="2420888"/>
            <a:chExt cx="2724820" cy="1182484"/>
          </a:xfrm>
        </p:grpSpPr>
        <p:sp>
          <p:nvSpPr>
            <p:cNvPr id="45" name="TextBox 44"/>
            <p:cNvSpPr txBox="1"/>
            <p:nvPr/>
          </p:nvSpPr>
          <p:spPr>
            <a:xfrm>
              <a:off x="947976" y="2864708"/>
              <a:ext cx="272482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현장에 가지 않아도 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VR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상에서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안내도우미로부터 매물의 대한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상세정보와 안내가 가능하도록 구현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매물안내시스템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756528" y="5729402"/>
            <a:ext cx="544689" cy="544689"/>
            <a:chOff x="2207568" y="1196752"/>
            <a:chExt cx="1241730" cy="1241730"/>
          </a:xfrm>
          <a:solidFill>
            <a:schemeClr val="bg1"/>
          </a:solidFill>
        </p:grpSpPr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207568" y="1196752"/>
              <a:ext cx="1241730" cy="1241730"/>
            </a:xfrm>
            <a:custGeom>
              <a:avLst/>
              <a:gdLst>
                <a:gd name="T0" fmla="*/ 961 w 1922"/>
                <a:gd name="T1" fmla="*/ 0 h 1922"/>
                <a:gd name="T2" fmla="*/ 0 w 1922"/>
                <a:gd name="T3" fmla="*/ 961 h 1922"/>
                <a:gd name="T4" fmla="*/ 961 w 1922"/>
                <a:gd name="T5" fmla="*/ 1922 h 1922"/>
                <a:gd name="T6" fmla="*/ 1765 w 1922"/>
                <a:gd name="T7" fmla="*/ 1488 h 1922"/>
                <a:gd name="T8" fmla="*/ 1754 w 1922"/>
                <a:gd name="T9" fmla="*/ 1436 h 1922"/>
                <a:gd name="T10" fmla="*/ 1703 w 1922"/>
                <a:gd name="T11" fmla="*/ 1447 h 1922"/>
                <a:gd name="T12" fmla="*/ 961 w 1922"/>
                <a:gd name="T13" fmla="*/ 1848 h 1922"/>
                <a:gd name="T14" fmla="*/ 74 w 1922"/>
                <a:gd name="T15" fmla="*/ 961 h 1922"/>
                <a:gd name="T16" fmla="*/ 961 w 1922"/>
                <a:gd name="T17" fmla="*/ 74 h 1922"/>
                <a:gd name="T18" fmla="*/ 1848 w 1922"/>
                <a:gd name="T19" fmla="*/ 961 h 1922"/>
                <a:gd name="T20" fmla="*/ 1817 w 1922"/>
                <a:gd name="T21" fmla="*/ 1194 h 1922"/>
                <a:gd name="T22" fmla="*/ 1843 w 1922"/>
                <a:gd name="T23" fmla="*/ 1240 h 1922"/>
                <a:gd name="T24" fmla="*/ 1889 w 1922"/>
                <a:gd name="T25" fmla="*/ 1213 h 1922"/>
                <a:gd name="T26" fmla="*/ 1922 w 1922"/>
                <a:gd name="T27" fmla="*/ 961 h 1922"/>
                <a:gd name="T28" fmla="*/ 961 w 1922"/>
                <a:gd name="T29" fmla="*/ 0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2" h="1922">
                  <a:moveTo>
                    <a:pt x="961" y="0"/>
                  </a:moveTo>
                  <a:cubicBezTo>
                    <a:pt x="431" y="0"/>
                    <a:pt x="0" y="43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286" y="1922"/>
                    <a:pt x="1586" y="1760"/>
                    <a:pt x="1765" y="1488"/>
                  </a:cubicBezTo>
                  <a:cubicBezTo>
                    <a:pt x="1776" y="1471"/>
                    <a:pt x="1772" y="1448"/>
                    <a:pt x="1754" y="1436"/>
                  </a:cubicBezTo>
                  <a:cubicBezTo>
                    <a:pt x="1737" y="1425"/>
                    <a:pt x="1714" y="1430"/>
                    <a:pt x="1703" y="1447"/>
                  </a:cubicBezTo>
                  <a:cubicBezTo>
                    <a:pt x="1538" y="1698"/>
                    <a:pt x="1261" y="1848"/>
                    <a:pt x="961" y="1848"/>
                  </a:cubicBezTo>
                  <a:cubicBezTo>
                    <a:pt x="472" y="1848"/>
                    <a:pt x="74" y="1450"/>
                    <a:pt x="74" y="961"/>
                  </a:cubicBezTo>
                  <a:cubicBezTo>
                    <a:pt x="74" y="472"/>
                    <a:pt x="472" y="74"/>
                    <a:pt x="961" y="74"/>
                  </a:cubicBezTo>
                  <a:cubicBezTo>
                    <a:pt x="1450" y="74"/>
                    <a:pt x="1848" y="472"/>
                    <a:pt x="1848" y="961"/>
                  </a:cubicBezTo>
                  <a:cubicBezTo>
                    <a:pt x="1848" y="1040"/>
                    <a:pt x="1837" y="1118"/>
                    <a:pt x="1817" y="1194"/>
                  </a:cubicBezTo>
                  <a:cubicBezTo>
                    <a:pt x="1812" y="1214"/>
                    <a:pt x="1823" y="1234"/>
                    <a:pt x="1843" y="1240"/>
                  </a:cubicBezTo>
                  <a:cubicBezTo>
                    <a:pt x="1863" y="1245"/>
                    <a:pt x="1883" y="1233"/>
                    <a:pt x="1889" y="1213"/>
                  </a:cubicBezTo>
                  <a:cubicBezTo>
                    <a:pt x="1911" y="1132"/>
                    <a:pt x="1922" y="1047"/>
                    <a:pt x="1922" y="961"/>
                  </a:cubicBezTo>
                  <a:cubicBezTo>
                    <a:pt x="1922" y="431"/>
                    <a:pt x="1491" y="0"/>
                    <a:pt x="961" y="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3341627" y="2018330"/>
              <a:ext cx="65539" cy="78413"/>
            </a:xfrm>
            <a:custGeom>
              <a:avLst/>
              <a:gdLst>
                <a:gd name="T0" fmla="*/ 75 w 103"/>
                <a:gd name="T1" fmla="*/ 8 h 121"/>
                <a:gd name="T2" fmla="*/ 26 w 103"/>
                <a:gd name="T3" fmla="*/ 28 h 121"/>
                <a:gd name="T4" fmla="*/ 9 w 103"/>
                <a:gd name="T5" fmla="*/ 68 h 121"/>
                <a:gd name="T6" fmla="*/ 26 w 103"/>
                <a:gd name="T7" fmla="*/ 117 h 121"/>
                <a:gd name="T8" fmla="*/ 42 w 103"/>
                <a:gd name="T9" fmla="*/ 121 h 121"/>
                <a:gd name="T10" fmla="*/ 76 w 103"/>
                <a:gd name="T11" fmla="*/ 100 h 121"/>
                <a:gd name="T12" fmla="*/ 95 w 103"/>
                <a:gd name="T13" fmla="*/ 56 h 121"/>
                <a:gd name="T14" fmla="*/ 75 w 103"/>
                <a:gd name="T15" fmla="*/ 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21">
                  <a:moveTo>
                    <a:pt x="75" y="8"/>
                  </a:moveTo>
                  <a:cubicBezTo>
                    <a:pt x="56" y="0"/>
                    <a:pt x="34" y="9"/>
                    <a:pt x="26" y="28"/>
                  </a:cubicBezTo>
                  <a:cubicBezTo>
                    <a:pt x="21" y="41"/>
                    <a:pt x="15" y="55"/>
                    <a:pt x="9" y="68"/>
                  </a:cubicBezTo>
                  <a:cubicBezTo>
                    <a:pt x="0" y="86"/>
                    <a:pt x="8" y="109"/>
                    <a:pt x="26" y="117"/>
                  </a:cubicBezTo>
                  <a:cubicBezTo>
                    <a:pt x="31" y="120"/>
                    <a:pt x="37" y="121"/>
                    <a:pt x="42" y="121"/>
                  </a:cubicBezTo>
                  <a:cubicBezTo>
                    <a:pt x="56" y="121"/>
                    <a:pt x="69" y="113"/>
                    <a:pt x="76" y="100"/>
                  </a:cubicBezTo>
                  <a:cubicBezTo>
                    <a:pt x="82" y="85"/>
                    <a:pt x="89" y="71"/>
                    <a:pt x="95" y="56"/>
                  </a:cubicBezTo>
                  <a:cubicBezTo>
                    <a:pt x="103" y="37"/>
                    <a:pt x="94" y="16"/>
                    <a:pt x="75" y="8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2419400" y="1460079"/>
              <a:ext cx="72561" cy="78413"/>
            </a:xfrm>
            <a:custGeom>
              <a:avLst/>
              <a:gdLst>
                <a:gd name="T0" fmla="*/ 12 w 112"/>
                <a:gd name="T1" fmla="*/ 115 h 120"/>
                <a:gd name="T2" fmla="*/ 25 w 112"/>
                <a:gd name="T3" fmla="*/ 120 h 120"/>
                <a:gd name="T4" fmla="*/ 43 w 112"/>
                <a:gd name="T5" fmla="*/ 111 h 120"/>
                <a:gd name="T6" fmla="*/ 103 w 112"/>
                <a:gd name="T7" fmla="*/ 40 h 120"/>
                <a:gd name="T8" fmla="*/ 102 w 112"/>
                <a:gd name="T9" fmla="*/ 9 h 120"/>
                <a:gd name="T10" fmla="*/ 71 w 112"/>
                <a:gd name="T11" fmla="*/ 9 h 120"/>
                <a:gd name="T12" fmla="*/ 7 w 112"/>
                <a:gd name="T13" fmla="*/ 84 h 120"/>
                <a:gd name="T14" fmla="*/ 12 w 112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20">
                  <a:moveTo>
                    <a:pt x="12" y="115"/>
                  </a:moveTo>
                  <a:cubicBezTo>
                    <a:pt x="16" y="118"/>
                    <a:pt x="20" y="120"/>
                    <a:pt x="25" y="120"/>
                  </a:cubicBezTo>
                  <a:cubicBezTo>
                    <a:pt x="32" y="120"/>
                    <a:pt x="38" y="117"/>
                    <a:pt x="43" y="111"/>
                  </a:cubicBezTo>
                  <a:cubicBezTo>
                    <a:pt x="61" y="86"/>
                    <a:pt x="82" y="62"/>
                    <a:pt x="103" y="40"/>
                  </a:cubicBezTo>
                  <a:cubicBezTo>
                    <a:pt x="112" y="31"/>
                    <a:pt x="111" y="17"/>
                    <a:pt x="102" y="9"/>
                  </a:cubicBezTo>
                  <a:cubicBezTo>
                    <a:pt x="94" y="0"/>
                    <a:pt x="79" y="0"/>
                    <a:pt x="71" y="9"/>
                  </a:cubicBezTo>
                  <a:cubicBezTo>
                    <a:pt x="48" y="33"/>
                    <a:pt x="27" y="58"/>
                    <a:pt x="7" y="84"/>
                  </a:cubicBezTo>
                  <a:cubicBezTo>
                    <a:pt x="0" y="94"/>
                    <a:pt x="2" y="108"/>
                    <a:pt x="12" y="11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2323432" y="1312616"/>
              <a:ext cx="1010003" cy="1011173"/>
            </a:xfrm>
            <a:custGeom>
              <a:avLst/>
              <a:gdLst>
                <a:gd name="T0" fmla="*/ 145 w 1564"/>
                <a:gd name="T1" fmla="*/ 367 h 1564"/>
                <a:gd name="T2" fmla="*/ 115 w 1564"/>
                <a:gd name="T3" fmla="*/ 374 h 1564"/>
                <a:gd name="T4" fmla="*/ 0 w 1564"/>
                <a:gd name="T5" fmla="*/ 782 h 1564"/>
                <a:gd name="T6" fmla="*/ 782 w 1564"/>
                <a:gd name="T7" fmla="*/ 1564 h 1564"/>
                <a:gd name="T8" fmla="*/ 1564 w 1564"/>
                <a:gd name="T9" fmla="*/ 782 h 1564"/>
                <a:gd name="T10" fmla="*/ 782 w 1564"/>
                <a:gd name="T11" fmla="*/ 0 h 1564"/>
                <a:gd name="T12" fmla="*/ 305 w 1564"/>
                <a:gd name="T13" fmla="*/ 163 h 1564"/>
                <a:gd name="T14" fmla="*/ 270 w 1564"/>
                <a:gd name="T15" fmla="*/ 191 h 1564"/>
                <a:gd name="T16" fmla="*/ 267 w 1564"/>
                <a:gd name="T17" fmla="*/ 223 h 1564"/>
                <a:gd name="T18" fmla="*/ 284 w 1564"/>
                <a:gd name="T19" fmla="*/ 230 h 1564"/>
                <a:gd name="T20" fmla="*/ 299 w 1564"/>
                <a:gd name="T21" fmla="*/ 225 h 1564"/>
                <a:gd name="T22" fmla="*/ 332 w 1564"/>
                <a:gd name="T23" fmla="*/ 198 h 1564"/>
                <a:gd name="T24" fmla="*/ 782 w 1564"/>
                <a:gd name="T25" fmla="*/ 45 h 1564"/>
                <a:gd name="T26" fmla="*/ 1520 w 1564"/>
                <a:gd name="T27" fmla="*/ 782 h 1564"/>
                <a:gd name="T28" fmla="*/ 782 w 1564"/>
                <a:gd name="T29" fmla="*/ 1520 h 1564"/>
                <a:gd name="T30" fmla="*/ 45 w 1564"/>
                <a:gd name="T31" fmla="*/ 782 h 1564"/>
                <a:gd name="T32" fmla="*/ 153 w 1564"/>
                <a:gd name="T33" fmla="*/ 398 h 1564"/>
                <a:gd name="T34" fmla="*/ 145 w 1564"/>
                <a:gd name="T35" fmla="*/ 367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4" h="1564">
                  <a:moveTo>
                    <a:pt x="145" y="367"/>
                  </a:moveTo>
                  <a:cubicBezTo>
                    <a:pt x="135" y="361"/>
                    <a:pt x="121" y="364"/>
                    <a:pt x="115" y="374"/>
                  </a:cubicBezTo>
                  <a:cubicBezTo>
                    <a:pt x="40" y="497"/>
                    <a:pt x="0" y="638"/>
                    <a:pt x="0" y="782"/>
                  </a:cubicBezTo>
                  <a:cubicBezTo>
                    <a:pt x="0" y="1213"/>
                    <a:pt x="351" y="1564"/>
                    <a:pt x="782" y="1564"/>
                  </a:cubicBezTo>
                  <a:cubicBezTo>
                    <a:pt x="1213" y="1564"/>
                    <a:pt x="1564" y="1213"/>
                    <a:pt x="1564" y="782"/>
                  </a:cubicBezTo>
                  <a:cubicBezTo>
                    <a:pt x="1564" y="351"/>
                    <a:pt x="1213" y="0"/>
                    <a:pt x="782" y="0"/>
                  </a:cubicBezTo>
                  <a:cubicBezTo>
                    <a:pt x="608" y="0"/>
                    <a:pt x="442" y="56"/>
                    <a:pt x="305" y="163"/>
                  </a:cubicBezTo>
                  <a:cubicBezTo>
                    <a:pt x="293" y="172"/>
                    <a:pt x="281" y="181"/>
                    <a:pt x="270" y="191"/>
                  </a:cubicBezTo>
                  <a:cubicBezTo>
                    <a:pt x="260" y="199"/>
                    <a:pt x="259" y="213"/>
                    <a:pt x="267" y="223"/>
                  </a:cubicBezTo>
                  <a:cubicBezTo>
                    <a:pt x="272" y="228"/>
                    <a:pt x="278" y="230"/>
                    <a:pt x="284" y="230"/>
                  </a:cubicBezTo>
                  <a:cubicBezTo>
                    <a:pt x="289" y="230"/>
                    <a:pt x="295" y="229"/>
                    <a:pt x="299" y="225"/>
                  </a:cubicBezTo>
                  <a:cubicBezTo>
                    <a:pt x="310" y="216"/>
                    <a:pt x="321" y="206"/>
                    <a:pt x="332" y="198"/>
                  </a:cubicBezTo>
                  <a:cubicBezTo>
                    <a:pt x="462" y="98"/>
                    <a:pt x="617" y="45"/>
                    <a:pt x="782" y="45"/>
                  </a:cubicBezTo>
                  <a:cubicBezTo>
                    <a:pt x="1189" y="45"/>
                    <a:pt x="1520" y="375"/>
                    <a:pt x="1520" y="782"/>
                  </a:cubicBezTo>
                  <a:cubicBezTo>
                    <a:pt x="1520" y="1189"/>
                    <a:pt x="1189" y="1520"/>
                    <a:pt x="782" y="1520"/>
                  </a:cubicBezTo>
                  <a:cubicBezTo>
                    <a:pt x="375" y="1520"/>
                    <a:pt x="45" y="1189"/>
                    <a:pt x="45" y="782"/>
                  </a:cubicBezTo>
                  <a:cubicBezTo>
                    <a:pt x="45" y="646"/>
                    <a:pt x="82" y="513"/>
                    <a:pt x="153" y="398"/>
                  </a:cubicBezTo>
                  <a:cubicBezTo>
                    <a:pt x="159" y="387"/>
                    <a:pt x="156" y="373"/>
                    <a:pt x="145" y="36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715495" y="1502211"/>
              <a:ext cx="266837" cy="591022"/>
            </a:xfrm>
            <a:custGeom>
              <a:avLst/>
              <a:gdLst>
                <a:gd name="T0" fmla="*/ 183 w 412"/>
                <a:gd name="T1" fmla="*/ 726 h 915"/>
                <a:gd name="T2" fmla="*/ 60 w 412"/>
                <a:gd name="T3" fmla="*/ 699 h 915"/>
                <a:gd name="T4" fmla="*/ 7 w 412"/>
                <a:gd name="T5" fmla="*/ 722 h 915"/>
                <a:gd name="T6" fmla="*/ 27 w 412"/>
                <a:gd name="T7" fmla="*/ 771 h 915"/>
                <a:gd name="T8" fmla="*/ 166 w 412"/>
                <a:gd name="T9" fmla="*/ 802 h 915"/>
                <a:gd name="T10" fmla="*/ 166 w 412"/>
                <a:gd name="T11" fmla="*/ 880 h 915"/>
                <a:gd name="T12" fmla="*/ 201 w 412"/>
                <a:gd name="T13" fmla="*/ 915 h 915"/>
                <a:gd name="T14" fmla="*/ 236 w 412"/>
                <a:gd name="T15" fmla="*/ 880 h 915"/>
                <a:gd name="T16" fmla="*/ 236 w 412"/>
                <a:gd name="T17" fmla="*/ 799 h 915"/>
                <a:gd name="T18" fmla="*/ 412 w 412"/>
                <a:gd name="T19" fmla="*/ 609 h 915"/>
                <a:gd name="T20" fmla="*/ 239 w 412"/>
                <a:gd name="T21" fmla="*/ 405 h 915"/>
                <a:gd name="T22" fmla="*/ 101 w 412"/>
                <a:gd name="T23" fmla="*/ 278 h 915"/>
                <a:gd name="T24" fmla="*/ 219 w 412"/>
                <a:gd name="T25" fmla="*/ 183 h 915"/>
                <a:gd name="T26" fmla="*/ 323 w 412"/>
                <a:gd name="T27" fmla="*/ 202 h 915"/>
                <a:gd name="T28" fmla="*/ 375 w 412"/>
                <a:gd name="T29" fmla="*/ 180 h 915"/>
                <a:gd name="T30" fmla="*/ 353 w 412"/>
                <a:gd name="T31" fmla="*/ 130 h 915"/>
                <a:gd name="T32" fmla="*/ 243 w 412"/>
                <a:gd name="T33" fmla="*/ 108 h 915"/>
                <a:gd name="T34" fmla="*/ 243 w 412"/>
                <a:gd name="T35" fmla="*/ 34 h 915"/>
                <a:gd name="T36" fmla="*/ 208 w 412"/>
                <a:gd name="T37" fmla="*/ 0 h 915"/>
                <a:gd name="T38" fmla="*/ 174 w 412"/>
                <a:gd name="T39" fmla="*/ 34 h 915"/>
                <a:gd name="T40" fmla="*/ 174 w 412"/>
                <a:gd name="T41" fmla="*/ 112 h 915"/>
                <a:gd name="T42" fmla="*/ 5 w 412"/>
                <a:gd name="T43" fmla="*/ 292 h 915"/>
                <a:gd name="T44" fmla="*/ 189 w 412"/>
                <a:gd name="T45" fmla="*/ 485 h 915"/>
                <a:gd name="T46" fmla="*/ 315 w 412"/>
                <a:gd name="T47" fmla="*/ 617 h 915"/>
                <a:gd name="T48" fmla="*/ 183 w 412"/>
                <a:gd name="T49" fmla="*/ 726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2" h="915">
                  <a:moveTo>
                    <a:pt x="183" y="726"/>
                  </a:moveTo>
                  <a:cubicBezTo>
                    <a:pt x="138" y="726"/>
                    <a:pt x="95" y="715"/>
                    <a:pt x="60" y="699"/>
                  </a:cubicBezTo>
                  <a:cubicBezTo>
                    <a:pt x="39" y="690"/>
                    <a:pt x="14" y="700"/>
                    <a:pt x="7" y="722"/>
                  </a:cubicBezTo>
                  <a:cubicBezTo>
                    <a:pt x="0" y="741"/>
                    <a:pt x="9" y="763"/>
                    <a:pt x="27" y="771"/>
                  </a:cubicBezTo>
                  <a:cubicBezTo>
                    <a:pt x="66" y="789"/>
                    <a:pt x="117" y="801"/>
                    <a:pt x="166" y="802"/>
                  </a:cubicBezTo>
                  <a:lnTo>
                    <a:pt x="166" y="880"/>
                  </a:lnTo>
                  <a:cubicBezTo>
                    <a:pt x="166" y="899"/>
                    <a:pt x="182" y="915"/>
                    <a:pt x="201" y="915"/>
                  </a:cubicBezTo>
                  <a:cubicBezTo>
                    <a:pt x="220" y="915"/>
                    <a:pt x="236" y="899"/>
                    <a:pt x="236" y="880"/>
                  </a:cubicBezTo>
                  <a:lnTo>
                    <a:pt x="236" y="799"/>
                  </a:lnTo>
                  <a:cubicBezTo>
                    <a:pt x="351" y="780"/>
                    <a:pt x="412" y="697"/>
                    <a:pt x="412" y="609"/>
                  </a:cubicBezTo>
                  <a:cubicBezTo>
                    <a:pt x="412" y="510"/>
                    <a:pt x="354" y="452"/>
                    <a:pt x="239" y="405"/>
                  </a:cubicBezTo>
                  <a:cubicBezTo>
                    <a:pt x="142" y="365"/>
                    <a:pt x="101" y="336"/>
                    <a:pt x="101" y="278"/>
                  </a:cubicBezTo>
                  <a:cubicBezTo>
                    <a:pt x="101" y="234"/>
                    <a:pt x="134" y="183"/>
                    <a:pt x="219" y="183"/>
                  </a:cubicBezTo>
                  <a:cubicBezTo>
                    <a:pt x="264" y="183"/>
                    <a:pt x="298" y="192"/>
                    <a:pt x="323" y="202"/>
                  </a:cubicBezTo>
                  <a:cubicBezTo>
                    <a:pt x="344" y="211"/>
                    <a:pt x="367" y="201"/>
                    <a:pt x="375" y="180"/>
                  </a:cubicBezTo>
                  <a:cubicBezTo>
                    <a:pt x="383" y="160"/>
                    <a:pt x="373" y="138"/>
                    <a:pt x="353" y="130"/>
                  </a:cubicBezTo>
                  <a:cubicBezTo>
                    <a:pt x="325" y="118"/>
                    <a:pt x="289" y="109"/>
                    <a:pt x="243" y="108"/>
                  </a:cubicBezTo>
                  <a:lnTo>
                    <a:pt x="243" y="34"/>
                  </a:lnTo>
                  <a:cubicBezTo>
                    <a:pt x="243" y="15"/>
                    <a:pt x="227" y="0"/>
                    <a:pt x="208" y="0"/>
                  </a:cubicBezTo>
                  <a:cubicBezTo>
                    <a:pt x="189" y="0"/>
                    <a:pt x="174" y="15"/>
                    <a:pt x="174" y="34"/>
                  </a:cubicBezTo>
                  <a:lnTo>
                    <a:pt x="174" y="112"/>
                  </a:lnTo>
                  <a:cubicBezTo>
                    <a:pt x="71" y="129"/>
                    <a:pt x="5" y="199"/>
                    <a:pt x="5" y="292"/>
                  </a:cubicBezTo>
                  <a:cubicBezTo>
                    <a:pt x="5" y="389"/>
                    <a:pt x="76" y="440"/>
                    <a:pt x="189" y="485"/>
                  </a:cubicBezTo>
                  <a:cubicBezTo>
                    <a:pt x="272" y="518"/>
                    <a:pt x="315" y="556"/>
                    <a:pt x="315" y="617"/>
                  </a:cubicBezTo>
                  <a:cubicBezTo>
                    <a:pt x="315" y="681"/>
                    <a:pt x="262" y="726"/>
                    <a:pt x="183" y="72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090448" y="5750813"/>
            <a:ext cx="464150" cy="468330"/>
            <a:chOff x="3247850" y="1077813"/>
            <a:chExt cx="352425" cy="355600"/>
          </a:xfrm>
          <a:solidFill>
            <a:schemeClr val="bg1"/>
          </a:solidFill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3301825" y="1134963"/>
              <a:ext cx="247650" cy="17780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112"/>
                </a:cxn>
                <a:cxn ang="0">
                  <a:pos x="156" y="112"/>
                </a:cxn>
                <a:cxn ang="0">
                  <a:pos x="156" y="112"/>
                </a:cxn>
                <a:cxn ang="0">
                  <a:pos x="156" y="0"/>
                </a:cxn>
                <a:cxn ang="0">
                  <a:pos x="15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0" y="112"/>
                </a:cxn>
              </a:cxnLst>
              <a:rect l="0" t="0" r="r" b="b"/>
              <a:pathLst>
                <a:path w="156" h="112">
                  <a:moveTo>
                    <a:pt x="0" y="112"/>
                  </a:moveTo>
                  <a:lnTo>
                    <a:pt x="0" y="11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3247850" y="1077813"/>
              <a:ext cx="352425" cy="355600"/>
            </a:xfrm>
            <a:custGeom>
              <a:avLst/>
              <a:gdLst/>
              <a:ahLst/>
              <a:cxnLst>
                <a:cxn ang="0">
                  <a:pos x="18" y="184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64" y="196"/>
                </a:cxn>
                <a:cxn ang="0">
                  <a:pos x="56" y="212"/>
                </a:cxn>
                <a:cxn ang="0">
                  <a:pos x="56" y="212"/>
                </a:cxn>
                <a:cxn ang="0">
                  <a:pos x="54" y="218"/>
                </a:cxn>
                <a:cxn ang="0">
                  <a:pos x="54" y="222"/>
                </a:cxn>
                <a:cxn ang="0">
                  <a:pos x="58" y="224"/>
                </a:cxn>
                <a:cxn ang="0">
                  <a:pos x="64" y="224"/>
                </a:cxn>
                <a:cxn ang="0">
                  <a:pos x="106" y="224"/>
                </a:cxn>
                <a:cxn ang="0">
                  <a:pos x="118" y="224"/>
                </a:cxn>
                <a:cxn ang="0">
                  <a:pos x="160" y="224"/>
                </a:cxn>
                <a:cxn ang="0">
                  <a:pos x="160" y="224"/>
                </a:cxn>
                <a:cxn ang="0">
                  <a:pos x="166" y="224"/>
                </a:cxn>
                <a:cxn ang="0">
                  <a:pos x="168" y="222"/>
                </a:cxn>
                <a:cxn ang="0">
                  <a:pos x="170" y="218"/>
                </a:cxn>
                <a:cxn ang="0">
                  <a:pos x="168" y="212"/>
                </a:cxn>
                <a:cxn ang="0">
                  <a:pos x="168" y="212"/>
                </a:cxn>
                <a:cxn ang="0">
                  <a:pos x="160" y="196"/>
                </a:cxn>
                <a:cxn ang="0">
                  <a:pos x="152" y="184"/>
                </a:cxn>
                <a:cxn ang="0">
                  <a:pos x="206" y="184"/>
                </a:cxn>
                <a:cxn ang="0">
                  <a:pos x="206" y="184"/>
                </a:cxn>
                <a:cxn ang="0">
                  <a:pos x="212" y="182"/>
                </a:cxn>
                <a:cxn ang="0">
                  <a:pos x="218" y="178"/>
                </a:cxn>
                <a:cxn ang="0">
                  <a:pos x="222" y="174"/>
                </a:cxn>
                <a:cxn ang="0">
                  <a:pos x="222" y="166"/>
                </a:cxn>
                <a:cxn ang="0">
                  <a:pos x="222" y="18"/>
                </a:cxn>
                <a:cxn ang="0">
                  <a:pos x="222" y="18"/>
                </a:cxn>
                <a:cxn ang="0">
                  <a:pos x="222" y="12"/>
                </a:cxn>
                <a:cxn ang="0">
                  <a:pos x="218" y="6"/>
                </a:cxn>
                <a:cxn ang="0">
                  <a:pos x="212" y="2"/>
                </a:cxn>
                <a:cxn ang="0">
                  <a:pos x="206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2" y="174"/>
                </a:cxn>
                <a:cxn ang="0">
                  <a:pos x="6" y="178"/>
                </a:cxn>
                <a:cxn ang="0">
                  <a:pos x="12" y="182"/>
                </a:cxn>
                <a:cxn ang="0">
                  <a:pos x="18" y="184"/>
                </a:cxn>
                <a:cxn ang="0">
                  <a:pos x="18" y="18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6" y="16"/>
                </a:cxn>
                <a:cxn ang="0">
                  <a:pos x="206" y="16"/>
                </a:cxn>
                <a:cxn ang="0">
                  <a:pos x="206" y="168"/>
                </a:cxn>
                <a:cxn ang="0">
                  <a:pos x="206" y="168"/>
                </a:cxn>
                <a:cxn ang="0">
                  <a:pos x="16" y="168"/>
                </a:cxn>
                <a:cxn ang="0">
                  <a:pos x="16" y="16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222" h="224">
                  <a:moveTo>
                    <a:pt x="18" y="184"/>
                  </a:moveTo>
                  <a:lnTo>
                    <a:pt x="72" y="184"/>
                  </a:lnTo>
                  <a:lnTo>
                    <a:pt x="72" y="184"/>
                  </a:lnTo>
                  <a:lnTo>
                    <a:pt x="64" y="19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4" y="218"/>
                  </a:lnTo>
                  <a:lnTo>
                    <a:pt x="54" y="222"/>
                  </a:lnTo>
                  <a:lnTo>
                    <a:pt x="58" y="224"/>
                  </a:lnTo>
                  <a:lnTo>
                    <a:pt x="64" y="224"/>
                  </a:lnTo>
                  <a:lnTo>
                    <a:pt x="106" y="224"/>
                  </a:lnTo>
                  <a:lnTo>
                    <a:pt x="118" y="224"/>
                  </a:lnTo>
                  <a:lnTo>
                    <a:pt x="160" y="224"/>
                  </a:lnTo>
                  <a:lnTo>
                    <a:pt x="160" y="224"/>
                  </a:lnTo>
                  <a:lnTo>
                    <a:pt x="166" y="224"/>
                  </a:lnTo>
                  <a:lnTo>
                    <a:pt x="168" y="222"/>
                  </a:lnTo>
                  <a:lnTo>
                    <a:pt x="170" y="218"/>
                  </a:lnTo>
                  <a:lnTo>
                    <a:pt x="168" y="212"/>
                  </a:lnTo>
                  <a:lnTo>
                    <a:pt x="168" y="212"/>
                  </a:lnTo>
                  <a:lnTo>
                    <a:pt x="160" y="196"/>
                  </a:lnTo>
                  <a:lnTo>
                    <a:pt x="152" y="184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12" y="182"/>
                  </a:lnTo>
                  <a:lnTo>
                    <a:pt x="218" y="178"/>
                  </a:lnTo>
                  <a:lnTo>
                    <a:pt x="222" y="174"/>
                  </a:lnTo>
                  <a:lnTo>
                    <a:pt x="222" y="166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8" y="6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6" y="178"/>
                  </a:lnTo>
                  <a:lnTo>
                    <a:pt x="12" y="182"/>
                  </a:lnTo>
                  <a:lnTo>
                    <a:pt x="18" y="184"/>
                  </a:lnTo>
                  <a:lnTo>
                    <a:pt x="18" y="184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6" y="168"/>
                  </a:lnTo>
                  <a:lnTo>
                    <a:pt x="20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270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도넛 75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도넛 76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도넛 77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74587" y="2339565"/>
            <a:ext cx="2771760" cy="1152128"/>
            <a:chOff x="947976" y="2420888"/>
            <a:chExt cx="2771760" cy="1152128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3049796"/>
              <a:ext cx="277176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운영난을 겪고 있는 공인중개사를   위한 무상오피스 솔루션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중개사 협업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1430818"/>
            <a:chOff x="9029866" y="2214206"/>
            <a:chExt cx="2682758" cy="1430818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906360"/>
              <a:ext cx="2682758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사회적 신뢰를 얻기 위한 투명한   거래 방식과 고 비용 저 효율 개선을 통한 경쟁력 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투명 거래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49179" y="4988411"/>
            <a:ext cx="2620874" cy="1387526"/>
            <a:chOff x="8290553" y="4406176"/>
            <a:chExt cx="2620874" cy="1387526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5055038"/>
              <a:ext cx="262087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 첨단 기술 적용 플랫폼 제공으로 공인중개사 와 안전한 비대면       전자계약을 지원 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시장 개선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684114" y="2119824"/>
            <a:ext cx="465538" cy="421390"/>
            <a:chOff x="4806776" y="1795363"/>
            <a:chExt cx="368300" cy="333375"/>
          </a:xfrm>
          <a:solidFill>
            <a:schemeClr val="bg1"/>
          </a:solidFill>
        </p:grpSpPr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4968701" y="2043013"/>
              <a:ext cx="152400" cy="28575"/>
            </a:xfrm>
            <a:custGeom>
              <a:avLst/>
              <a:gdLst/>
              <a:ahLst/>
              <a:cxnLst>
                <a:cxn ang="0">
                  <a:pos x="9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6"/>
                </a:cxn>
                <a:cxn ang="0">
                  <a:pos x="92" y="18"/>
                </a:cxn>
                <a:cxn ang="0">
                  <a:pos x="92" y="18"/>
                </a:cxn>
                <a:cxn ang="0">
                  <a:pos x="94" y="16"/>
                </a:cxn>
                <a:cxn ang="0">
                  <a:pos x="96" y="14"/>
                </a:cxn>
                <a:cxn ang="0">
                  <a:pos x="96" y="4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2" y="2"/>
                </a:cxn>
                <a:cxn ang="0">
                  <a:pos x="92" y="2"/>
                </a:cxn>
              </a:cxnLst>
              <a:rect l="0" t="0" r="r" b="b"/>
              <a:pathLst>
                <a:path w="96" h="18">
                  <a:moveTo>
                    <a:pt x="9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94" y="16"/>
                  </a:lnTo>
                  <a:lnTo>
                    <a:pt x="96" y="14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4806776" y="1795363"/>
              <a:ext cx="368300" cy="333375"/>
            </a:xfrm>
            <a:custGeom>
              <a:avLst/>
              <a:gdLst/>
              <a:ahLst/>
              <a:cxnLst>
                <a:cxn ang="0">
                  <a:pos x="50" y="146"/>
                </a:cxn>
                <a:cxn ang="0">
                  <a:pos x="68" y="162"/>
                </a:cxn>
                <a:cxn ang="0">
                  <a:pos x="68" y="162"/>
                </a:cxn>
                <a:cxn ang="0">
                  <a:pos x="68" y="208"/>
                </a:cxn>
                <a:cxn ang="0">
                  <a:pos x="228" y="210"/>
                </a:cxn>
                <a:cxn ang="0">
                  <a:pos x="232" y="208"/>
                </a:cxn>
                <a:cxn ang="0">
                  <a:pos x="232" y="162"/>
                </a:cxn>
                <a:cxn ang="0">
                  <a:pos x="232" y="134"/>
                </a:cxn>
                <a:cxn ang="0">
                  <a:pos x="232" y="56"/>
                </a:cxn>
                <a:cxn ang="0">
                  <a:pos x="182" y="4"/>
                </a:cxn>
                <a:cxn ang="0">
                  <a:pos x="178" y="2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60" y="54"/>
                </a:cxn>
                <a:cxn ang="0">
                  <a:pos x="40" y="70"/>
                </a:cxn>
                <a:cxn ang="0">
                  <a:pos x="28" y="94"/>
                </a:cxn>
                <a:cxn ang="0">
                  <a:pos x="28" y="112"/>
                </a:cxn>
                <a:cxn ang="0">
                  <a:pos x="4" y="166"/>
                </a:cxn>
                <a:cxn ang="0">
                  <a:pos x="0" y="172"/>
                </a:cxn>
                <a:cxn ang="0">
                  <a:pos x="4" y="180"/>
                </a:cxn>
                <a:cxn ang="0">
                  <a:pos x="14" y="182"/>
                </a:cxn>
                <a:cxn ang="0">
                  <a:pos x="84" y="16"/>
                </a:cxn>
                <a:cxn ang="0">
                  <a:pos x="170" y="16"/>
                </a:cxn>
                <a:cxn ang="0">
                  <a:pos x="170" y="64"/>
                </a:cxn>
                <a:cxn ang="0">
                  <a:pos x="216" y="66"/>
                </a:cxn>
                <a:cxn ang="0">
                  <a:pos x="216" y="194"/>
                </a:cxn>
                <a:cxn ang="0">
                  <a:pos x="84" y="156"/>
                </a:cxn>
                <a:cxn ang="0">
                  <a:pos x="106" y="148"/>
                </a:cxn>
                <a:cxn ang="0">
                  <a:pos x="194" y="134"/>
                </a:cxn>
                <a:cxn ang="0">
                  <a:pos x="198" y="132"/>
                </a:cxn>
                <a:cxn ang="0">
                  <a:pos x="196" y="120"/>
                </a:cxn>
                <a:cxn ang="0">
                  <a:pos x="130" y="118"/>
                </a:cxn>
                <a:cxn ang="0">
                  <a:pos x="132" y="94"/>
                </a:cxn>
                <a:cxn ang="0">
                  <a:pos x="196" y="94"/>
                </a:cxn>
                <a:cxn ang="0">
                  <a:pos x="198" y="82"/>
                </a:cxn>
                <a:cxn ang="0">
                  <a:pos x="126" y="78"/>
                </a:cxn>
                <a:cxn ang="0">
                  <a:pos x="108" y="60"/>
                </a:cxn>
                <a:cxn ang="0">
                  <a:pos x="84" y="52"/>
                </a:cxn>
                <a:cxn ang="0">
                  <a:pos x="80" y="70"/>
                </a:cxn>
                <a:cxn ang="0">
                  <a:pos x="92" y="72"/>
                </a:cxn>
                <a:cxn ang="0">
                  <a:pos x="108" y="84"/>
                </a:cxn>
                <a:cxn ang="0">
                  <a:pos x="114" y="104"/>
                </a:cxn>
                <a:cxn ang="0">
                  <a:pos x="110" y="116"/>
                </a:cxn>
                <a:cxn ang="0">
                  <a:pos x="98" y="132"/>
                </a:cxn>
                <a:cxn ang="0">
                  <a:pos x="80" y="138"/>
                </a:cxn>
                <a:cxn ang="0">
                  <a:pos x="66" y="134"/>
                </a:cxn>
                <a:cxn ang="0">
                  <a:pos x="52" y="122"/>
                </a:cxn>
                <a:cxn ang="0">
                  <a:pos x="46" y="104"/>
                </a:cxn>
                <a:cxn ang="0">
                  <a:pos x="48" y="90"/>
                </a:cxn>
                <a:cxn ang="0">
                  <a:pos x="60" y="76"/>
                </a:cxn>
                <a:cxn ang="0">
                  <a:pos x="80" y="70"/>
                </a:cxn>
              </a:cxnLst>
              <a:rect l="0" t="0" r="r" b="b"/>
              <a:pathLst>
                <a:path w="232" h="210">
                  <a:moveTo>
                    <a:pt x="18" y="180"/>
                  </a:moveTo>
                  <a:lnTo>
                    <a:pt x="50" y="146"/>
                  </a:lnTo>
                  <a:lnTo>
                    <a:pt x="50" y="146"/>
                  </a:lnTo>
                  <a:lnTo>
                    <a:pt x="58" y="152"/>
                  </a:lnTo>
                  <a:lnTo>
                    <a:pt x="68" y="154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68" y="206"/>
                  </a:lnTo>
                  <a:lnTo>
                    <a:pt x="68" y="206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228" y="210"/>
                  </a:lnTo>
                  <a:lnTo>
                    <a:pt x="228" y="210"/>
                  </a:lnTo>
                  <a:lnTo>
                    <a:pt x="230" y="210"/>
                  </a:lnTo>
                  <a:lnTo>
                    <a:pt x="232" y="208"/>
                  </a:lnTo>
                  <a:lnTo>
                    <a:pt x="232" y="208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62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134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232" y="54"/>
                  </a:lnTo>
                  <a:lnTo>
                    <a:pt x="230" y="52"/>
                  </a:lnTo>
                  <a:lnTo>
                    <a:pt x="182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4"/>
                  </a:lnTo>
                  <a:lnTo>
                    <a:pt x="52" y="58"/>
                  </a:lnTo>
                  <a:lnTo>
                    <a:pt x="46" y="64"/>
                  </a:lnTo>
                  <a:lnTo>
                    <a:pt x="40" y="70"/>
                  </a:lnTo>
                  <a:lnTo>
                    <a:pt x="34" y="78"/>
                  </a:lnTo>
                  <a:lnTo>
                    <a:pt x="30" y="86"/>
                  </a:lnTo>
                  <a:lnTo>
                    <a:pt x="28" y="9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12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4" y="166"/>
                  </a:lnTo>
                  <a:lnTo>
                    <a:pt x="4" y="166"/>
                  </a:lnTo>
                  <a:lnTo>
                    <a:pt x="2" y="168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4" y="180"/>
                  </a:lnTo>
                  <a:lnTo>
                    <a:pt x="4" y="180"/>
                  </a:lnTo>
                  <a:lnTo>
                    <a:pt x="6" y="182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80"/>
                  </a:lnTo>
                  <a:close/>
                  <a:moveTo>
                    <a:pt x="84" y="16"/>
                  </a:moveTo>
                  <a:lnTo>
                    <a:pt x="84" y="16"/>
                  </a:lnTo>
                  <a:lnTo>
                    <a:pt x="170" y="16"/>
                  </a:lnTo>
                  <a:lnTo>
                    <a:pt x="170" y="16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70" y="64"/>
                  </a:lnTo>
                  <a:lnTo>
                    <a:pt x="172" y="64"/>
                  </a:lnTo>
                  <a:lnTo>
                    <a:pt x="172" y="64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6" y="154"/>
                  </a:lnTo>
                  <a:lnTo>
                    <a:pt x="106" y="148"/>
                  </a:lnTo>
                  <a:lnTo>
                    <a:pt x="116" y="142"/>
                  </a:lnTo>
                  <a:lnTo>
                    <a:pt x="122" y="134"/>
                  </a:lnTo>
                  <a:lnTo>
                    <a:pt x="194" y="134"/>
                  </a:lnTo>
                  <a:lnTo>
                    <a:pt x="194" y="134"/>
                  </a:lnTo>
                  <a:lnTo>
                    <a:pt x="196" y="134"/>
                  </a:lnTo>
                  <a:lnTo>
                    <a:pt x="198" y="132"/>
                  </a:lnTo>
                  <a:lnTo>
                    <a:pt x="198" y="122"/>
                  </a:lnTo>
                  <a:lnTo>
                    <a:pt x="198" y="122"/>
                  </a:lnTo>
                  <a:lnTo>
                    <a:pt x="196" y="120"/>
                  </a:lnTo>
                  <a:lnTo>
                    <a:pt x="194" y="118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32" y="94"/>
                  </a:lnTo>
                  <a:lnTo>
                    <a:pt x="194" y="94"/>
                  </a:lnTo>
                  <a:lnTo>
                    <a:pt x="194" y="94"/>
                  </a:lnTo>
                  <a:lnTo>
                    <a:pt x="196" y="94"/>
                  </a:lnTo>
                  <a:lnTo>
                    <a:pt x="198" y="92"/>
                  </a:lnTo>
                  <a:lnTo>
                    <a:pt x="198" y="82"/>
                  </a:lnTo>
                  <a:lnTo>
                    <a:pt x="198" y="82"/>
                  </a:lnTo>
                  <a:lnTo>
                    <a:pt x="198" y="80"/>
                  </a:lnTo>
                  <a:lnTo>
                    <a:pt x="194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18" y="68"/>
                  </a:lnTo>
                  <a:lnTo>
                    <a:pt x="108" y="60"/>
                  </a:lnTo>
                  <a:lnTo>
                    <a:pt x="98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4" y="16"/>
                  </a:lnTo>
                  <a:lnTo>
                    <a:pt x="84" y="16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86" y="70"/>
                  </a:lnTo>
                  <a:lnTo>
                    <a:pt x="92" y="72"/>
                  </a:lnTo>
                  <a:lnTo>
                    <a:pt x="98" y="76"/>
                  </a:lnTo>
                  <a:lnTo>
                    <a:pt x="104" y="80"/>
                  </a:lnTo>
                  <a:lnTo>
                    <a:pt x="108" y="84"/>
                  </a:lnTo>
                  <a:lnTo>
                    <a:pt x="110" y="90"/>
                  </a:lnTo>
                  <a:lnTo>
                    <a:pt x="112" y="96"/>
                  </a:lnTo>
                  <a:lnTo>
                    <a:pt x="114" y="104"/>
                  </a:lnTo>
                  <a:lnTo>
                    <a:pt x="114" y="104"/>
                  </a:lnTo>
                  <a:lnTo>
                    <a:pt x="112" y="110"/>
                  </a:lnTo>
                  <a:lnTo>
                    <a:pt x="110" y="116"/>
                  </a:lnTo>
                  <a:lnTo>
                    <a:pt x="108" y="122"/>
                  </a:lnTo>
                  <a:lnTo>
                    <a:pt x="104" y="128"/>
                  </a:lnTo>
                  <a:lnTo>
                    <a:pt x="98" y="132"/>
                  </a:lnTo>
                  <a:lnTo>
                    <a:pt x="92" y="134"/>
                  </a:lnTo>
                  <a:lnTo>
                    <a:pt x="86" y="136"/>
                  </a:lnTo>
                  <a:lnTo>
                    <a:pt x="80" y="138"/>
                  </a:lnTo>
                  <a:lnTo>
                    <a:pt x="80" y="138"/>
                  </a:lnTo>
                  <a:lnTo>
                    <a:pt x="72" y="136"/>
                  </a:lnTo>
                  <a:lnTo>
                    <a:pt x="66" y="134"/>
                  </a:lnTo>
                  <a:lnTo>
                    <a:pt x="60" y="132"/>
                  </a:lnTo>
                  <a:lnTo>
                    <a:pt x="56" y="128"/>
                  </a:lnTo>
                  <a:lnTo>
                    <a:pt x="52" y="122"/>
                  </a:lnTo>
                  <a:lnTo>
                    <a:pt x="48" y="116"/>
                  </a:lnTo>
                  <a:lnTo>
                    <a:pt x="46" y="110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96"/>
                  </a:lnTo>
                  <a:lnTo>
                    <a:pt x="48" y="90"/>
                  </a:lnTo>
                  <a:lnTo>
                    <a:pt x="52" y="84"/>
                  </a:lnTo>
                  <a:lnTo>
                    <a:pt x="56" y="80"/>
                  </a:lnTo>
                  <a:lnTo>
                    <a:pt x="60" y="76"/>
                  </a:lnTo>
                  <a:lnTo>
                    <a:pt x="66" y="72"/>
                  </a:lnTo>
                  <a:lnTo>
                    <a:pt x="72" y="70"/>
                  </a:lnTo>
                  <a:lnTo>
                    <a:pt x="80" y="70"/>
                  </a:lnTo>
                  <a:lnTo>
                    <a:pt x="80" y="7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781444" y="5798462"/>
            <a:ext cx="525005" cy="435771"/>
            <a:chOff x="7820514" y="5720972"/>
            <a:chExt cx="613544" cy="509261"/>
          </a:xfrm>
          <a:solidFill>
            <a:schemeClr val="bg1"/>
          </a:solidFill>
        </p:grpSpPr>
        <p:sp>
          <p:nvSpPr>
            <p:cNvPr id="33" name="Oval 452"/>
            <p:cNvSpPr>
              <a:spLocks noChangeArrowheads="1"/>
            </p:cNvSpPr>
            <p:nvPr/>
          </p:nvSpPr>
          <p:spPr bwMode="auto">
            <a:xfrm>
              <a:off x="8004779" y="5934598"/>
              <a:ext cx="64797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Oval 453"/>
            <p:cNvSpPr>
              <a:spLocks noChangeArrowheads="1"/>
            </p:cNvSpPr>
            <p:nvPr/>
          </p:nvSpPr>
          <p:spPr bwMode="auto">
            <a:xfrm>
              <a:off x="8198157" y="5934598"/>
              <a:ext cx="65809" cy="647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454"/>
            <p:cNvSpPr>
              <a:spLocks/>
            </p:cNvSpPr>
            <p:nvPr/>
          </p:nvSpPr>
          <p:spPr bwMode="auto">
            <a:xfrm>
              <a:off x="8118174" y="5907262"/>
              <a:ext cx="20249" cy="124531"/>
            </a:xfrm>
            <a:custGeom>
              <a:avLst/>
              <a:gdLst>
                <a:gd name="T0" fmla="*/ 14 w 28"/>
                <a:gd name="T1" fmla="*/ 175 h 175"/>
                <a:gd name="T2" fmla="*/ 0 w 28"/>
                <a:gd name="T3" fmla="*/ 161 h 175"/>
                <a:gd name="T4" fmla="*/ 0 w 28"/>
                <a:gd name="T5" fmla="*/ 14 h 175"/>
                <a:gd name="T6" fmla="*/ 14 w 28"/>
                <a:gd name="T7" fmla="*/ 0 h 175"/>
                <a:gd name="T8" fmla="*/ 28 w 28"/>
                <a:gd name="T9" fmla="*/ 14 h 175"/>
                <a:gd name="T10" fmla="*/ 28 w 28"/>
                <a:gd name="T11" fmla="*/ 161 h 175"/>
                <a:gd name="T12" fmla="*/ 14 w 28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75">
                  <a:moveTo>
                    <a:pt x="14" y="175"/>
                  </a:moveTo>
                  <a:cubicBezTo>
                    <a:pt x="6" y="175"/>
                    <a:pt x="0" y="168"/>
                    <a:pt x="0" y="1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68"/>
                    <a:pt x="22" y="175"/>
                    <a:pt x="14" y="17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455"/>
            <p:cNvSpPr>
              <a:spLocks/>
            </p:cNvSpPr>
            <p:nvPr/>
          </p:nvSpPr>
          <p:spPr bwMode="auto">
            <a:xfrm>
              <a:off x="7931883" y="6073304"/>
              <a:ext cx="200465" cy="132630"/>
            </a:xfrm>
            <a:custGeom>
              <a:avLst/>
              <a:gdLst>
                <a:gd name="T0" fmla="*/ 268 w 282"/>
                <a:gd name="T1" fmla="*/ 187 h 187"/>
                <a:gd name="T2" fmla="*/ 14 w 282"/>
                <a:gd name="T3" fmla="*/ 187 h 187"/>
                <a:gd name="T4" fmla="*/ 0 w 282"/>
                <a:gd name="T5" fmla="*/ 173 h 187"/>
                <a:gd name="T6" fmla="*/ 0 w 282"/>
                <a:gd name="T7" fmla="*/ 14 h 187"/>
                <a:gd name="T8" fmla="*/ 14 w 282"/>
                <a:gd name="T9" fmla="*/ 0 h 187"/>
                <a:gd name="T10" fmla="*/ 28 w 282"/>
                <a:gd name="T11" fmla="*/ 14 h 187"/>
                <a:gd name="T12" fmla="*/ 28 w 282"/>
                <a:gd name="T13" fmla="*/ 159 h 187"/>
                <a:gd name="T14" fmla="*/ 268 w 282"/>
                <a:gd name="T15" fmla="*/ 159 h 187"/>
                <a:gd name="T16" fmla="*/ 282 w 282"/>
                <a:gd name="T17" fmla="*/ 173 h 187"/>
                <a:gd name="T18" fmla="*/ 268 w 282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187">
                  <a:moveTo>
                    <a:pt x="268" y="187"/>
                  </a:moveTo>
                  <a:cubicBezTo>
                    <a:pt x="14" y="187"/>
                    <a:pt x="14" y="187"/>
                    <a:pt x="14" y="187"/>
                  </a:cubicBezTo>
                  <a:cubicBezTo>
                    <a:pt x="6" y="187"/>
                    <a:pt x="0" y="181"/>
                    <a:pt x="0" y="17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68" y="159"/>
                    <a:pt x="268" y="159"/>
                    <a:pt x="268" y="159"/>
                  </a:cubicBezTo>
                  <a:cubicBezTo>
                    <a:pt x="276" y="159"/>
                    <a:pt x="282" y="165"/>
                    <a:pt x="282" y="173"/>
                  </a:cubicBezTo>
                  <a:cubicBezTo>
                    <a:pt x="282" y="181"/>
                    <a:pt x="276" y="187"/>
                    <a:pt x="268" y="18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456"/>
            <p:cNvSpPr>
              <a:spLocks/>
            </p:cNvSpPr>
            <p:nvPr/>
          </p:nvSpPr>
          <p:spPr bwMode="auto">
            <a:xfrm>
              <a:off x="8077676" y="6167461"/>
              <a:ext cx="103270" cy="62772"/>
            </a:xfrm>
            <a:custGeom>
              <a:avLst/>
              <a:gdLst>
                <a:gd name="T0" fmla="*/ 145 w 145"/>
                <a:gd name="T1" fmla="*/ 44 h 88"/>
                <a:gd name="T2" fmla="*/ 104 w 145"/>
                <a:gd name="T3" fmla="*/ 88 h 88"/>
                <a:gd name="T4" fmla="*/ 41 w 145"/>
                <a:gd name="T5" fmla="*/ 88 h 88"/>
                <a:gd name="T6" fmla="*/ 0 w 145"/>
                <a:gd name="T7" fmla="*/ 44 h 88"/>
                <a:gd name="T8" fmla="*/ 0 w 145"/>
                <a:gd name="T9" fmla="*/ 44 h 88"/>
                <a:gd name="T10" fmla="*/ 41 w 145"/>
                <a:gd name="T11" fmla="*/ 0 h 88"/>
                <a:gd name="T12" fmla="*/ 104 w 145"/>
                <a:gd name="T13" fmla="*/ 0 h 88"/>
                <a:gd name="T14" fmla="*/ 145 w 145"/>
                <a:gd name="T1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88">
                  <a:moveTo>
                    <a:pt x="145" y="44"/>
                  </a:moveTo>
                  <a:cubicBezTo>
                    <a:pt x="145" y="69"/>
                    <a:pt x="127" y="88"/>
                    <a:pt x="104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18" y="88"/>
                    <a:pt x="0" y="6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8" y="0"/>
                    <a:pt x="4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7" y="0"/>
                    <a:pt x="145" y="20"/>
                    <a:pt x="145" y="4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466"/>
            <p:cNvSpPr>
              <a:spLocks noEditPoints="1"/>
            </p:cNvSpPr>
            <p:nvPr/>
          </p:nvSpPr>
          <p:spPr bwMode="auto">
            <a:xfrm>
              <a:off x="7820514" y="5847528"/>
              <a:ext cx="130606" cy="242988"/>
            </a:xfrm>
            <a:custGeom>
              <a:avLst/>
              <a:gdLst>
                <a:gd name="T0" fmla="*/ 170 w 184"/>
                <a:gd name="T1" fmla="*/ 340 h 340"/>
                <a:gd name="T2" fmla="*/ 118 w 184"/>
                <a:gd name="T3" fmla="*/ 340 h 340"/>
                <a:gd name="T4" fmla="*/ 0 w 184"/>
                <a:gd name="T5" fmla="*/ 222 h 340"/>
                <a:gd name="T6" fmla="*/ 0 w 184"/>
                <a:gd name="T7" fmla="*/ 118 h 340"/>
                <a:gd name="T8" fmla="*/ 118 w 184"/>
                <a:gd name="T9" fmla="*/ 0 h 340"/>
                <a:gd name="T10" fmla="*/ 170 w 184"/>
                <a:gd name="T11" fmla="*/ 0 h 340"/>
                <a:gd name="T12" fmla="*/ 184 w 184"/>
                <a:gd name="T13" fmla="*/ 14 h 340"/>
                <a:gd name="T14" fmla="*/ 184 w 184"/>
                <a:gd name="T15" fmla="*/ 326 h 340"/>
                <a:gd name="T16" fmla="*/ 170 w 184"/>
                <a:gd name="T17" fmla="*/ 340 h 340"/>
                <a:gd name="T18" fmla="*/ 118 w 184"/>
                <a:gd name="T19" fmla="*/ 28 h 340"/>
                <a:gd name="T20" fmla="*/ 28 w 184"/>
                <a:gd name="T21" fmla="*/ 118 h 340"/>
                <a:gd name="T22" fmla="*/ 28 w 184"/>
                <a:gd name="T23" fmla="*/ 222 h 340"/>
                <a:gd name="T24" fmla="*/ 118 w 184"/>
                <a:gd name="T25" fmla="*/ 312 h 340"/>
                <a:gd name="T26" fmla="*/ 156 w 184"/>
                <a:gd name="T27" fmla="*/ 312 h 340"/>
                <a:gd name="T28" fmla="*/ 156 w 184"/>
                <a:gd name="T29" fmla="*/ 28 h 340"/>
                <a:gd name="T30" fmla="*/ 118 w 184"/>
                <a:gd name="T31" fmla="*/ 2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170" y="340"/>
                  </a:moveTo>
                  <a:cubicBezTo>
                    <a:pt x="118" y="340"/>
                    <a:pt x="118" y="340"/>
                    <a:pt x="118" y="340"/>
                  </a:cubicBezTo>
                  <a:cubicBezTo>
                    <a:pt x="52" y="340"/>
                    <a:pt x="0" y="288"/>
                    <a:pt x="0" y="22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8" y="0"/>
                    <a:pt x="184" y="6"/>
                    <a:pt x="184" y="14"/>
                  </a:cubicBezTo>
                  <a:cubicBezTo>
                    <a:pt x="184" y="326"/>
                    <a:pt x="184" y="326"/>
                    <a:pt x="184" y="326"/>
                  </a:cubicBezTo>
                  <a:cubicBezTo>
                    <a:pt x="184" y="334"/>
                    <a:pt x="178" y="340"/>
                    <a:pt x="170" y="340"/>
                  </a:cubicBezTo>
                  <a:close/>
                  <a:moveTo>
                    <a:pt x="118" y="28"/>
                  </a:moveTo>
                  <a:cubicBezTo>
                    <a:pt x="68" y="28"/>
                    <a:pt x="28" y="68"/>
                    <a:pt x="28" y="118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72"/>
                    <a:pt x="68" y="312"/>
                    <a:pt x="118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6" y="28"/>
                    <a:pt x="156" y="28"/>
                    <a:pt x="156" y="28"/>
                  </a:cubicBezTo>
                  <a:lnTo>
                    <a:pt x="118" y="2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Freeform 467"/>
            <p:cNvSpPr>
              <a:spLocks noEditPoints="1"/>
            </p:cNvSpPr>
            <p:nvPr/>
          </p:nvSpPr>
          <p:spPr bwMode="auto">
            <a:xfrm>
              <a:off x="8303452" y="5847528"/>
              <a:ext cx="130606" cy="242988"/>
            </a:xfrm>
            <a:custGeom>
              <a:avLst/>
              <a:gdLst>
                <a:gd name="T0" fmla="*/ 66 w 184"/>
                <a:gd name="T1" fmla="*/ 340 h 340"/>
                <a:gd name="T2" fmla="*/ 14 w 184"/>
                <a:gd name="T3" fmla="*/ 340 h 340"/>
                <a:gd name="T4" fmla="*/ 0 w 184"/>
                <a:gd name="T5" fmla="*/ 326 h 340"/>
                <a:gd name="T6" fmla="*/ 0 w 184"/>
                <a:gd name="T7" fmla="*/ 14 h 340"/>
                <a:gd name="T8" fmla="*/ 14 w 184"/>
                <a:gd name="T9" fmla="*/ 0 h 340"/>
                <a:gd name="T10" fmla="*/ 66 w 184"/>
                <a:gd name="T11" fmla="*/ 0 h 340"/>
                <a:gd name="T12" fmla="*/ 184 w 184"/>
                <a:gd name="T13" fmla="*/ 118 h 340"/>
                <a:gd name="T14" fmla="*/ 184 w 184"/>
                <a:gd name="T15" fmla="*/ 222 h 340"/>
                <a:gd name="T16" fmla="*/ 66 w 184"/>
                <a:gd name="T17" fmla="*/ 340 h 340"/>
                <a:gd name="T18" fmla="*/ 28 w 184"/>
                <a:gd name="T19" fmla="*/ 312 h 340"/>
                <a:gd name="T20" fmla="*/ 66 w 184"/>
                <a:gd name="T21" fmla="*/ 312 h 340"/>
                <a:gd name="T22" fmla="*/ 156 w 184"/>
                <a:gd name="T23" fmla="*/ 222 h 340"/>
                <a:gd name="T24" fmla="*/ 156 w 184"/>
                <a:gd name="T25" fmla="*/ 118 h 340"/>
                <a:gd name="T26" fmla="*/ 66 w 184"/>
                <a:gd name="T27" fmla="*/ 28 h 340"/>
                <a:gd name="T28" fmla="*/ 28 w 184"/>
                <a:gd name="T29" fmla="*/ 28 h 340"/>
                <a:gd name="T30" fmla="*/ 28 w 184"/>
                <a:gd name="T31" fmla="*/ 31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340">
                  <a:moveTo>
                    <a:pt x="66" y="340"/>
                  </a:moveTo>
                  <a:cubicBezTo>
                    <a:pt x="14" y="340"/>
                    <a:pt x="14" y="340"/>
                    <a:pt x="14" y="340"/>
                  </a:cubicBezTo>
                  <a:cubicBezTo>
                    <a:pt x="6" y="340"/>
                    <a:pt x="0" y="334"/>
                    <a:pt x="0" y="32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31" y="0"/>
                    <a:pt x="184" y="53"/>
                    <a:pt x="184" y="118"/>
                  </a:cubicBezTo>
                  <a:cubicBezTo>
                    <a:pt x="184" y="222"/>
                    <a:pt x="184" y="222"/>
                    <a:pt x="184" y="222"/>
                  </a:cubicBezTo>
                  <a:cubicBezTo>
                    <a:pt x="184" y="288"/>
                    <a:pt x="132" y="340"/>
                    <a:pt x="66" y="340"/>
                  </a:cubicBezTo>
                  <a:close/>
                  <a:moveTo>
                    <a:pt x="28" y="312"/>
                  </a:moveTo>
                  <a:cubicBezTo>
                    <a:pt x="66" y="312"/>
                    <a:pt x="66" y="312"/>
                    <a:pt x="66" y="312"/>
                  </a:cubicBezTo>
                  <a:cubicBezTo>
                    <a:pt x="116" y="312"/>
                    <a:pt x="156" y="272"/>
                    <a:pt x="156" y="222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68"/>
                    <a:pt x="116" y="28"/>
                    <a:pt x="6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3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Freeform 468"/>
            <p:cNvSpPr>
              <a:spLocks/>
            </p:cNvSpPr>
            <p:nvPr/>
          </p:nvSpPr>
          <p:spPr bwMode="auto">
            <a:xfrm>
              <a:off x="7931883" y="5720972"/>
              <a:ext cx="391818" cy="146805"/>
            </a:xfrm>
            <a:custGeom>
              <a:avLst/>
              <a:gdLst>
                <a:gd name="T0" fmla="*/ 536 w 550"/>
                <a:gd name="T1" fmla="*/ 206 h 206"/>
                <a:gd name="T2" fmla="*/ 522 w 550"/>
                <a:gd name="T3" fmla="*/ 193 h 206"/>
                <a:gd name="T4" fmla="*/ 271 w 550"/>
                <a:gd name="T5" fmla="*/ 28 h 206"/>
                <a:gd name="T6" fmla="*/ 28 w 550"/>
                <a:gd name="T7" fmla="*/ 192 h 206"/>
                <a:gd name="T8" fmla="*/ 14 w 550"/>
                <a:gd name="T9" fmla="*/ 206 h 206"/>
                <a:gd name="T10" fmla="*/ 14 w 550"/>
                <a:gd name="T11" fmla="*/ 206 h 206"/>
                <a:gd name="T12" fmla="*/ 0 w 550"/>
                <a:gd name="T13" fmla="*/ 192 h 206"/>
                <a:gd name="T14" fmla="*/ 35 w 550"/>
                <a:gd name="T15" fmla="*/ 95 h 206"/>
                <a:gd name="T16" fmla="*/ 271 w 550"/>
                <a:gd name="T17" fmla="*/ 0 h 206"/>
                <a:gd name="T18" fmla="*/ 511 w 550"/>
                <a:gd name="T19" fmla="*/ 94 h 206"/>
                <a:gd name="T20" fmla="*/ 550 w 550"/>
                <a:gd name="T21" fmla="*/ 191 h 206"/>
                <a:gd name="T22" fmla="*/ 537 w 550"/>
                <a:gd name="T23" fmla="*/ 206 h 206"/>
                <a:gd name="T24" fmla="*/ 536 w 550"/>
                <a:gd name="T2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206">
                  <a:moveTo>
                    <a:pt x="536" y="206"/>
                  </a:moveTo>
                  <a:cubicBezTo>
                    <a:pt x="529" y="206"/>
                    <a:pt x="522" y="200"/>
                    <a:pt x="522" y="193"/>
                  </a:cubicBezTo>
                  <a:cubicBezTo>
                    <a:pt x="522" y="186"/>
                    <a:pt x="510" y="28"/>
                    <a:pt x="271" y="28"/>
                  </a:cubicBezTo>
                  <a:cubicBezTo>
                    <a:pt x="32" y="28"/>
                    <a:pt x="28" y="185"/>
                    <a:pt x="28" y="192"/>
                  </a:cubicBezTo>
                  <a:cubicBezTo>
                    <a:pt x="28" y="200"/>
                    <a:pt x="22" y="206"/>
                    <a:pt x="14" y="206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6" y="206"/>
                    <a:pt x="0" y="200"/>
                    <a:pt x="0" y="192"/>
                  </a:cubicBezTo>
                  <a:cubicBezTo>
                    <a:pt x="0" y="190"/>
                    <a:pt x="0" y="142"/>
                    <a:pt x="35" y="95"/>
                  </a:cubicBezTo>
                  <a:cubicBezTo>
                    <a:pt x="66" y="52"/>
                    <a:pt x="132" y="0"/>
                    <a:pt x="271" y="0"/>
                  </a:cubicBezTo>
                  <a:cubicBezTo>
                    <a:pt x="409" y="0"/>
                    <a:pt x="477" y="51"/>
                    <a:pt x="511" y="94"/>
                  </a:cubicBezTo>
                  <a:cubicBezTo>
                    <a:pt x="547" y="142"/>
                    <a:pt x="550" y="189"/>
                    <a:pt x="550" y="191"/>
                  </a:cubicBezTo>
                  <a:cubicBezTo>
                    <a:pt x="550" y="199"/>
                    <a:pt x="544" y="206"/>
                    <a:pt x="537" y="206"/>
                  </a:cubicBezTo>
                  <a:cubicBezTo>
                    <a:pt x="536" y="206"/>
                    <a:pt x="536" y="206"/>
                    <a:pt x="536" y="20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69"/>
            <p:cNvSpPr>
              <a:spLocks/>
            </p:cNvSpPr>
            <p:nvPr/>
          </p:nvSpPr>
          <p:spPr bwMode="auto">
            <a:xfrm>
              <a:off x="8064514" y="6057105"/>
              <a:ext cx="122507" cy="40498"/>
            </a:xfrm>
            <a:custGeom>
              <a:avLst/>
              <a:gdLst>
                <a:gd name="T0" fmla="*/ 85 w 172"/>
                <a:gd name="T1" fmla="*/ 58 h 58"/>
                <a:gd name="T2" fmla="*/ 13 w 172"/>
                <a:gd name="T3" fmla="*/ 33 h 58"/>
                <a:gd name="T4" fmla="*/ 3 w 172"/>
                <a:gd name="T5" fmla="*/ 0 h 58"/>
                <a:gd name="T6" fmla="*/ 31 w 172"/>
                <a:gd name="T7" fmla="*/ 5 h 58"/>
                <a:gd name="T8" fmla="*/ 31 w 172"/>
                <a:gd name="T9" fmla="*/ 5 h 58"/>
                <a:gd name="T10" fmla="*/ 35 w 172"/>
                <a:gd name="T11" fmla="*/ 16 h 58"/>
                <a:gd name="T12" fmla="*/ 85 w 172"/>
                <a:gd name="T13" fmla="*/ 30 h 58"/>
                <a:gd name="T14" fmla="*/ 144 w 172"/>
                <a:gd name="T15" fmla="*/ 3 h 58"/>
                <a:gd name="T16" fmla="*/ 158 w 172"/>
                <a:gd name="T17" fmla="*/ 3 h 58"/>
                <a:gd name="T18" fmla="*/ 172 w 172"/>
                <a:gd name="T19" fmla="*/ 2 h 58"/>
                <a:gd name="T20" fmla="*/ 159 w 172"/>
                <a:gd name="T21" fmla="*/ 34 h 58"/>
                <a:gd name="T22" fmla="*/ 85 w 172"/>
                <a:gd name="T2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58">
                  <a:moveTo>
                    <a:pt x="85" y="58"/>
                  </a:moveTo>
                  <a:cubicBezTo>
                    <a:pt x="50" y="58"/>
                    <a:pt x="26" y="49"/>
                    <a:pt x="13" y="33"/>
                  </a:cubicBezTo>
                  <a:cubicBezTo>
                    <a:pt x="0" y="18"/>
                    <a:pt x="3" y="2"/>
                    <a:pt x="3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11"/>
                    <a:pt x="35" y="16"/>
                  </a:cubicBezTo>
                  <a:cubicBezTo>
                    <a:pt x="39" y="21"/>
                    <a:pt x="52" y="30"/>
                    <a:pt x="85" y="30"/>
                  </a:cubicBezTo>
                  <a:cubicBezTo>
                    <a:pt x="131" y="30"/>
                    <a:pt x="144" y="13"/>
                    <a:pt x="144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2" y="4"/>
                    <a:pt x="172" y="19"/>
                    <a:pt x="159" y="34"/>
                  </a:cubicBezTo>
                  <a:cubicBezTo>
                    <a:pt x="144" y="50"/>
                    <a:pt x="119" y="58"/>
                    <a:pt x="85" y="5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646591" y="5054828"/>
            <a:ext cx="2931731" cy="1397927"/>
            <a:chOff x="783019" y="2420888"/>
            <a:chExt cx="2931731" cy="1397927"/>
          </a:xfrm>
        </p:grpSpPr>
        <p:sp>
          <p:nvSpPr>
            <p:cNvPr id="68" name="TextBox 67"/>
            <p:cNvSpPr txBox="1"/>
            <p:nvPr/>
          </p:nvSpPr>
          <p:spPr>
            <a:xfrm>
              <a:off x="783019" y="2864708"/>
              <a:ext cx="2931731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공인중개사의 활동 영역이 확대되도록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공유오피스 내에서 협업 및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정보공유를통해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더 나은 비즈니스가 되도록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기회를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비즈니스 기회 확대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38" y="2119824"/>
            <a:ext cx="607193" cy="50412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083502" y="5743881"/>
            <a:ext cx="464097" cy="463254"/>
            <a:chOff x="3959236" y="5622046"/>
            <a:chExt cx="464097" cy="463254"/>
          </a:xfrm>
          <a:noFill/>
        </p:grpSpPr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3959236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Freeform 5"/>
            <p:cNvSpPr>
              <a:spLocks noEditPoints="1"/>
            </p:cNvSpPr>
            <p:nvPr/>
          </p:nvSpPr>
          <p:spPr bwMode="auto">
            <a:xfrm>
              <a:off x="4118818" y="5622046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Freeform 5"/>
            <p:cNvSpPr>
              <a:spLocks noEditPoints="1"/>
            </p:cNvSpPr>
            <p:nvPr/>
          </p:nvSpPr>
          <p:spPr bwMode="auto">
            <a:xfrm>
              <a:off x="4267413" y="5689947"/>
              <a:ext cx="155920" cy="395353"/>
            </a:xfrm>
            <a:custGeom>
              <a:avLst/>
              <a:gdLst>
                <a:gd name="T0" fmla="*/ 88 w 407"/>
                <a:gd name="T1" fmla="*/ 193 h 1032"/>
                <a:gd name="T2" fmla="*/ 32 w 407"/>
                <a:gd name="T3" fmla="*/ 223 h 1032"/>
                <a:gd name="T4" fmla="*/ 8 w 407"/>
                <a:gd name="T5" fmla="*/ 259 h 1032"/>
                <a:gd name="T6" fmla="*/ 0 w 407"/>
                <a:gd name="T7" fmla="*/ 564 h 1032"/>
                <a:gd name="T8" fmla="*/ 2 w 407"/>
                <a:gd name="T9" fmla="*/ 580 h 1032"/>
                <a:gd name="T10" fmla="*/ 10 w 407"/>
                <a:gd name="T11" fmla="*/ 592 h 1032"/>
                <a:gd name="T12" fmla="*/ 28 w 407"/>
                <a:gd name="T13" fmla="*/ 600 h 1032"/>
                <a:gd name="T14" fmla="*/ 44 w 407"/>
                <a:gd name="T15" fmla="*/ 600 h 1032"/>
                <a:gd name="T16" fmla="*/ 64 w 407"/>
                <a:gd name="T17" fmla="*/ 592 h 1032"/>
                <a:gd name="T18" fmla="*/ 70 w 407"/>
                <a:gd name="T19" fmla="*/ 580 h 1032"/>
                <a:gd name="T20" fmla="*/ 74 w 407"/>
                <a:gd name="T21" fmla="*/ 327 h 1032"/>
                <a:gd name="T22" fmla="*/ 92 w 407"/>
                <a:gd name="T23" fmla="*/ 984 h 1032"/>
                <a:gd name="T24" fmla="*/ 102 w 407"/>
                <a:gd name="T25" fmla="*/ 1010 h 1032"/>
                <a:gd name="T26" fmla="*/ 116 w 407"/>
                <a:gd name="T27" fmla="*/ 1024 h 1032"/>
                <a:gd name="T28" fmla="*/ 144 w 407"/>
                <a:gd name="T29" fmla="*/ 1032 h 1032"/>
                <a:gd name="T30" fmla="*/ 164 w 407"/>
                <a:gd name="T31" fmla="*/ 1028 h 1032"/>
                <a:gd name="T32" fmla="*/ 178 w 407"/>
                <a:gd name="T33" fmla="*/ 1018 h 1032"/>
                <a:gd name="T34" fmla="*/ 192 w 407"/>
                <a:gd name="T35" fmla="*/ 994 h 1032"/>
                <a:gd name="T36" fmla="*/ 213 w 407"/>
                <a:gd name="T37" fmla="*/ 604 h 1032"/>
                <a:gd name="T38" fmla="*/ 215 w 407"/>
                <a:gd name="T39" fmla="*/ 994 h 1032"/>
                <a:gd name="T40" fmla="*/ 229 w 407"/>
                <a:gd name="T41" fmla="*/ 1018 h 1032"/>
                <a:gd name="T42" fmla="*/ 245 w 407"/>
                <a:gd name="T43" fmla="*/ 1028 h 1032"/>
                <a:gd name="T44" fmla="*/ 265 w 407"/>
                <a:gd name="T45" fmla="*/ 1032 h 1032"/>
                <a:gd name="T46" fmla="*/ 291 w 407"/>
                <a:gd name="T47" fmla="*/ 1024 h 1032"/>
                <a:gd name="T48" fmla="*/ 305 w 407"/>
                <a:gd name="T49" fmla="*/ 1010 h 1032"/>
                <a:gd name="T50" fmla="*/ 313 w 407"/>
                <a:gd name="T51" fmla="*/ 984 h 1032"/>
                <a:gd name="T52" fmla="*/ 333 w 407"/>
                <a:gd name="T53" fmla="*/ 564 h 1032"/>
                <a:gd name="T54" fmla="*/ 335 w 407"/>
                <a:gd name="T55" fmla="*/ 580 h 1032"/>
                <a:gd name="T56" fmla="*/ 343 w 407"/>
                <a:gd name="T57" fmla="*/ 592 h 1032"/>
                <a:gd name="T58" fmla="*/ 363 w 407"/>
                <a:gd name="T59" fmla="*/ 600 h 1032"/>
                <a:gd name="T60" fmla="*/ 377 w 407"/>
                <a:gd name="T61" fmla="*/ 600 h 1032"/>
                <a:gd name="T62" fmla="*/ 397 w 407"/>
                <a:gd name="T63" fmla="*/ 592 h 1032"/>
                <a:gd name="T64" fmla="*/ 405 w 407"/>
                <a:gd name="T65" fmla="*/ 572 h 1032"/>
                <a:gd name="T66" fmla="*/ 407 w 407"/>
                <a:gd name="T67" fmla="*/ 299 h 1032"/>
                <a:gd name="T68" fmla="*/ 389 w 407"/>
                <a:gd name="T69" fmla="*/ 239 h 1032"/>
                <a:gd name="T70" fmla="*/ 357 w 407"/>
                <a:gd name="T71" fmla="*/ 209 h 1032"/>
                <a:gd name="T72" fmla="*/ 297 w 407"/>
                <a:gd name="T73" fmla="*/ 191 h 1032"/>
                <a:gd name="T74" fmla="*/ 204 w 407"/>
                <a:gd name="T75" fmla="*/ 169 h 1032"/>
                <a:gd name="T76" fmla="*/ 249 w 407"/>
                <a:gd name="T77" fmla="*/ 155 h 1032"/>
                <a:gd name="T78" fmla="*/ 273 w 407"/>
                <a:gd name="T79" fmla="*/ 131 h 1032"/>
                <a:gd name="T80" fmla="*/ 287 w 407"/>
                <a:gd name="T81" fmla="*/ 84 h 1032"/>
                <a:gd name="T82" fmla="*/ 281 w 407"/>
                <a:gd name="T83" fmla="*/ 52 h 1032"/>
                <a:gd name="T84" fmla="*/ 263 w 407"/>
                <a:gd name="T85" fmla="*/ 24 h 1032"/>
                <a:gd name="T86" fmla="*/ 219 w 407"/>
                <a:gd name="T87" fmla="*/ 0 h 1032"/>
                <a:gd name="T88" fmla="*/ 186 w 407"/>
                <a:gd name="T89" fmla="*/ 0 h 1032"/>
                <a:gd name="T90" fmla="*/ 144 w 407"/>
                <a:gd name="T91" fmla="*/ 24 h 1032"/>
                <a:gd name="T92" fmla="*/ 126 w 407"/>
                <a:gd name="T93" fmla="*/ 52 h 1032"/>
                <a:gd name="T94" fmla="*/ 120 w 407"/>
                <a:gd name="T95" fmla="*/ 84 h 1032"/>
                <a:gd name="T96" fmla="*/ 132 w 407"/>
                <a:gd name="T97" fmla="*/ 131 h 1032"/>
                <a:gd name="T98" fmla="*/ 156 w 407"/>
                <a:gd name="T99" fmla="*/ 155 h 1032"/>
                <a:gd name="T100" fmla="*/ 204 w 407"/>
                <a:gd name="T101" fmla="*/ 16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7" h="1032">
                  <a:moveTo>
                    <a:pt x="108" y="191"/>
                  </a:moveTo>
                  <a:lnTo>
                    <a:pt x="108" y="191"/>
                  </a:lnTo>
                  <a:lnTo>
                    <a:pt x="88" y="193"/>
                  </a:lnTo>
                  <a:lnTo>
                    <a:pt x="68" y="199"/>
                  </a:lnTo>
                  <a:lnTo>
                    <a:pt x="48" y="209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18" y="239"/>
                  </a:lnTo>
                  <a:lnTo>
                    <a:pt x="8" y="259"/>
                  </a:lnTo>
                  <a:lnTo>
                    <a:pt x="2" y="279"/>
                  </a:lnTo>
                  <a:lnTo>
                    <a:pt x="0" y="299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0" y="572"/>
                  </a:lnTo>
                  <a:lnTo>
                    <a:pt x="2" y="580"/>
                  </a:lnTo>
                  <a:lnTo>
                    <a:pt x="6" y="586"/>
                  </a:lnTo>
                  <a:lnTo>
                    <a:pt x="10" y="592"/>
                  </a:lnTo>
                  <a:lnTo>
                    <a:pt x="10" y="592"/>
                  </a:lnTo>
                  <a:lnTo>
                    <a:pt x="16" y="596"/>
                  </a:lnTo>
                  <a:lnTo>
                    <a:pt x="22" y="598"/>
                  </a:lnTo>
                  <a:lnTo>
                    <a:pt x="28" y="600"/>
                  </a:lnTo>
                  <a:lnTo>
                    <a:pt x="36" y="602"/>
                  </a:lnTo>
                  <a:lnTo>
                    <a:pt x="36" y="602"/>
                  </a:lnTo>
                  <a:lnTo>
                    <a:pt x="44" y="600"/>
                  </a:lnTo>
                  <a:lnTo>
                    <a:pt x="52" y="598"/>
                  </a:lnTo>
                  <a:lnTo>
                    <a:pt x="58" y="596"/>
                  </a:lnTo>
                  <a:lnTo>
                    <a:pt x="64" y="592"/>
                  </a:lnTo>
                  <a:lnTo>
                    <a:pt x="64" y="592"/>
                  </a:lnTo>
                  <a:lnTo>
                    <a:pt x="68" y="586"/>
                  </a:lnTo>
                  <a:lnTo>
                    <a:pt x="70" y="580"/>
                  </a:lnTo>
                  <a:lnTo>
                    <a:pt x="72" y="572"/>
                  </a:lnTo>
                  <a:lnTo>
                    <a:pt x="74" y="564"/>
                  </a:lnTo>
                  <a:lnTo>
                    <a:pt x="74" y="327"/>
                  </a:lnTo>
                  <a:lnTo>
                    <a:pt x="92" y="327"/>
                  </a:lnTo>
                  <a:lnTo>
                    <a:pt x="92" y="984"/>
                  </a:lnTo>
                  <a:lnTo>
                    <a:pt x="92" y="984"/>
                  </a:lnTo>
                  <a:lnTo>
                    <a:pt x="94" y="994"/>
                  </a:lnTo>
                  <a:lnTo>
                    <a:pt x="96" y="1002"/>
                  </a:lnTo>
                  <a:lnTo>
                    <a:pt x="102" y="1010"/>
                  </a:lnTo>
                  <a:lnTo>
                    <a:pt x="108" y="1018"/>
                  </a:lnTo>
                  <a:lnTo>
                    <a:pt x="108" y="1018"/>
                  </a:lnTo>
                  <a:lnTo>
                    <a:pt x="116" y="1024"/>
                  </a:lnTo>
                  <a:lnTo>
                    <a:pt x="124" y="1028"/>
                  </a:lnTo>
                  <a:lnTo>
                    <a:pt x="134" y="1032"/>
                  </a:lnTo>
                  <a:lnTo>
                    <a:pt x="144" y="1032"/>
                  </a:lnTo>
                  <a:lnTo>
                    <a:pt x="144" y="1032"/>
                  </a:lnTo>
                  <a:lnTo>
                    <a:pt x="154" y="1032"/>
                  </a:lnTo>
                  <a:lnTo>
                    <a:pt x="164" y="1028"/>
                  </a:lnTo>
                  <a:lnTo>
                    <a:pt x="172" y="1024"/>
                  </a:lnTo>
                  <a:lnTo>
                    <a:pt x="178" y="1018"/>
                  </a:lnTo>
                  <a:lnTo>
                    <a:pt x="178" y="1018"/>
                  </a:lnTo>
                  <a:lnTo>
                    <a:pt x="186" y="1010"/>
                  </a:lnTo>
                  <a:lnTo>
                    <a:pt x="190" y="1002"/>
                  </a:lnTo>
                  <a:lnTo>
                    <a:pt x="192" y="994"/>
                  </a:lnTo>
                  <a:lnTo>
                    <a:pt x="194" y="984"/>
                  </a:lnTo>
                  <a:lnTo>
                    <a:pt x="194" y="604"/>
                  </a:lnTo>
                  <a:lnTo>
                    <a:pt x="213" y="604"/>
                  </a:lnTo>
                  <a:lnTo>
                    <a:pt x="213" y="984"/>
                  </a:lnTo>
                  <a:lnTo>
                    <a:pt x="213" y="984"/>
                  </a:lnTo>
                  <a:lnTo>
                    <a:pt x="215" y="994"/>
                  </a:lnTo>
                  <a:lnTo>
                    <a:pt x="217" y="1002"/>
                  </a:lnTo>
                  <a:lnTo>
                    <a:pt x="223" y="1010"/>
                  </a:lnTo>
                  <a:lnTo>
                    <a:pt x="229" y="1018"/>
                  </a:lnTo>
                  <a:lnTo>
                    <a:pt x="229" y="1018"/>
                  </a:lnTo>
                  <a:lnTo>
                    <a:pt x="235" y="1024"/>
                  </a:lnTo>
                  <a:lnTo>
                    <a:pt x="245" y="1028"/>
                  </a:lnTo>
                  <a:lnTo>
                    <a:pt x="255" y="1032"/>
                  </a:lnTo>
                  <a:lnTo>
                    <a:pt x="265" y="1032"/>
                  </a:lnTo>
                  <a:lnTo>
                    <a:pt x="265" y="1032"/>
                  </a:lnTo>
                  <a:lnTo>
                    <a:pt x="275" y="1032"/>
                  </a:lnTo>
                  <a:lnTo>
                    <a:pt x="283" y="1028"/>
                  </a:lnTo>
                  <a:lnTo>
                    <a:pt x="291" y="1024"/>
                  </a:lnTo>
                  <a:lnTo>
                    <a:pt x="299" y="1018"/>
                  </a:lnTo>
                  <a:lnTo>
                    <a:pt x="299" y="1018"/>
                  </a:lnTo>
                  <a:lnTo>
                    <a:pt x="305" y="1010"/>
                  </a:lnTo>
                  <a:lnTo>
                    <a:pt x="309" y="1002"/>
                  </a:lnTo>
                  <a:lnTo>
                    <a:pt x="311" y="994"/>
                  </a:lnTo>
                  <a:lnTo>
                    <a:pt x="313" y="984"/>
                  </a:lnTo>
                  <a:lnTo>
                    <a:pt x="313" y="327"/>
                  </a:lnTo>
                  <a:lnTo>
                    <a:pt x="333" y="327"/>
                  </a:lnTo>
                  <a:lnTo>
                    <a:pt x="333" y="564"/>
                  </a:lnTo>
                  <a:lnTo>
                    <a:pt x="333" y="564"/>
                  </a:lnTo>
                  <a:lnTo>
                    <a:pt x="333" y="572"/>
                  </a:lnTo>
                  <a:lnTo>
                    <a:pt x="335" y="580"/>
                  </a:lnTo>
                  <a:lnTo>
                    <a:pt x="337" y="586"/>
                  </a:lnTo>
                  <a:lnTo>
                    <a:pt x="343" y="592"/>
                  </a:lnTo>
                  <a:lnTo>
                    <a:pt x="343" y="592"/>
                  </a:lnTo>
                  <a:lnTo>
                    <a:pt x="349" y="596"/>
                  </a:lnTo>
                  <a:lnTo>
                    <a:pt x="355" y="598"/>
                  </a:lnTo>
                  <a:lnTo>
                    <a:pt x="363" y="600"/>
                  </a:lnTo>
                  <a:lnTo>
                    <a:pt x="369" y="602"/>
                  </a:lnTo>
                  <a:lnTo>
                    <a:pt x="369" y="602"/>
                  </a:lnTo>
                  <a:lnTo>
                    <a:pt x="377" y="600"/>
                  </a:lnTo>
                  <a:lnTo>
                    <a:pt x="385" y="598"/>
                  </a:lnTo>
                  <a:lnTo>
                    <a:pt x="391" y="596"/>
                  </a:lnTo>
                  <a:lnTo>
                    <a:pt x="397" y="592"/>
                  </a:lnTo>
                  <a:lnTo>
                    <a:pt x="397" y="592"/>
                  </a:lnTo>
                  <a:lnTo>
                    <a:pt x="403" y="580"/>
                  </a:lnTo>
                  <a:lnTo>
                    <a:pt x="405" y="572"/>
                  </a:lnTo>
                  <a:lnTo>
                    <a:pt x="407" y="564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5" y="279"/>
                  </a:lnTo>
                  <a:lnTo>
                    <a:pt x="399" y="259"/>
                  </a:lnTo>
                  <a:lnTo>
                    <a:pt x="389" y="239"/>
                  </a:lnTo>
                  <a:lnTo>
                    <a:pt x="375" y="223"/>
                  </a:lnTo>
                  <a:lnTo>
                    <a:pt x="375" y="223"/>
                  </a:lnTo>
                  <a:lnTo>
                    <a:pt x="357" y="209"/>
                  </a:lnTo>
                  <a:lnTo>
                    <a:pt x="339" y="199"/>
                  </a:lnTo>
                  <a:lnTo>
                    <a:pt x="319" y="193"/>
                  </a:lnTo>
                  <a:lnTo>
                    <a:pt x="297" y="191"/>
                  </a:lnTo>
                  <a:lnTo>
                    <a:pt x="108" y="191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lnTo>
                    <a:pt x="219" y="167"/>
                  </a:lnTo>
                  <a:lnTo>
                    <a:pt x="235" y="163"/>
                  </a:lnTo>
                  <a:lnTo>
                    <a:pt x="249" y="155"/>
                  </a:lnTo>
                  <a:lnTo>
                    <a:pt x="263" y="145"/>
                  </a:lnTo>
                  <a:lnTo>
                    <a:pt x="263" y="145"/>
                  </a:lnTo>
                  <a:lnTo>
                    <a:pt x="273" y="131"/>
                  </a:lnTo>
                  <a:lnTo>
                    <a:pt x="281" y="118"/>
                  </a:lnTo>
                  <a:lnTo>
                    <a:pt x="287" y="102"/>
                  </a:lnTo>
                  <a:lnTo>
                    <a:pt x="287" y="84"/>
                  </a:lnTo>
                  <a:lnTo>
                    <a:pt x="287" y="84"/>
                  </a:lnTo>
                  <a:lnTo>
                    <a:pt x="287" y="68"/>
                  </a:lnTo>
                  <a:lnTo>
                    <a:pt x="281" y="52"/>
                  </a:lnTo>
                  <a:lnTo>
                    <a:pt x="273" y="38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49" y="14"/>
                  </a:lnTo>
                  <a:lnTo>
                    <a:pt x="235" y="6"/>
                  </a:lnTo>
                  <a:lnTo>
                    <a:pt x="219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70" y="6"/>
                  </a:lnTo>
                  <a:lnTo>
                    <a:pt x="156" y="14"/>
                  </a:lnTo>
                  <a:lnTo>
                    <a:pt x="144" y="24"/>
                  </a:lnTo>
                  <a:lnTo>
                    <a:pt x="144" y="24"/>
                  </a:lnTo>
                  <a:lnTo>
                    <a:pt x="132" y="38"/>
                  </a:lnTo>
                  <a:lnTo>
                    <a:pt x="126" y="52"/>
                  </a:lnTo>
                  <a:lnTo>
                    <a:pt x="120" y="68"/>
                  </a:lnTo>
                  <a:lnTo>
                    <a:pt x="120" y="84"/>
                  </a:lnTo>
                  <a:lnTo>
                    <a:pt x="120" y="84"/>
                  </a:lnTo>
                  <a:lnTo>
                    <a:pt x="120" y="102"/>
                  </a:lnTo>
                  <a:lnTo>
                    <a:pt x="126" y="118"/>
                  </a:lnTo>
                  <a:lnTo>
                    <a:pt x="132" y="131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56" y="155"/>
                  </a:lnTo>
                  <a:lnTo>
                    <a:pt x="170" y="163"/>
                  </a:lnTo>
                  <a:lnTo>
                    <a:pt x="186" y="167"/>
                  </a:lnTo>
                  <a:lnTo>
                    <a:pt x="204" y="169"/>
                  </a:lnTo>
                  <a:lnTo>
                    <a:pt x="204" y="16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261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도넛 63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도넛 64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도넛 65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부대운영 서비스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76314" y="2001826"/>
            <a:ext cx="2610750" cy="1182484"/>
            <a:chOff x="947976" y="2420888"/>
            <a:chExt cx="2610750" cy="1182484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공인중개사 사업자를 위한           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호스팅을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 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하고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개별 사이트 구성 및 관리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호스팅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지원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8976320" y="1988840"/>
            <a:ext cx="2610750" cy="1182484"/>
            <a:chOff x="9029866" y="2214206"/>
            <a:chExt cx="2610750" cy="1182484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434092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중개사를 통해 쉽고 빠르게  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 등록을 할 수 있도록  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3D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건축물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빌더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매물 등록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976320" y="5054828"/>
            <a:ext cx="2736304" cy="1182484"/>
            <a:chOff x="8175123" y="4406176"/>
            <a:chExt cx="2736304" cy="1182484"/>
          </a:xfrm>
        </p:grpSpPr>
        <p:sp>
          <p:nvSpPr>
            <p:cNvPr id="41" name="TextBox 40"/>
            <p:cNvSpPr txBox="1"/>
            <p:nvPr/>
          </p:nvSpPr>
          <p:spPr>
            <a:xfrm>
              <a:off x="8175123" y="4849996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정보분석 및 매물정보와 거래정보를 빠르게 제공할 수 있도록                   데이터 베이스 구축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데이터 베이스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837041" y="5800443"/>
            <a:ext cx="397876" cy="425493"/>
            <a:chOff x="3263725" y="5646638"/>
            <a:chExt cx="323850" cy="342900"/>
          </a:xfrm>
          <a:solidFill>
            <a:srgbClr val="FFFFFF"/>
          </a:solidFill>
        </p:grpSpPr>
        <p:sp>
          <p:nvSpPr>
            <p:cNvPr id="33" name="Freeform 231"/>
            <p:cNvSpPr>
              <a:spLocks noEditPoints="1"/>
            </p:cNvSpPr>
            <p:nvPr/>
          </p:nvSpPr>
          <p:spPr bwMode="auto">
            <a:xfrm>
              <a:off x="3263725" y="5646638"/>
              <a:ext cx="323850" cy="104775"/>
            </a:xfrm>
            <a:custGeom>
              <a:avLst/>
              <a:gdLst/>
              <a:ahLst/>
              <a:cxnLst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4"/>
                </a:cxn>
                <a:cxn ang="0">
                  <a:pos x="190" y="14"/>
                </a:cxn>
                <a:cxn ang="0">
                  <a:pos x="190" y="52"/>
                </a:cxn>
                <a:cxn ang="0">
                  <a:pos x="14" y="52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204" y="14"/>
                  </a:move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4"/>
                  </a:lnTo>
                  <a:close/>
                  <a:moveTo>
                    <a:pt x="190" y="14"/>
                  </a:moveTo>
                  <a:lnTo>
                    <a:pt x="190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Freeform 232"/>
            <p:cNvSpPr>
              <a:spLocks/>
            </p:cNvSpPr>
            <p:nvPr/>
          </p:nvSpPr>
          <p:spPr bwMode="auto">
            <a:xfrm>
              <a:off x="3489150" y="568156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Freeform 233"/>
            <p:cNvSpPr>
              <a:spLocks noEditPoints="1"/>
            </p:cNvSpPr>
            <p:nvPr/>
          </p:nvSpPr>
          <p:spPr bwMode="auto">
            <a:xfrm>
              <a:off x="3263725" y="5767288"/>
              <a:ext cx="323850" cy="104775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4"/>
                </a:cxn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4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2"/>
                </a:cxn>
                <a:cxn ang="0">
                  <a:pos x="204" y="12"/>
                </a:cxn>
                <a:cxn ang="0">
                  <a:pos x="204" y="12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14"/>
                </a:cxn>
                <a:cxn ang="0">
                  <a:pos x="190" y="50"/>
                </a:cxn>
                <a:cxn ang="0">
                  <a:pos x="14" y="50"/>
                </a:cxn>
                <a:cxn ang="0">
                  <a:pos x="14" y="14"/>
                </a:cxn>
                <a:cxn ang="0">
                  <a:pos x="190" y="14"/>
                </a:cxn>
              </a:cxnLst>
              <a:rect l="0" t="0" r="r" b="b"/>
              <a:pathLst>
                <a:path w="204" h="66">
                  <a:moveTo>
                    <a:pt x="1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4"/>
                  </a:lnTo>
                  <a:lnTo>
                    <a:pt x="12" y="66"/>
                  </a:lnTo>
                  <a:lnTo>
                    <a:pt x="190" y="66"/>
                  </a:lnTo>
                  <a:lnTo>
                    <a:pt x="190" y="66"/>
                  </a:lnTo>
                  <a:lnTo>
                    <a:pt x="196" y="64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2"/>
                  </a:lnTo>
                  <a:lnTo>
                    <a:pt x="204" y="12"/>
                  </a:lnTo>
                  <a:lnTo>
                    <a:pt x="204" y="12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190" y="14"/>
                  </a:moveTo>
                  <a:lnTo>
                    <a:pt x="190" y="50"/>
                  </a:lnTo>
                  <a:lnTo>
                    <a:pt x="14" y="50"/>
                  </a:lnTo>
                  <a:lnTo>
                    <a:pt x="14" y="14"/>
                  </a:lnTo>
                  <a:lnTo>
                    <a:pt x="190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Freeform 234"/>
            <p:cNvSpPr>
              <a:spLocks/>
            </p:cNvSpPr>
            <p:nvPr/>
          </p:nvSpPr>
          <p:spPr bwMode="auto">
            <a:xfrm>
              <a:off x="3489150" y="5802213"/>
              <a:ext cx="57150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2"/>
                </a:cxn>
                <a:cxn ang="0">
                  <a:pos x="36" y="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6" h="14">
                  <a:moveTo>
                    <a:pt x="4" y="14"/>
                  </a:moveTo>
                  <a:lnTo>
                    <a:pt x="32" y="14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235"/>
            <p:cNvSpPr>
              <a:spLocks noEditPoints="1"/>
            </p:cNvSpPr>
            <p:nvPr/>
          </p:nvSpPr>
          <p:spPr bwMode="auto">
            <a:xfrm>
              <a:off x="3263725" y="5884763"/>
              <a:ext cx="323850" cy="104775"/>
            </a:xfrm>
            <a:custGeom>
              <a:avLst/>
              <a:gdLst/>
              <a:ahLst/>
              <a:cxnLst>
                <a:cxn ang="0">
                  <a:pos x="12" y="66"/>
                </a:cxn>
                <a:cxn ang="0">
                  <a:pos x="190" y="66"/>
                </a:cxn>
                <a:cxn ang="0">
                  <a:pos x="190" y="66"/>
                </a:cxn>
                <a:cxn ang="0">
                  <a:pos x="196" y="66"/>
                </a:cxn>
                <a:cxn ang="0">
                  <a:pos x="200" y="62"/>
                </a:cxn>
                <a:cxn ang="0">
                  <a:pos x="204" y="58"/>
                </a:cxn>
                <a:cxn ang="0">
                  <a:pos x="204" y="54"/>
                </a:cxn>
                <a:cxn ang="0">
                  <a:pos x="204" y="14"/>
                </a:cxn>
                <a:cxn ang="0">
                  <a:pos x="204" y="14"/>
                </a:cxn>
                <a:cxn ang="0">
                  <a:pos x="204" y="8"/>
                </a:cxn>
                <a:cxn ang="0">
                  <a:pos x="200" y="4"/>
                </a:cxn>
                <a:cxn ang="0">
                  <a:pos x="196" y="2"/>
                </a:cxn>
                <a:cxn ang="0">
                  <a:pos x="19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4" y="62"/>
                </a:cxn>
                <a:cxn ang="0">
                  <a:pos x="8" y="66"/>
                </a:cxn>
                <a:cxn ang="0">
                  <a:pos x="12" y="66"/>
                </a:cxn>
                <a:cxn ang="0">
                  <a:pos x="12" y="66"/>
                </a:cxn>
                <a:cxn ang="0">
                  <a:pos x="14" y="52"/>
                </a:cxn>
                <a:cxn ang="0">
                  <a:pos x="14" y="16"/>
                </a:cxn>
                <a:cxn ang="0">
                  <a:pos x="190" y="16"/>
                </a:cxn>
                <a:cxn ang="0">
                  <a:pos x="190" y="52"/>
                </a:cxn>
                <a:cxn ang="0">
                  <a:pos x="14" y="52"/>
                </a:cxn>
              </a:cxnLst>
              <a:rect l="0" t="0" r="r" b="b"/>
              <a:pathLst>
                <a:path w="204" h="66">
                  <a:moveTo>
                    <a:pt x="12" y="66"/>
                  </a:moveTo>
                  <a:lnTo>
                    <a:pt x="190" y="66"/>
                  </a:lnTo>
                  <a:lnTo>
                    <a:pt x="190" y="66"/>
                  </a:lnTo>
                  <a:lnTo>
                    <a:pt x="196" y="66"/>
                  </a:lnTo>
                  <a:lnTo>
                    <a:pt x="200" y="62"/>
                  </a:lnTo>
                  <a:lnTo>
                    <a:pt x="204" y="58"/>
                  </a:lnTo>
                  <a:lnTo>
                    <a:pt x="204" y="54"/>
                  </a:lnTo>
                  <a:lnTo>
                    <a:pt x="204" y="14"/>
                  </a:lnTo>
                  <a:lnTo>
                    <a:pt x="204" y="14"/>
                  </a:lnTo>
                  <a:lnTo>
                    <a:pt x="204" y="8"/>
                  </a:lnTo>
                  <a:lnTo>
                    <a:pt x="200" y="4"/>
                  </a:lnTo>
                  <a:lnTo>
                    <a:pt x="196" y="2"/>
                  </a:lnTo>
                  <a:lnTo>
                    <a:pt x="19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12" y="66"/>
                  </a:lnTo>
                  <a:lnTo>
                    <a:pt x="12" y="66"/>
                  </a:lnTo>
                  <a:close/>
                  <a:moveTo>
                    <a:pt x="14" y="52"/>
                  </a:moveTo>
                  <a:lnTo>
                    <a:pt x="14" y="16"/>
                  </a:lnTo>
                  <a:lnTo>
                    <a:pt x="190" y="16"/>
                  </a:lnTo>
                  <a:lnTo>
                    <a:pt x="190" y="52"/>
                  </a:lnTo>
                  <a:lnTo>
                    <a:pt x="14" y="5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236"/>
            <p:cNvSpPr>
              <a:spLocks/>
            </p:cNvSpPr>
            <p:nvPr/>
          </p:nvSpPr>
          <p:spPr bwMode="auto">
            <a:xfrm>
              <a:off x="3489150" y="5919688"/>
              <a:ext cx="57150" cy="222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6" y="10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6" h="14">
                  <a:moveTo>
                    <a:pt x="32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6" y="1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742188" y="2080713"/>
            <a:ext cx="393343" cy="422529"/>
            <a:chOff x="1677988" y="3783013"/>
            <a:chExt cx="941387" cy="1011238"/>
          </a:xfrm>
          <a:solidFill>
            <a:schemeClr val="bg1"/>
          </a:solidFill>
        </p:grpSpPr>
        <p:sp>
          <p:nvSpPr>
            <p:cNvPr id="52" name="Freeform 269"/>
            <p:cNvSpPr>
              <a:spLocks/>
            </p:cNvSpPr>
            <p:nvPr/>
          </p:nvSpPr>
          <p:spPr bwMode="auto">
            <a:xfrm>
              <a:off x="1905000" y="3859213"/>
              <a:ext cx="31750" cy="750888"/>
            </a:xfrm>
            <a:custGeom>
              <a:avLst/>
              <a:gdLst>
                <a:gd name="T0" fmla="*/ 14 w 28"/>
                <a:gd name="T1" fmla="*/ 676 h 676"/>
                <a:gd name="T2" fmla="*/ 0 w 28"/>
                <a:gd name="T3" fmla="*/ 662 h 676"/>
                <a:gd name="T4" fmla="*/ 0 w 28"/>
                <a:gd name="T5" fmla="*/ 14 h 676"/>
                <a:gd name="T6" fmla="*/ 14 w 28"/>
                <a:gd name="T7" fmla="*/ 0 h 676"/>
                <a:gd name="T8" fmla="*/ 28 w 28"/>
                <a:gd name="T9" fmla="*/ 14 h 676"/>
                <a:gd name="T10" fmla="*/ 28 w 28"/>
                <a:gd name="T11" fmla="*/ 662 h 676"/>
                <a:gd name="T12" fmla="*/ 14 w 28"/>
                <a:gd name="T13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6">
                  <a:moveTo>
                    <a:pt x="14" y="676"/>
                  </a:moveTo>
                  <a:cubicBezTo>
                    <a:pt x="6" y="676"/>
                    <a:pt x="0" y="670"/>
                    <a:pt x="0" y="66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8" y="6"/>
                    <a:pt x="28" y="14"/>
                  </a:cubicBezTo>
                  <a:cubicBezTo>
                    <a:pt x="28" y="662"/>
                    <a:pt x="28" y="662"/>
                    <a:pt x="28" y="662"/>
                  </a:cubicBezTo>
                  <a:cubicBezTo>
                    <a:pt x="28" y="670"/>
                    <a:pt x="21" y="676"/>
                    <a:pt x="14" y="6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Freeform 270"/>
            <p:cNvSpPr>
              <a:spLocks/>
            </p:cNvSpPr>
            <p:nvPr/>
          </p:nvSpPr>
          <p:spPr bwMode="auto">
            <a:xfrm>
              <a:off x="2360613" y="3857626"/>
              <a:ext cx="31750" cy="331788"/>
            </a:xfrm>
            <a:custGeom>
              <a:avLst/>
              <a:gdLst>
                <a:gd name="T0" fmla="*/ 14 w 28"/>
                <a:gd name="T1" fmla="*/ 298 h 298"/>
                <a:gd name="T2" fmla="*/ 0 w 28"/>
                <a:gd name="T3" fmla="*/ 284 h 298"/>
                <a:gd name="T4" fmla="*/ 0 w 28"/>
                <a:gd name="T5" fmla="*/ 14 h 298"/>
                <a:gd name="T6" fmla="*/ 14 w 28"/>
                <a:gd name="T7" fmla="*/ 0 h 298"/>
                <a:gd name="T8" fmla="*/ 28 w 28"/>
                <a:gd name="T9" fmla="*/ 14 h 298"/>
                <a:gd name="T10" fmla="*/ 28 w 28"/>
                <a:gd name="T11" fmla="*/ 284 h 298"/>
                <a:gd name="T12" fmla="*/ 14 w 28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8">
                  <a:moveTo>
                    <a:pt x="14" y="298"/>
                  </a:moveTo>
                  <a:cubicBezTo>
                    <a:pt x="6" y="298"/>
                    <a:pt x="0" y="292"/>
                    <a:pt x="0" y="28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84"/>
                    <a:pt x="28" y="284"/>
                    <a:pt x="28" y="284"/>
                  </a:cubicBezTo>
                  <a:cubicBezTo>
                    <a:pt x="28" y="292"/>
                    <a:pt x="22" y="298"/>
                    <a:pt x="14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Freeform 271"/>
            <p:cNvSpPr>
              <a:spLocks/>
            </p:cNvSpPr>
            <p:nvPr/>
          </p:nvSpPr>
          <p:spPr bwMode="auto">
            <a:xfrm>
              <a:off x="2360613" y="4552951"/>
              <a:ext cx="31750" cy="79375"/>
            </a:xfrm>
            <a:custGeom>
              <a:avLst/>
              <a:gdLst>
                <a:gd name="T0" fmla="*/ 14 w 28"/>
                <a:gd name="T1" fmla="*/ 72 h 72"/>
                <a:gd name="T2" fmla="*/ 0 w 28"/>
                <a:gd name="T3" fmla="*/ 58 h 72"/>
                <a:gd name="T4" fmla="*/ 0 w 28"/>
                <a:gd name="T5" fmla="*/ 14 h 72"/>
                <a:gd name="T6" fmla="*/ 14 w 28"/>
                <a:gd name="T7" fmla="*/ 0 h 72"/>
                <a:gd name="T8" fmla="*/ 28 w 28"/>
                <a:gd name="T9" fmla="*/ 14 h 72"/>
                <a:gd name="T10" fmla="*/ 28 w 28"/>
                <a:gd name="T11" fmla="*/ 58 h 72"/>
                <a:gd name="T12" fmla="*/ 14 w 2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2">
                  <a:moveTo>
                    <a:pt x="14" y="72"/>
                  </a:moveTo>
                  <a:cubicBezTo>
                    <a:pt x="6" y="72"/>
                    <a:pt x="0" y="66"/>
                    <a:pt x="0" y="5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66"/>
                    <a:pt x="22" y="72"/>
                    <a:pt x="1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Freeform 310"/>
            <p:cNvSpPr>
              <a:spLocks noEditPoints="1"/>
            </p:cNvSpPr>
            <p:nvPr/>
          </p:nvSpPr>
          <p:spPr bwMode="auto">
            <a:xfrm>
              <a:off x="1677988" y="3783013"/>
              <a:ext cx="487362" cy="1011238"/>
            </a:xfrm>
            <a:custGeom>
              <a:avLst/>
              <a:gdLst>
                <a:gd name="T0" fmla="*/ 14 w 438"/>
                <a:gd name="T1" fmla="*/ 910 h 911"/>
                <a:gd name="T2" fmla="*/ 6 w 438"/>
                <a:gd name="T3" fmla="*/ 908 h 911"/>
                <a:gd name="T4" fmla="*/ 0 w 438"/>
                <a:gd name="T5" fmla="*/ 896 h 911"/>
                <a:gd name="T6" fmla="*/ 0 w 438"/>
                <a:gd name="T7" fmla="*/ 110 h 911"/>
                <a:gd name="T8" fmla="*/ 8 w 438"/>
                <a:gd name="T9" fmla="*/ 97 h 911"/>
                <a:gd name="T10" fmla="*/ 213 w 438"/>
                <a:gd name="T11" fmla="*/ 2 h 911"/>
                <a:gd name="T12" fmla="*/ 225 w 438"/>
                <a:gd name="T13" fmla="*/ 2 h 911"/>
                <a:gd name="T14" fmla="*/ 430 w 438"/>
                <a:gd name="T15" fmla="*/ 97 h 911"/>
                <a:gd name="T16" fmla="*/ 438 w 438"/>
                <a:gd name="T17" fmla="*/ 110 h 911"/>
                <a:gd name="T18" fmla="*/ 438 w 438"/>
                <a:gd name="T19" fmla="*/ 896 h 911"/>
                <a:gd name="T20" fmla="*/ 431 w 438"/>
                <a:gd name="T21" fmla="*/ 908 h 911"/>
                <a:gd name="T22" fmla="*/ 418 w 438"/>
                <a:gd name="T23" fmla="*/ 909 h 911"/>
                <a:gd name="T24" fmla="*/ 219 w 438"/>
                <a:gd name="T25" fmla="*/ 816 h 911"/>
                <a:gd name="T26" fmla="*/ 19 w 438"/>
                <a:gd name="T27" fmla="*/ 909 h 911"/>
                <a:gd name="T28" fmla="*/ 14 w 438"/>
                <a:gd name="T29" fmla="*/ 910 h 911"/>
                <a:gd name="T30" fmla="*/ 219 w 438"/>
                <a:gd name="T31" fmla="*/ 787 h 911"/>
                <a:gd name="T32" fmla="*/ 225 w 438"/>
                <a:gd name="T33" fmla="*/ 788 h 911"/>
                <a:gd name="T34" fmla="*/ 410 w 438"/>
                <a:gd name="T35" fmla="*/ 874 h 911"/>
                <a:gd name="T36" fmla="*/ 410 w 438"/>
                <a:gd name="T37" fmla="*/ 119 h 911"/>
                <a:gd name="T38" fmla="*/ 219 w 438"/>
                <a:gd name="T39" fmla="*/ 30 h 911"/>
                <a:gd name="T40" fmla="*/ 28 w 438"/>
                <a:gd name="T41" fmla="*/ 119 h 911"/>
                <a:gd name="T42" fmla="*/ 28 w 438"/>
                <a:gd name="T43" fmla="*/ 874 h 911"/>
                <a:gd name="T44" fmla="*/ 213 w 438"/>
                <a:gd name="T45" fmla="*/ 788 h 911"/>
                <a:gd name="T46" fmla="*/ 219 w 438"/>
                <a:gd name="T47" fmla="*/ 787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8" h="911">
                  <a:moveTo>
                    <a:pt x="14" y="910"/>
                  </a:moveTo>
                  <a:cubicBezTo>
                    <a:pt x="11" y="910"/>
                    <a:pt x="8" y="909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5" y="905"/>
                    <a:pt x="431" y="908"/>
                  </a:cubicBezTo>
                  <a:cubicBezTo>
                    <a:pt x="427" y="911"/>
                    <a:pt x="422" y="911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19" y="909"/>
                    <a:pt x="19" y="909"/>
                    <a:pt x="19" y="909"/>
                  </a:cubicBezTo>
                  <a:cubicBezTo>
                    <a:pt x="18" y="910"/>
                    <a:pt x="16" y="910"/>
                    <a:pt x="14" y="910"/>
                  </a:cubicBezTo>
                  <a:close/>
                  <a:moveTo>
                    <a:pt x="219" y="787"/>
                  </a:moveTo>
                  <a:cubicBezTo>
                    <a:pt x="221" y="787"/>
                    <a:pt x="223" y="787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5" y="787"/>
                    <a:pt x="217" y="787"/>
                    <a:pt x="219" y="7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Freeform 311"/>
            <p:cNvSpPr>
              <a:spLocks noEditPoints="1"/>
            </p:cNvSpPr>
            <p:nvPr/>
          </p:nvSpPr>
          <p:spPr bwMode="auto">
            <a:xfrm>
              <a:off x="2133600" y="3783013"/>
              <a:ext cx="485775" cy="1011238"/>
            </a:xfrm>
            <a:custGeom>
              <a:avLst/>
              <a:gdLst>
                <a:gd name="T0" fmla="*/ 424 w 438"/>
                <a:gd name="T1" fmla="*/ 910 h 911"/>
                <a:gd name="T2" fmla="*/ 418 w 438"/>
                <a:gd name="T3" fmla="*/ 909 h 911"/>
                <a:gd name="T4" fmla="*/ 219 w 438"/>
                <a:gd name="T5" fmla="*/ 816 h 911"/>
                <a:gd name="T6" fmla="*/ 20 w 438"/>
                <a:gd name="T7" fmla="*/ 909 h 911"/>
                <a:gd name="T8" fmla="*/ 6 w 438"/>
                <a:gd name="T9" fmla="*/ 908 h 911"/>
                <a:gd name="T10" fmla="*/ 0 w 438"/>
                <a:gd name="T11" fmla="*/ 896 h 911"/>
                <a:gd name="T12" fmla="*/ 0 w 438"/>
                <a:gd name="T13" fmla="*/ 110 h 911"/>
                <a:gd name="T14" fmla="*/ 8 w 438"/>
                <a:gd name="T15" fmla="*/ 97 h 911"/>
                <a:gd name="T16" fmla="*/ 213 w 438"/>
                <a:gd name="T17" fmla="*/ 2 h 911"/>
                <a:gd name="T18" fmla="*/ 225 w 438"/>
                <a:gd name="T19" fmla="*/ 2 h 911"/>
                <a:gd name="T20" fmla="*/ 430 w 438"/>
                <a:gd name="T21" fmla="*/ 97 h 911"/>
                <a:gd name="T22" fmla="*/ 438 w 438"/>
                <a:gd name="T23" fmla="*/ 110 h 911"/>
                <a:gd name="T24" fmla="*/ 438 w 438"/>
                <a:gd name="T25" fmla="*/ 896 h 911"/>
                <a:gd name="T26" fmla="*/ 432 w 438"/>
                <a:gd name="T27" fmla="*/ 908 h 911"/>
                <a:gd name="T28" fmla="*/ 424 w 438"/>
                <a:gd name="T29" fmla="*/ 910 h 911"/>
                <a:gd name="T30" fmla="*/ 28 w 438"/>
                <a:gd name="T31" fmla="*/ 119 h 911"/>
                <a:gd name="T32" fmla="*/ 28 w 438"/>
                <a:gd name="T33" fmla="*/ 874 h 911"/>
                <a:gd name="T34" fmla="*/ 213 w 438"/>
                <a:gd name="T35" fmla="*/ 788 h 911"/>
                <a:gd name="T36" fmla="*/ 225 w 438"/>
                <a:gd name="T37" fmla="*/ 788 h 911"/>
                <a:gd name="T38" fmla="*/ 410 w 438"/>
                <a:gd name="T39" fmla="*/ 874 h 911"/>
                <a:gd name="T40" fmla="*/ 410 w 438"/>
                <a:gd name="T41" fmla="*/ 119 h 911"/>
                <a:gd name="T42" fmla="*/ 219 w 438"/>
                <a:gd name="T43" fmla="*/ 30 h 911"/>
                <a:gd name="T44" fmla="*/ 28 w 438"/>
                <a:gd name="T45" fmla="*/ 11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8" h="911">
                  <a:moveTo>
                    <a:pt x="424" y="910"/>
                  </a:moveTo>
                  <a:cubicBezTo>
                    <a:pt x="422" y="910"/>
                    <a:pt x="420" y="910"/>
                    <a:pt x="418" y="909"/>
                  </a:cubicBezTo>
                  <a:cubicBezTo>
                    <a:pt x="219" y="816"/>
                    <a:pt x="219" y="816"/>
                    <a:pt x="219" y="816"/>
                  </a:cubicBezTo>
                  <a:cubicBezTo>
                    <a:pt x="20" y="909"/>
                    <a:pt x="20" y="909"/>
                    <a:pt x="20" y="909"/>
                  </a:cubicBezTo>
                  <a:cubicBezTo>
                    <a:pt x="15" y="911"/>
                    <a:pt x="10" y="911"/>
                    <a:pt x="6" y="908"/>
                  </a:cubicBezTo>
                  <a:cubicBezTo>
                    <a:pt x="2" y="905"/>
                    <a:pt x="0" y="901"/>
                    <a:pt x="0" y="89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4"/>
                    <a:pt x="3" y="99"/>
                    <a:pt x="8" y="97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7" y="0"/>
                    <a:pt x="221" y="0"/>
                    <a:pt x="225" y="2"/>
                  </a:cubicBezTo>
                  <a:cubicBezTo>
                    <a:pt x="430" y="97"/>
                    <a:pt x="430" y="97"/>
                    <a:pt x="430" y="97"/>
                  </a:cubicBezTo>
                  <a:cubicBezTo>
                    <a:pt x="435" y="99"/>
                    <a:pt x="438" y="104"/>
                    <a:pt x="438" y="110"/>
                  </a:cubicBezTo>
                  <a:cubicBezTo>
                    <a:pt x="438" y="896"/>
                    <a:pt x="438" y="896"/>
                    <a:pt x="438" y="896"/>
                  </a:cubicBezTo>
                  <a:cubicBezTo>
                    <a:pt x="438" y="901"/>
                    <a:pt x="436" y="905"/>
                    <a:pt x="432" y="908"/>
                  </a:cubicBezTo>
                  <a:cubicBezTo>
                    <a:pt x="429" y="909"/>
                    <a:pt x="427" y="910"/>
                    <a:pt x="424" y="910"/>
                  </a:cubicBezTo>
                  <a:close/>
                  <a:moveTo>
                    <a:pt x="28" y="119"/>
                  </a:moveTo>
                  <a:cubicBezTo>
                    <a:pt x="28" y="874"/>
                    <a:pt x="28" y="874"/>
                    <a:pt x="28" y="874"/>
                  </a:cubicBezTo>
                  <a:cubicBezTo>
                    <a:pt x="213" y="788"/>
                    <a:pt x="213" y="788"/>
                    <a:pt x="213" y="788"/>
                  </a:cubicBezTo>
                  <a:cubicBezTo>
                    <a:pt x="217" y="786"/>
                    <a:pt x="221" y="786"/>
                    <a:pt x="225" y="788"/>
                  </a:cubicBezTo>
                  <a:cubicBezTo>
                    <a:pt x="410" y="874"/>
                    <a:pt x="410" y="874"/>
                    <a:pt x="410" y="874"/>
                  </a:cubicBezTo>
                  <a:cubicBezTo>
                    <a:pt x="410" y="119"/>
                    <a:pt x="410" y="119"/>
                    <a:pt x="410" y="119"/>
                  </a:cubicBezTo>
                  <a:cubicBezTo>
                    <a:pt x="219" y="30"/>
                    <a:pt x="219" y="30"/>
                    <a:pt x="219" y="30"/>
                  </a:cubicBezTo>
                  <a:lnTo>
                    <a:pt x="2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Freeform 312"/>
            <p:cNvSpPr>
              <a:spLocks noEditPoints="1"/>
            </p:cNvSpPr>
            <p:nvPr/>
          </p:nvSpPr>
          <p:spPr bwMode="auto">
            <a:xfrm>
              <a:off x="2293938" y="4183063"/>
              <a:ext cx="280987" cy="403225"/>
            </a:xfrm>
            <a:custGeom>
              <a:avLst/>
              <a:gdLst>
                <a:gd name="T0" fmla="*/ 126 w 252"/>
                <a:gd name="T1" fmla="*/ 363 h 363"/>
                <a:gd name="T2" fmla="*/ 116 w 252"/>
                <a:gd name="T3" fmla="*/ 358 h 363"/>
                <a:gd name="T4" fmla="*/ 0 w 252"/>
                <a:gd name="T5" fmla="*/ 126 h 363"/>
                <a:gd name="T6" fmla="*/ 126 w 252"/>
                <a:gd name="T7" fmla="*/ 0 h 363"/>
                <a:gd name="T8" fmla="*/ 252 w 252"/>
                <a:gd name="T9" fmla="*/ 126 h 363"/>
                <a:gd name="T10" fmla="*/ 137 w 252"/>
                <a:gd name="T11" fmla="*/ 358 h 363"/>
                <a:gd name="T12" fmla="*/ 126 w 252"/>
                <a:gd name="T13" fmla="*/ 363 h 363"/>
                <a:gd name="T14" fmla="*/ 126 w 252"/>
                <a:gd name="T15" fmla="*/ 28 h 363"/>
                <a:gd name="T16" fmla="*/ 28 w 252"/>
                <a:gd name="T17" fmla="*/ 126 h 363"/>
                <a:gd name="T18" fmla="*/ 126 w 252"/>
                <a:gd name="T19" fmla="*/ 327 h 363"/>
                <a:gd name="T20" fmla="*/ 224 w 252"/>
                <a:gd name="T21" fmla="*/ 126 h 363"/>
                <a:gd name="T22" fmla="*/ 126 w 252"/>
                <a:gd name="T23" fmla="*/ 28 h 363"/>
                <a:gd name="T24" fmla="*/ 126 w 252"/>
                <a:gd name="T25" fmla="*/ 175 h 363"/>
                <a:gd name="T26" fmla="*/ 77 w 252"/>
                <a:gd name="T27" fmla="*/ 126 h 363"/>
                <a:gd name="T28" fmla="*/ 126 w 252"/>
                <a:gd name="T29" fmla="*/ 77 h 363"/>
                <a:gd name="T30" fmla="*/ 175 w 252"/>
                <a:gd name="T31" fmla="*/ 126 h 363"/>
                <a:gd name="T32" fmla="*/ 126 w 252"/>
                <a:gd name="T33" fmla="*/ 175 h 363"/>
                <a:gd name="T34" fmla="*/ 126 w 252"/>
                <a:gd name="T35" fmla="*/ 105 h 363"/>
                <a:gd name="T36" fmla="*/ 105 w 252"/>
                <a:gd name="T37" fmla="*/ 126 h 363"/>
                <a:gd name="T38" fmla="*/ 126 w 252"/>
                <a:gd name="T39" fmla="*/ 147 h 363"/>
                <a:gd name="T40" fmla="*/ 147 w 252"/>
                <a:gd name="T41" fmla="*/ 126 h 363"/>
                <a:gd name="T42" fmla="*/ 126 w 252"/>
                <a:gd name="T43" fmla="*/ 10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363">
                  <a:moveTo>
                    <a:pt x="126" y="363"/>
                  </a:moveTo>
                  <a:cubicBezTo>
                    <a:pt x="122" y="363"/>
                    <a:pt x="118" y="361"/>
                    <a:pt x="116" y="358"/>
                  </a:cubicBezTo>
                  <a:cubicBezTo>
                    <a:pt x="111" y="353"/>
                    <a:pt x="0" y="226"/>
                    <a:pt x="0" y="126"/>
                  </a:cubicBezTo>
                  <a:cubicBezTo>
                    <a:pt x="0" y="57"/>
                    <a:pt x="57" y="0"/>
                    <a:pt x="126" y="0"/>
                  </a:cubicBezTo>
                  <a:cubicBezTo>
                    <a:pt x="196" y="0"/>
                    <a:pt x="252" y="57"/>
                    <a:pt x="252" y="126"/>
                  </a:cubicBezTo>
                  <a:cubicBezTo>
                    <a:pt x="252" y="226"/>
                    <a:pt x="142" y="353"/>
                    <a:pt x="137" y="358"/>
                  </a:cubicBezTo>
                  <a:cubicBezTo>
                    <a:pt x="134" y="361"/>
                    <a:pt x="130" y="363"/>
                    <a:pt x="126" y="363"/>
                  </a:cubicBezTo>
                  <a:close/>
                  <a:moveTo>
                    <a:pt x="126" y="28"/>
                  </a:moveTo>
                  <a:cubicBezTo>
                    <a:pt x="72" y="28"/>
                    <a:pt x="28" y="72"/>
                    <a:pt x="28" y="126"/>
                  </a:cubicBezTo>
                  <a:cubicBezTo>
                    <a:pt x="28" y="199"/>
                    <a:pt x="99" y="293"/>
                    <a:pt x="126" y="327"/>
                  </a:cubicBezTo>
                  <a:cubicBezTo>
                    <a:pt x="154" y="293"/>
                    <a:pt x="224" y="199"/>
                    <a:pt x="224" y="126"/>
                  </a:cubicBezTo>
                  <a:cubicBezTo>
                    <a:pt x="224" y="72"/>
                    <a:pt x="180" y="28"/>
                    <a:pt x="126" y="28"/>
                  </a:cubicBezTo>
                  <a:close/>
                  <a:moveTo>
                    <a:pt x="126" y="175"/>
                  </a:moveTo>
                  <a:cubicBezTo>
                    <a:pt x="99" y="175"/>
                    <a:pt x="77" y="153"/>
                    <a:pt x="77" y="126"/>
                  </a:cubicBezTo>
                  <a:cubicBezTo>
                    <a:pt x="77" y="99"/>
                    <a:pt x="99" y="77"/>
                    <a:pt x="126" y="77"/>
                  </a:cubicBezTo>
                  <a:cubicBezTo>
                    <a:pt x="153" y="77"/>
                    <a:pt x="175" y="99"/>
                    <a:pt x="175" y="126"/>
                  </a:cubicBezTo>
                  <a:cubicBezTo>
                    <a:pt x="175" y="153"/>
                    <a:pt x="153" y="175"/>
                    <a:pt x="126" y="175"/>
                  </a:cubicBezTo>
                  <a:close/>
                  <a:moveTo>
                    <a:pt x="126" y="105"/>
                  </a:moveTo>
                  <a:cubicBezTo>
                    <a:pt x="115" y="105"/>
                    <a:pt x="105" y="115"/>
                    <a:pt x="105" y="126"/>
                  </a:cubicBezTo>
                  <a:cubicBezTo>
                    <a:pt x="105" y="138"/>
                    <a:pt x="115" y="147"/>
                    <a:pt x="126" y="147"/>
                  </a:cubicBezTo>
                  <a:cubicBezTo>
                    <a:pt x="138" y="147"/>
                    <a:pt x="147" y="138"/>
                    <a:pt x="147" y="126"/>
                  </a:cubicBezTo>
                  <a:cubicBezTo>
                    <a:pt x="147" y="115"/>
                    <a:pt x="138" y="105"/>
                    <a:pt x="12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74" name="Freeform 60"/>
          <p:cNvSpPr>
            <a:spLocks/>
          </p:cNvSpPr>
          <p:nvPr/>
        </p:nvSpPr>
        <p:spPr bwMode="auto">
          <a:xfrm>
            <a:off x="4153944" y="5838052"/>
            <a:ext cx="326159" cy="23416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0" y="112"/>
              </a:cxn>
              <a:cxn ang="0">
                <a:pos x="156" y="112"/>
              </a:cxn>
              <a:cxn ang="0">
                <a:pos x="156" y="112"/>
              </a:cxn>
              <a:cxn ang="0">
                <a:pos x="156" y="0"/>
              </a:cxn>
              <a:cxn ang="0">
                <a:pos x="156" y="0"/>
              </a:cxn>
              <a:cxn ang="0">
                <a:pos x="0" y="0"/>
              </a:cxn>
              <a:cxn ang="0">
                <a:pos x="0" y="0"/>
              </a:cxn>
              <a:cxn ang="0">
                <a:pos x="0" y="112"/>
              </a:cxn>
              <a:cxn ang="0">
                <a:pos x="0" y="112"/>
              </a:cxn>
            </a:cxnLst>
            <a:rect l="0" t="0" r="r" b="b"/>
            <a:pathLst>
              <a:path w="156" h="112">
                <a:moveTo>
                  <a:pt x="0" y="112"/>
                </a:moveTo>
                <a:lnTo>
                  <a:pt x="0" y="112"/>
                </a:lnTo>
                <a:lnTo>
                  <a:pt x="156" y="112"/>
                </a:lnTo>
                <a:lnTo>
                  <a:pt x="156" y="112"/>
                </a:lnTo>
                <a:lnTo>
                  <a:pt x="156" y="0"/>
                </a:lnTo>
                <a:lnTo>
                  <a:pt x="156" y="0"/>
                </a:lnTo>
                <a:lnTo>
                  <a:pt x="0" y="0"/>
                </a:lnTo>
                <a:lnTo>
                  <a:pt x="0" y="0"/>
                </a:lnTo>
                <a:lnTo>
                  <a:pt x="0" y="112"/>
                </a:lnTo>
                <a:lnTo>
                  <a:pt x="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Freeform 61"/>
          <p:cNvSpPr>
            <a:spLocks noEditPoints="1"/>
          </p:cNvSpPr>
          <p:nvPr/>
        </p:nvSpPr>
        <p:spPr bwMode="auto">
          <a:xfrm>
            <a:off x="4082858" y="5762785"/>
            <a:ext cx="464150" cy="468330"/>
          </a:xfrm>
          <a:custGeom>
            <a:avLst/>
            <a:gdLst/>
            <a:ahLst/>
            <a:cxnLst>
              <a:cxn ang="0">
                <a:pos x="18" y="184"/>
              </a:cxn>
              <a:cxn ang="0">
                <a:pos x="72" y="184"/>
              </a:cxn>
              <a:cxn ang="0">
                <a:pos x="72" y="184"/>
              </a:cxn>
              <a:cxn ang="0">
                <a:pos x="64" y="196"/>
              </a:cxn>
              <a:cxn ang="0">
                <a:pos x="56" y="212"/>
              </a:cxn>
              <a:cxn ang="0">
                <a:pos x="56" y="212"/>
              </a:cxn>
              <a:cxn ang="0">
                <a:pos x="54" y="218"/>
              </a:cxn>
              <a:cxn ang="0">
                <a:pos x="54" y="222"/>
              </a:cxn>
              <a:cxn ang="0">
                <a:pos x="58" y="224"/>
              </a:cxn>
              <a:cxn ang="0">
                <a:pos x="64" y="224"/>
              </a:cxn>
              <a:cxn ang="0">
                <a:pos x="106" y="224"/>
              </a:cxn>
              <a:cxn ang="0">
                <a:pos x="118" y="224"/>
              </a:cxn>
              <a:cxn ang="0">
                <a:pos x="160" y="224"/>
              </a:cxn>
              <a:cxn ang="0">
                <a:pos x="160" y="224"/>
              </a:cxn>
              <a:cxn ang="0">
                <a:pos x="166" y="224"/>
              </a:cxn>
              <a:cxn ang="0">
                <a:pos x="168" y="222"/>
              </a:cxn>
              <a:cxn ang="0">
                <a:pos x="170" y="218"/>
              </a:cxn>
              <a:cxn ang="0">
                <a:pos x="168" y="212"/>
              </a:cxn>
              <a:cxn ang="0">
                <a:pos x="168" y="212"/>
              </a:cxn>
              <a:cxn ang="0">
                <a:pos x="160" y="196"/>
              </a:cxn>
              <a:cxn ang="0">
                <a:pos x="152" y="184"/>
              </a:cxn>
              <a:cxn ang="0">
                <a:pos x="206" y="184"/>
              </a:cxn>
              <a:cxn ang="0">
                <a:pos x="206" y="184"/>
              </a:cxn>
              <a:cxn ang="0">
                <a:pos x="212" y="182"/>
              </a:cxn>
              <a:cxn ang="0">
                <a:pos x="218" y="178"/>
              </a:cxn>
              <a:cxn ang="0">
                <a:pos x="222" y="174"/>
              </a:cxn>
              <a:cxn ang="0">
                <a:pos x="222" y="166"/>
              </a:cxn>
              <a:cxn ang="0">
                <a:pos x="222" y="18"/>
              </a:cxn>
              <a:cxn ang="0">
                <a:pos x="222" y="18"/>
              </a:cxn>
              <a:cxn ang="0">
                <a:pos x="222" y="12"/>
              </a:cxn>
              <a:cxn ang="0">
                <a:pos x="218" y="6"/>
              </a:cxn>
              <a:cxn ang="0">
                <a:pos x="212" y="2"/>
              </a:cxn>
              <a:cxn ang="0">
                <a:pos x="206" y="0"/>
              </a:cxn>
              <a:cxn ang="0">
                <a:pos x="134" y="0"/>
              </a:cxn>
              <a:cxn ang="0">
                <a:pos x="134" y="0"/>
              </a:cxn>
              <a:cxn ang="0">
                <a:pos x="90" y="0"/>
              </a:cxn>
              <a:cxn ang="0">
                <a:pos x="90" y="0"/>
              </a:cxn>
              <a:cxn ang="0">
                <a:pos x="18" y="0"/>
              </a:cxn>
              <a:cxn ang="0">
                <a:pos x="18" y="0"/>
              </a:cxn>
              <a:cxn ang="0">
                <a:pos x="12" y="2"/>
              </a:cxn>
              <a:cxn ang="0">
                <a:pos x="6" y="6"/>
              </a:cxn>
              <a:cxn ang="0">
                <a:pos x="2" y="12"/>
              </a:cxn>
              <a:cxn ang="0">
                <a:pos x="0" y="18"/>
              </a:cxn>
              <a:cxn ang="0">
                <a:pos x="0" y="166"/>
              </a:cxn>
              <a:cxn ang="0">
                <a:pos x="0" y="166"/>
              </a:cxn>
              <a:cxn ang="0">
                <a:pos x="2" y="174"/>
              </a:cxn>
              <a:cxn ang="0">
                <a:pos x="6" y="178"/>
              </a:cxn>
              <a:cxn ang="0">
                <a:pos x="12" y="182"/>
              </a:cxn>
              <a:cxn ang="0">
                <a:pos x="18" y="184"/>
              </a:cxn>
              <a:cxn ang="0">
                <a:pos x="18" y="184"/>
              </a:cxn>
              <a:cxn ang="0">
                <a:pos x="16" y="16"/>
              </a:cxn>
              <a:cxn ang="0">
                <a:pos x="16" y="16"/>
              </a:cxn>
              <a:cxn ang="0">
                <a:pos x="206" y="16"/>
              </a:cxn>
              <a:cxn ang="0">
                <a:pos x="206" y="16"/>
              </a:cxn>
              <a:cxn ang="0">
                <a:pos x="206" y="168"/>
              </a:cxn>
              <a:cxn ang="0">
                <a:pos x="206" y="168"/>
              </a:cxn>
              <a:cxn ang="0">
                <a:pos x="16" y="168"/>
              </a:cxn>
              <a:cxn ang="0">
                <a:pos x="16" y="168"/>
              </a:cxn>
              <a:cxn ang="0">
                <a:pos x="16" y="16"/>
              </a:cxn>
              <a:cxn ang="0">
                <a:pos x="16" y="16"/>
              </a:cxn>
            </a:cxnLst>
            <a:rect l="0" t="0" r="r" b="b"/>
            <a:pathLst>
              <a:path w="222" h="224">
                <a:moveTo>
                  <a:pt x="18" y="184"/>
                </a:moveTo>
                <a:lnTo>
                  <a:pt x="72" y="184"/>
                </a:lnTo>
                <a:lnTo>
                  <a:pt x="72" y="184"/>
                </a:lnTo>
                <a:lnTo>
                  <a:pt x="64" y="196"/>
                </a:lnTo>
                <a:lnTo>
                  <a:pt x="56" y="212"/>
                </a:lnTo>
                <a:lnTo>
                  <a:pt x="56" y="212"/>
                </a:lnTo>
                <a:lnTo>
                  <a:pt x="54" y="218"/>
                </a:lnTo>
                <a:lnTo>
                  <a:pt x="54" y="222"/>
                </a:lnTo>
                <a:lnTo>
                  <a:pt x="58" y="224"/>
                </a:lnTo>
                <a:lnTo>
                  <a:pt x="64" y="224"/>
                </a:lnTo>
                <a:lnTo>
                  <a:pt x="106" y="224"/>
                </a:lnTo>
                <a:lnTo>
                  <a:pt x="118" y="224"/>
                </a:lnTo>
                <a:lnTo>
                  <a:pt x="160" y="224"/>
                </a:lnTo>
                <a:lnTo>
                  <a:pt x="160" y="224"/>
                </a:lnTo>
                <a:lnTo>
                  <a:pt x="166" y="224"/>
                </a:lnTo>
                <a:lnTo>
                  <a:pt x="168" y="222"/>
                </a:lnTo>
                <a:lnTo>
                  <a:pt x="170" y="218"/>
                </a:lnTo>
                <a:lnTo>
                  <a:pt x="168" y="212"/>
                </a:lnTo>
                <a:lnTo>
                  <a:pt x="168" y="212"/>
                </a:lnTo>
                <a:lnTo>
                  <a:pt x="160" y="196"/>
                </a:lnTo>
                <a:lnTo>
                  <a:pt x="152" y="184"/>
                </a:lnTo>
                <a:lnTo>
                  <a:pt x="206" y="184"/>
                </a:lnTo>
                <a:lnTo>
                  <a:pt x="206" y="184"/>
                </a:lnTo>
                <a:lnTo>
                  <a:pt x="212" y="182"/>
                </a:lnTo>
                <a:lnTo>
                  <a:pt x="218" y="178"/>
                </a:lnTo>
                <a:lnTo>
                  <a:pt x="222" y="174"/>
                </a:lnTo>
                <a:lnTo>
                  <a:pt x="222" y="166"/>
                </a:lnTo>
                <a:lnTo>
                  <a:pt x="222" y="18"/>
                </a:lnTo>
                <a:lnTo>
                  <a:pt x="222" y="18"/>
                </a:lnTo>
                <a:lnTo>
                  <a:pt x="222" y="12"/>
                </a:lnTo>
                <a:lnTo>
                  <a:pt x="218" y="6"/>
                </a:lnTo>
                <a:lnTo>
                  <a:pt x="212" y="2"/>
                </a:lnTo>
                <a:lnTo>
                  <a:pt x="206" y="0"/>
                </a:lnTo>
                <a:lnTo>
                  <a:pt x="134" y="0"/>
                </a:lnTo>
                <a:lnTo>
                  <a:pt x="134" y="0"/>
                </a:lnTo>
                <a:lnTo>
                  <a:pt x="90" y="0"/>
                </a:lnTo>
                <a:lnTo>
                  <a:pt x="90" y="0"/>
                </a:lnTo>
                <a:lnTo>
                  <a:pt x="18" y="0"/>
                </a:lnTo>
                <a:lnTo>
                  <a:pt x="18" y="0"/>
                </a:lnTo>
                <a:lnTo>
                  <a:pt x="12" y="2"/>
                </a:lnTo>
                <a:lnTo>
                  <a:pt x="6" y="6"/>
                </a:lnTo>
                <a:lnTo>
                  <a:pt x="2" y="12"/>
                </a:lnTo>
                <a:lnTo>
                  <a:pt x="0" y="18"/>
                </a:lnTo>
                <a:lnTo>
                  <a:pt x="0" y="166"/>
                </a:lnTo>
                <a:lnTo>
                  <a:pt x="0" y="166"/>
                </a:lnTo>
                <a:lnTo>
                  <a:pt x="2" y="174"/>
                </a:lnTo>
                <a:lnTo>
                  <a:pt x="6" y="178"/>
                </a:lnTo>
                <a:lnTo>
                  <a:pt x="12" y="182"/>
                </a:lnTo>
                <a:lnTo>
                  <a:pt x="18" y="184"/>
                </a:lnTo>
                <a:lnTo>
                  <a:pt x="18" y="184"/>
                </a:lnTo>
                <a:close/>
                <a:moveTo>
                  <a:pt x="16" y="16"/>
                </a:moveTo>
                <a:lnTo>
                  <a:pt x="16" y="16"/>
                </a:lnTo>
                <a:lnTo>
                  <a:pt x="206" y="16"/>
                </a:lnTo>
                <a:lnTo>
                  <a:pt x="206" y="16"/>
                </a:lnTo>
                <a:lnTo>
                  <a:pt x="206" y="168"/>
                </a:lnTo>
                <a:lnTo>
                  <a:pt x="206" y="168"/>
                </a:lnTo>
                <a:lnTo>
                  <a:pt x="16" y="168"/>
                </a:lnTo>
                <a:lnTo>
                  <a:pt x="16" y="168"/>
                </a:lnTo>
                <a:lnTo>
                  <a:pt x="16" y="16"/>
                </a:ln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911424" y="5054828"/>
            <a:ext cx="2736304" cy="1182484"/>
            <a:chOff x="947976" y="2420888"/>
            <a:chExt cx="2736304" cy="1182484"/>
          </a:xfrm>
        </p:grpSpPr>
        <p:sp>
          <p:nvSpPr>
            <p:cNvPr id="77" name="TextBox 76"/>
            <p:cNvSpPr txBox="1"/>
            <p:nvPr/>
          </p:nvSpPr>
          <p:spPr>
            <a:xfrm>
              <a:off x="947976" y="2864708"/>
              <a:ext cx="273630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블럭체인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보안이 요구되는 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등기필증들을 암호화하여 안전하게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관리될 수 있도록 기술적 축적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암호화 기술 축적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08312" y="2152124"/>
            <a:ext cx="600470" cy="336987"/>
            <a:chOff x="4316520" y="1469441"/>
            <a:chExt cx="1242900" cy="697523"/>
          </a:xfrm>
          <a:solidFill>
            <a:schemeClr val="bg1"/>
          </a:solidFill>
        </p:grpSpPr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4316520" y="1621586"/>
              <a:ext cx="853178" cy="545378"/>
            </a:xfrm>
            <a:custGeom>
              <a:avLst/>
              <a:gdLst>
                <a:gd name="T0" fmla="*/ 1291 w 1321"/>
                <a:gd name="T1" fmla="*/ 784 h 843"/>
                <a:gd name="T2" fmla="*/ 379 w 1321"/>
                <a:gd name="T3" fmla="*/ 784 h 843"/>
                <a:gd name="T4" fmla="*/ 59 w 1321"/>
                <a:gd name="T5" fmla="*/ 463 h 843"/>
                <a:gd name="T6" fmla="*/ 379 w 1321"/>
                <a:gd name="T7" fmla="*/ 143 h 843"/>
                <a:gd name="T8" fmla="*/ 489 w 1321"/>
                <a:gd name="T9" fmla="*/ 143 h 843"/>
                <a:gd name="T10" fmla="*/ 515 w 1321"/>
                <a:gd name="T11" fmla="*/ 128 h 843"/>
                <a:gd name="T12" fmla="*/ 521 w 1321"/>
                <a:gd name="T13" fmla="*/ 120 h 843"/>
                <a:gd name="T14" fmla="*/ 556 w 1321"/>
                <a:gd name="T15" fmla="*/ 50 h 843"/>
                <a:gd name="T16" fmla="*/ 547 w 1321"/>
                <a:gd name="T17" fmla="*/ 9 h 843"/>
                <a:gd name="T18" fmla="*/ 506 w 1321"/>
                <a:gd name="T19" fmla="*/ 18 h 843"/>
                <a:gd name="T20" fmla="*/ 471 w 1321"/>
                <a:gd name="T21" fmla="*/ 84 h 843"/>
                <a:gd name="T22" fmla="*/ 379 w 1321"/>
                <a:gd name="T23" fmla="*/ 84 h 843"/>
                <a:gd name="T24" fmla="*/ 0 w 1321"/>
                <a:gd name="T25" fmla="*/ 463 h 843"/>
                <a:gd name="T26" fmla="*/ 379 w 1321"/>
                <a:gd name="T27" fmla="*/ 843 h 843"/>
                <a:gd name="T28" fmla="*/ 1291 w 1321"/>
                <a:gd name="T29" fmla="*/ 843 h 843"/>
                <a:gd name="T30" fmla="*/ 1321 w 1321"/>
                <a:gd name="T31" fmla="*/ 813 h 843"/>
                <a:gd name="T32" fmla="*/ 1291 w 1321"/>
                <a:gd name="T33" fmla="*/ 78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1" h="843">
                  <a:moveTo>
                    <a:pt x="1291" y="784"/>
                  </a:moveTo>
                  <a:lnTo>
                    <a:pt x="379" y="784"/>
                  </a:lnTo>
                  <a:cubicBezTo>
                    <a:pt x="203" y="784"/>
                    <a:pt x="59" y="640"/>
                    <a:pt x="59" y="463"/>
                  </a:cubicBezTo>
                  <a:cubicBezTo>
                    <a:pt x="59" y="287"/>
                    <a:pt x="203" y="143"/>
                    <a:pt x="379" y="143"/>
                  </a:cubicBezTo>
                  <a:lnTo>
                    <a:pt x="489" y="143"/>
                  </a:lnTo>
                  <a:cubicBezTo>
                    <a:pt x="500" y="143"/>
                    <a:pt x="510" y="137"/>
                    <a:pt x="515" y="128"/>
                  </a:cubicBezTo>
                  <a:cubicBezTo>
                    <a:pt x="517" y="126"/>
                    <a:pt x="519" y="123"/>
                    <a:pt x="521" y="120"/>
                  </a:cubicBezTo>
                  <a:cubicBezTo>
                    <a:pt x="531" y="95"/>
                    <a:pt x="542" y="72"/>
                    <a:pt x="556" y="50"/>
                  </a:cubicBezTo>
                  <a:cubicBezTo>
                    <a:pt x="565" y="36"/>
                    <a:pt x="561" y="17"/>
                    <a:pt x="547" y="9"/>
                  </a:cubicBezTo>
                  <a:cubicBezTo>
                    <a:pt x="533" y="0"/>
                    <a:pt x="514" y="4"/>
                    <a:pt x="506" y="18"/>
                  </a:cubicBezTo>
                  <a:cubicBezTo>
                    <a:pt x="493" y="39"/>
                    <a:pt x="481" y="61"/>
                    <a:pt x="471" y="84"/>
                  </a:cubicBezTo>
                  <a:lnTo>
                    <a:pt x="379" y="84"/>
                  </a:lnTo>
                  <a:cubicBezTo>
                    <a:pt x="170" y="84"/>
                    <a:pt x="0" y="254"/>
                    <a:pt x="0" y="463"/>
                  </a:cubicBezTo>
                  <a:cubicBezTo>
                    <a:pt x="0" y="673"/>
                    <a:pt x="170" y="843"/>
                    <a:pt x="379" y="843"/>
                  </a:cubicBezTo>
                  <a:lnTo>
                    <a:pt x="1291" y="843"/>
                  </a:lnTo>
                  <a:cubicBezTo>
                    <a:pt x="1308" y="843"/>
                    <a:pt x="1321" y="830"/>
                    <a:pt x="1321" y="813"/>
                  </a:cubicBezTo>
                  <a:cubicBezTo>
                    <a:pt x="1321" y="797"/>
                    <a:pt x="1308" y="784"/>
                    <a:pt x="1291" y="7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5186082" y="2128342"/>
              <a:ext cx="45644" cy="38622"/>
            </a:xfrm>
            <a:custGeom>
              <a:avLst/>
              <a:gdLst>
                <a:gd name="T0" fmla="*/ 40 w 70"/>
                <a:gd name="T1" fmla="*/ 0 h 59"/>
                <a:gd name="T2" fmla="*/ 30 w 70"/>
                <a:gd name="T3" fmla="*/ 0 h 59"/>
                <a:gd name="T4" fmla="*/ 0 w 70"/>
                <a:gd name="T5" fmla="*/ 29 h 59"/>
                <a:gd name="T6" fmla="*/ 30 w 70"/>
                <a:gd name="T7" fmla="*/ 59 h 59"/>
                <a:gd name="T8" fmla="*/ 40 w 70"/>
                <a:gd name="T9" fmla="*/ 59 h 59"/>
                <a:gd name="T10" fmla="*/ 70 w 70"/>
                <a:gd name="T11" fmla="*/ 29 h 59"/>
                <a:gd name="T12" fmla="*/ 40 w 7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9">
                  <a:moveTo>
                    <a:pt x="40" y="0"/>
                  </a:move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lnTo>
                    <a:pt x="40" y="59"/>
                  </a:lnTo>
                  <a:cubicBezTo>
                    <a:pt x="56" y="59"/>
                    <a:pt x="70" y="46"/>
                    <a:pt x="70" y="29"/>
                  </a:cubicBezTo>
                  <a:cubicBezTo>
                    <a:pt x="70" y="13"/>
                    <a:pt x="5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4669962" y="1469441"/>
              <a:ext cx="889458" cy="697522"/>
            </a:xfrm>
            <a:custGeom>
              <a:avLst/>
              <a:gdLst>
                <a:gd name="T0" fmla="*/ 999 w 1378"/>
                <a:gd name="T1" fmla="*/ 321 h 1080"/>
                <a:gd name="T2" fmla="*/ 899 w 1378"/>
                <a:gd name="T3" fmla="*/ 321 h 1080"/>
                <a:gd name="T4" fmla="*/ 415 w 1378"/>
                <a:gd name="T5" fmla="*/ 0 h 1080"/>
                <a:gd name="T6" fmla="*/ 11 w 1378"/>
                <a:gd name="T7" fmla="*/ 184 h 1080"/>
                <a:gd name="T8" fmla="*/ 14 w 1378"/>
                <a:gd name="T9" fmla="*/ 226 h 1080"/>
                <a:gd name="T10" fmla="*/ 56 w 1378"/>
                <a:gd name="T11" fmla="*/ 223 h 1080"/>
                <a:gd name="T12" fmla="*/ 415 w 1378"/>
                <a:gd name="T13" fmla="*/ 60 h 1080"/>
                <a:gd name="T14" fmla="*/ 853 w 1378"/>
                <a:gd name="T15" fmla="*/ 363 h 1080"/>
                <a:gd name="T16" fmla="*/ 880 w 1378"/>
                <a:gd name="T17" fmla="*/ 380 h 1080"/>
                <a:gd name="T18" fmla="*/ 882 w 1378"/>
                <a:gd name="T19" fmla="*/ 380 h 1080"/>
                <a:gd name="T20" fmla="*/ 883 w 1378"/>
                <a:gd name="T21" fmla="*/ 380 h 1080"/>
                <a:gd name="T22" fmla="*/ 999 w 1378"/>
                <a:gd name="T23" fmla="*/ 380 h 1080"/>
                <a:gd name="T24" fmla="*/ 1319 w 1378"/>
                <a:gd name="T25" fmla="*/ 700 h 1080"/>
                <a:gd name="T26" fmla="*/ 999 w 1378"/>
                <a:gd name="T27" fmla="*/ 1021 h 1080"/>
                <a:gd name="T28" fmla="*/ 927 w 1378"/>
                <a:gd name="T29" fmla="*/ 1021 h 1080"/>
                <a:gd name="T30" fmla="*/ 898 w 1378"/>
                <a:gd name="T31" fmla="*/ 1050 h 1080"/>
                <a:gd name="T32" fmla="*/ 927 w 1378"/>
                <a:gd name="T33" fmla="*/ 1080 h 1080"/>
                <a:gd name="T34" fmla="*/ 999 w 1378"/>
                <a:gd name="T35" fmla="*/ 1080 h 1080"/>
                <a:gd name="T36" fmla="*/ 1378 w 1378"/>
                <a:gd name="T37" fmla="*/ 700 h 1080"/>
                <a:gd name="T38" fmla="*/ 999 w 1378"/>
                <a:gd name="T39" fmla="*/ 321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8" h="1080">
                  <a:moveTo>
                    <a:pt x="999" y="321"/>
                  </a:moveTo>
                  <a:lnTo>
                    <a:pt x="899" y="321"/>
                  </a:lnTo>
                  <a:cubicBezTo>
                    <a:pt x="805" y="128"/>
                    <a:pt x="613" y="0"/>
                    <a:pt x="415" y="0"/>
                  </a:cubicBezTo>
                  <a:cubicBezTo>
                    <a:pt x="260" y="0"/>
                    <a:pt x="113" y="67"/>
                    <a:pt x="11" y="184"/>
                  </a:cubicBezTo>
                  <a:cubicBezTo>
                    <a:pt x="0" y="197"/>
                    <a:pt x="2" y="215"/>
                    <a:pt x="14" y="226"/>
                  </a:cubicBezTo>
                  <a:cubicBezTo>
                    <a:pt x="26" y="237"/>
                    <a:pt x="45" y="236"/>
                    <a:pt x="56" y="223"/>
                  </a:cubicBezTo>
                  <a:cubicBezTo>
                    <a:pt x="147" y="119"/>
                    <a:pt x="278" y="60"/>
                    <a:pt x="415" y="60"/>
                  </a:cubicBezTo>
                  <a:cubicBezTo>
                    <a:pt x="596" y="60"/>
                    <a:pt x="772" y="181"/>
                    <a:pt x="853" y="363"/>
                  </a:cubicBezTo>
                  <a:cubicBezTo>
                    <a:pt x="858" y="374"/>
                    <a:pt x="868" y="380"/>
                    <a:pt x="880" y="380"/>
                  </a:cubicBezTo>
                  <a:cubicBezTo>
                    <a:pt x="880" y="380"/>
                    <a:pt x="881" y="380"/>
                    <a:pt x="882" y="380"/>
                  </a:cubicBezTo>
                  <a:cubicBezTo>
                    <a:pt x="882" y="380"/>
                    <a:pt x="883" y="380"/>
                    <a:pt x="883" y="380"/>
                  </a:cubicBezTo>
                  <a:lnTo>
                    <a:pt x="999" y="380"/>
                  </a:lnTo>
                  <a:cubicBezTo>
                    <a:pt x="1175" y="380"/>
                    <a:pt x="1319" y="524"/>
                    <a:pt x="1319" y="700"/>
                  </a:cubicBezTo>
                  <a:cubicBezTo>
                    <a:pt x="1319" y="877"/>
                    <a:pt x="1175" y="1021"/>
                    <a:pt x="999" y="1021"/>
                  </a:cubicBezTo>
                  <a:lnTo>
                    <a:pt x="927" y="1021"/>
                  </a:lnTo>
                  <a:cubicBezTo>
                    <a:pt x="911" y="1021"/>
                    <a:pt x="898" y="1034"/>
                    <a:pt x="898" y="1050"/>
                  </a:cubicBezTo>
                  <a:cubicBezTo>
                    <a:pt x="898" y="1067"/>
                    <a:pt x="911" y="1080"/>
                    <a:pt x="927" y="1080"/>
                  </a:cubicBezTo>
                  <a:lnTo>
                    <a:pt x="999" y="1080"/>
                  </a:lnTo>
                  <a:cubicBezTo>
                    <a:pt x="1208" y="1080"/>
                    <a:pt x="1378" y="910"/>
                    <a:pt x="1378" y="700"/>
                  </a:cubicBezTo>
                  <a:cubicBezTo>
                    <a:pt x="1378" y="491"/>
                    <a:pt x="1208" y="321"/>
                    <a:pt x="999" y="3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5008191" y="1597008"/>
              <a:ext cx="449410" cy="310140"/>
            </a:xfrm>
            <a:custGeom>
              <a:avLst/>
              <a:gdLst>
                <a:gd name="T0" fmla="*/ 282 w 696"/>
                <a:gd name="T1" fmla="*/ 302 h 480"/>
                <a:gd name="T2" fmla="*/ 285 w 696"/>
                <a:gd name="T3" fmla="*/ 302 h 480"/>
                <a:gd name="T4" fmla="*/ 388 w 696"/>
                <a:gd name="T5" fmla="*/ 302 h 480"/>
                <a:gd name="T6" fmla="*/ 650 w 696"/>
                <a:gd name="T7" fmla="*/ 467 h 480"/>
                <a:gd name="T8" fmla="*/ 670 w 696"/>
                <a:gd name="T9" fmla="*/ 480 h 480"/>
                <a:gd name="T10" fmla="*/ 680 w 696"/>
                <a:gd name="T11" fmla="*/ 478 h 480"/>
                <a:gd name="T12" fmla="*/ 690 w 696"/>
                <a:gd name="T13" fmla="*/ 448 h 480"/>
                <a:gd name="T14" fmla="*/ 388 w 696"/>
                <a:gd name="T15" fmla="*/ 258 h 480"/>
                <a:gd name="T16" fmla="*/ 293 w 696"/>
                <a:gd name="T17" fmla="*/ 258 h 480"/>
                <a:gd name="T18" fmla="*/ 34 w 696"/>
                <a:gd name="T19" fmla="*/ 5 h 480"/>
                <a:gd name="T20" fmla="*/ 5 w 696"/>
                <a:gd name="T21" fmla="*/ 17 h 480"/>
                <a:gd name="T22" fmla="*/ 17 w 696"/>
                <a:gd name="T23" fmla="*/ 46 h 480"/>
                <a:gd name="T24" fmla="*/ 258 w 696"/>
                <a:gd name="T25" fmla="*/ 289 h 480"/>
                <a:gd name="T26" fmla="*/ 279 w 696"/>
                <a:gd name="T27" fmla="*/ 302 h 480"/>
                <a:gd name="T28" fmla="*/ 282 w 696"/>
                <a:gd name="T29" fmla="*/ 302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480">
                  <a:moveTo>
                    <a:pt x="282" y="302"/>
                  </a:moveTo>
                  <a:cubicBezTo>
                    <a:pt x="283" y="302"/>
                    <a:pt x="284" y="302"/>
                    <a:pt x="285" y="302"/>
                  </a:cubicBezTo>
                  <a:lnTo>
                    <a:pt x="388" y="302"/>
                  </a:lnTo>
                  <a:cubicBezTo>
                    <a:pt x="499" y="302"/>
                    <a:pt x="602" y="367"/>
                    <a:pt x="650" y="467"/>
                  </a:cubicBezTo>
                  <a:cubicBezTo>
                    <a:pt x="654" y="475"/>
                    <a:pt x="662" y="480"/>
                    <a:pt x="670" y="480"/>
                  </a:cubicBezTo>
                  <a:cubicBezTo>
                    <a:pt x="674" y="480"/>
                    <a:pt x="677" y="479"/>
                    <a:pt x="680" y="478"/>
                  </a:cubicBezTo>
                  <a:cubicBezTo>
                    <a:pt x="691" y="472"/>
                    <a:pt x="696" y="459"/>
                    <a:pt x="690" y="448"/>
                  </a:cubicBezTo>
                  <a:cubicBezTo>
                    <a:pt x="634" y="332"/>
                    <a:pt x="516" y="258"/>
                    <a:pt x="388" y="258"/>
                  </a:cubicBezTo>
                  <a:lnTo>
                    <a:pt x="293" y="258"/>
                  </a:lnTo>
                  <a:cubicBezTo>
                    <a:pt x="238" y="144"/>
                    <a:pt x="145" y="52"/>
                    <a:pt x="34" y="5"/>
                  </a:cubicBezTo>
                  <a:cubicBezTo>
                    <a:pt x="23" y="0"/>
                    <a:pt x="10" y="6"/>
                    <a:pt x="5" y="17"/>
                  </a:cubicBezTo>
                  <a:cubicBezTo>
                    <a:pt x="0" y="28"/>
                    <a:pt x="5" y="41"/>
                    <a:pt x="17" y="46"/>
                  </a:cubicBezTo>
                  <a:cubicBezTo>
                    <a:pt x="121" y="91"/>
                    <a:pt x="210" y="179"/>
                    <a:pt x="258" y="289"/>
                  </a:cubicBezTo>
                  <a:cubicBezTo>
                    <a:pt x="262" y="297"/>
                    <a:pt x="270" y="302"/>
                    <a:pt x="279" y="302"/>
                  </a:cubicBezTo>
                  <a:cubicBezTo>
                    <a:pt x="280" y="302"/>
                    <a:pt x="281" y="302"/>
                    <a:pt x="282" y="3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5437705" y="1909489"/>
              <a:ext cx="37451" cy="77242"/>
            </a:xfrm>
            <a:custGeom>
              <a:avLst/>
              <a:gdLst>
                <a:gd name="T0" fmla="*/ 3 w 59"/>
                <a:gd name="T1" fmla="*/ 31 h 121"/>
                <a:gd name="T2" fmla="*/ 14 w 59"/>
                <a:gd name="T3" fmla="*/ 99 h 121"/>
                <a:gd name="T4" fmla="*/ 36 w 59"/>
                <a:gd name="T5" fmla="*/ 121 h 121"/>
                <a:gd name="T6" fmla="*/ 37 w 59"/>
                <a:gd name="T7" fmla="*/ 121 h 121"/>
                <a:gd name="T8" fmla="*/ 58 w 59"/>
                <a:gd name="T9" fmla="*/ 98 h 121"/>
                <a:gd name="T10" fmla="*/ 46 w 59"/>
                <a:gd name="T11" fmla="*/ 18 h 121"/>
                <a:gd name="T12" fmla="*/ 18 w 59"/>
                <a:gd name="T13" fmla="*/ 3 h 121"/>
                <a:gd name="T14" fmla="*/ 3 w 59"/>
                <a:gd name="T15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1">
                  <a:moveTo>
                    <a:pt x="3" y="31"/>
                  </a:moveTo>
                  <a:cubicBezTo>
                    <a:pt x="9" y="53"/>
                    <a:pt x="13" y="76"/>
                    <a:pt x="14" y="99"/>
                  </a:cubicBezTo>
                  <a:cubicBezTo>
                    <a:pt x="14" y="111"/>
                    <a:pt x="24" y="121"/>
                    <a:pt x="36" y="121"/>
                  </a:cubicBezTo>
                  <a:lnTo>
                    <a:pt x="37" y="121"/>
                  </a:lnTo>
                  <a:cubicBezTo>
                    <a:pt x="49" y="120"/>
                    <a:pt x="59" y="110"/>
                    <a:pt x="58" y="98"/>
                  </a:cubicBezTo>
                  <a:cubicBezTo>
                    <a:pt x="57" y="71"/>
                    <a:pt x="53" y="44"/>
                    <a:pt x="46" y="18"/>
                  </a:cubicBezTo>
                  <a:cubicBezTo>
                    <a:pt x="42" y="7"/>
                    <a:pt x="30" y="0"/>
                    <a:pt x="18" y="3"/>
                  </a:cubicBezTo>
                  <a:cubicBezTo>
                    <a:pt x="6" y="7"/>
                    <a:pt x="0" y="19"/>
                    <a:pt x="3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971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도넛 69"/>
          <p:cNvSpPr/>
          <p:nvPr/>
        </p:nvSpPr>
        <p:spPr>
          <a:xfrm>
            <a:off x="5421665" y="3371490"/>
            <a:ext cx="1348396" cy="1348395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도넛 70"/>
          <p:cNvSpPr/>
          <p:nvPr/>
        </p:nvSpPr>
        <p:spPr>
          <a:xfrm>
            <a:off x="4884637" y="2834463"/>
            <a:ext cx="2422452" cy="2422449"/>
          </a:xfrm>
          <a:prstGeom prst="donut">
            <a:avLst>
              <a:gd name="adj" fmla="val 15603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도넛 71"/>
          <p:cNvSpPr/>
          <p:nvPr/>
        </p:nvSpPr>
        <p:spPr>
          <a:xfrm>
            <a:off x="4341107" y="2290932"/>
            <a:ext cx="3509512" cy="3509511"/>
          </a:xfrm>
          <a:prstGeom prst="donut">
            <a:avLst>
              <a:gd name="adj" fmla="val 114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 rot="18960557">
            <a:off x="6625949" y="2519632"/>
            <a:ext cx="1844526" cy="3677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 rot="2580351">
            <a:off x="3992907" y="2892051"/>
            <a:ext cx="2072737" cy="3677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 rot="2524137">
            <a:off x="6820035" y="5431627"/>
            <a:ext cx="1653252" cy="3774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472271" y="1854029"/>
            <a:ext cx="933178" cy="93317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575038" y="5545097"/>
            <a:ext cx="933178" cy="9331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 rot="8139279">
            <a:off x="3972935" y="5242908"/>
            <a:ext cx="1793651" cy="3774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852858" y="5508919"/>
            <a:ext cx="933178" cy="933178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 rot="1002068">
            <a:off x="3841958" y="1883595"/>
            <a:ext cx="933178" cy="9331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1588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매수 콜 서비스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76325" y="2207790"/>
            <a:ext cx="2610750" cy="967040"/>
            <a:chOff x="947976" y="2420888"/>
            <a:chExt cx="2610750" cy="967040"/>
          </a:xfrm>
        </p:grpSpPr>
        <p:sp>
          <p:nvSpPr>
            <p:cNvPr id="35" name="TextBox 34"/>
            <p:cNvSpPr txBox="1"/>
            <p:nvPr/>
          </p:nvSpPr>
          <p:spPr>
            <a:xfrm>
              <a:off x="947976" y="2864708"/>
              <a:ext cx="261075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유무선 전화 및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SNS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문자메시지로 신청이 가능하도록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매도</a:t>
              </a:r>
              <a:r>
                <a:rPr lang="en-US" altLang="ko-KR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매수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029866" y="2214206"/>
            <a:ext cx="2682758" cy="967040"/>
            <a:chOff x="9029866" y="2214206"/>
            <a:chExt cx="2682758" cy="967040"/>
          </a:xfrm>
        </p:grpSpPr>
        <p:sp>
          <p:nvSpPr>
            <p:cNvPr id="38" name="TextBox 37"/>
            <p:cNvSpPr txBox="1"/>
            <p:nvPr/>
          </p:nvSpPr>
          <p:spPr>
            <a:xfrm>
              <a:off x="9029866" y="2658026"/>
              <a:ext cx="268275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앱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과 웹을 통해 시세조회 및 알림이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매물검색 회신서비스를 제공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9029866" y="221420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/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웹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9742" y="4849786"/>
            <a:ext cx="2610750" cy="1397927"/>
            <a:chOff x="8290553" y="4406176"/>
            <a:chExt cx="2610750" cy="1397927"/>
          </a:xfrm>
        </p:grpSpPr>
        <p:sp>
          <p:nvSpPr>
            <p:cNvPr id="41" name="TextBox 40"/>
            <p:cNvSpPr txBox="1"/>
            <p:nvPr/>
          </p:nvSpPr>
          <p:spPr>
            <a:xfrm>
              <a:off x="8290553" y="4849996"/>
              <a:ext cx="2434092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소비자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요구에 부합하는           응답서비스와 실시간 위치기반 건축물 정보 및 추천 매물 등                 소비자의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니즈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를 분석 제공 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8290553" y="4406176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3D,AR,VR,AI</a:t>
              </a:r>
              <a:endPara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3" t="53851" r="53797" b="8867"/>
          <a:stretch/>
        </p:blipFill>
        <p:spPr>
          <a:xfrm>
            <a:off x="7842446" y="5682360"/>
            <a:ext cx="452141" cy="65435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9" t="32751" r="29575" b="12233"/>
          <a:stretch/>
        </p:blipFill>
        <p:spPr>
          <a:xfrm>
            <a:off x="7822351" y="2061880"/>
            <a:ext cx="361805" cy="58914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36764" r="40963" b="20777"/>
          <a:stretch/>
        </p:blipFill>
        <p:spPr>
          <a:xfrm>
            <a:off x="7754971" y="2085366"/>
            <a:ext cx="313546" cy="51421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38964" r="61817" b="38770"/>
          <a:stretch/>
        </p:blipFill>
        <p:spPr>
          <a:xfrm>
            <a:off x="7647766" y="2175850"/>
            <a:ext cx="250182" cy="405956"/>
          </a:xfrm>
          <a:prstGeom prst="rect">
            <a:avLst/>
          </a:prstGeom>
        </p:spPr>
      </p:pic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 Model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68383" y="5049841"/>
            <a:ext cx="2610750" cy="1182484"/>
            <a:chOff x="947976" y="2420888"/>
            <a:chExt cx="2610750" cy="1182484"/>
          </a:xfrm>
        </p:grpSpPr>
        <p:sp>
          <p:nvSpPr>
            <p:cNvPr id="65" name="TextBox 64"/>
            <p:cNvSpPr txBox="1"/>
            <p:nvPr/>
          </p:nvSpPr>
          <p:spPr>
            <a:xfrm>
              <a:off x="947976" y="2864708"/>
              <a:ext cx="26107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스마트폰을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열어보지 않아도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보이스톡을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통하여 매물을 찾을 수</a:t>
              </a:r>
              <a:endPara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있도록 간편한 솔루션을 지원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947976" y="2420888"/>
              <a:ext cx="26107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인공지능 매물소개</a:t>
              </a:r>
              <a:endParaRPr lang="ko-KR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t="39482" r="10807" b="19094"/>
          <a:stretch/>
        </p:blipFill>
        <p:spPr>
          <a:xfrm>
            <a:off x="3929017" y="5764579"/>
            <a:ext cx="712856" cy="53173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0" t="38964" r="16785" b="31667"/>
          <a:stretch/>
        </p:blipFill>
        <p:spPr>
          <a:xfrm>
            <a:off x="4123209" y="5708458"/>
            <a:ext cx="581203" cy="37699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0" t="33194" r="32618" b="41945"/>
          <a:stretch/>
        </p:blipFill>
        <p:spPr>
          <a:xfrm>
            <a:off x="4214458" y="2248137"/>
            <a:ext cx="398558" cy="51325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0" t="15297" r="76403" b="74822"/>
          <a:stretch/>
        </p:blipFill>
        <p:spPr>
          <a:xfrm>
            <a:off x="3996865" y="2041308"/>
            <a:ext cx="353964" cy="506532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" y="-17515"/>
            <a:ext cx="12192000" cy="68905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3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262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Poppins Medium</vt:lpstr>
      <vt:lpstr>Arial</vt:lpstr>
      <vt:lpstr>MankSans</vt:lpstr>
      <vt:lpstr>나눔바른고딕</vt:lpstr>
      <vt:lpstr>맑은 고딕</vt:lpstr>
      <vt:lpstr>Office 테마</vt:lpstr>
      <vt:lpstr>Business Model</vt:lpstr>
      <vt:lpstr>Business Model</vt:lpstr>
      <vt:lpstr>Business Model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AFFINITY7</dc:creator>
  <cp:lastModifiedBy>AFFINITY7</cp:lastModifiedBy>
  <cp:revision>9</cp:revision>
  <dcterms:created xsi:type="dcterms:W3CDTF">2021-01-14T08:04:24Z</dcterms:created>
  <dcterms:modified xsi:type="dcterms:W3CDTF">2021-01-14T09:09:37Z</dcterms:modified>
</cp:coreProperties>
</file>